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73" r:id="rId3"/>
    <p:sldId id="274" r:id="rId4"/>
    <p:sldId id="324" r:id="rId5"/>
    <p:sldId id="377" r:id="rId6"/>
    <p:sldId id="326" r:id="rId7"/>
    <p:sldId id="381" r:id="rId8"/>
    <p:sldId id="380" r:id="rId9"/>
    <p:sldId id="383" r:id="rId10"/>
    <p:sldId id="379" r:id="rId11"/>
    <p:sldId id="321" r:id="rId12"/>
    <p:sldId id="303" r:id="rId13"/>
    <p:sldId id="304" r:id="rId14"/>
    <p:sldId id="305" r:id="rId15"/>
    <p:sldId id="306" r:id="rId16"/>
    <p:sldId id="307" r:id="rId17"/>
    <p:sldId id="382" r:id="rId18"/>
    <p:sldId id="300" r:id="rId19"/>
    <p:sldId id="302" r:id="rId20"/>
    <p:sldId id="308" r:id="rId21"/>
    <p:sldId id="279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Schmit" initials="LS" lastIdx="2" clrIdx="0">
    <p:extLst>
      <p:ext uri="{19B8F6BF-5375-455C-9EA6-DF929625EA0E}">
        <p15:presenceInfo xmlns:p15="http://schemas.microsoft.com/office/powerpoint/2012/main" userId="S-1-5-21-3349664100-3114546027-3300935804-7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1293-E4D8-42A0-8CFE-AF8FA4D6705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2B40-7B13-4DC6-9249-01E5516385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9BEFA-FCD9-4C57-880D-0FDE015018C7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DB8D-5356-4821-8DBB-5E3A9D566A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3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4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A944-2CE5-AC48-9DBF-BCD4D6B2D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A944-2CE5-AC48-9DBF-BCD4D6B2DA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A944-2CE5-AC48-9DBF-BCD4D6B2DA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A944-2CE5-AC48-9DBF-BCD4D6B2DA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4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3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8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02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1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69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6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69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00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98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5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Professionnaliser la visites de biens : fiche  avec exemple à montrer</a:t>
            </a:r>
            <a:r>
              <a:rPr lang="fr-FR" baseline="0" dirty="0"/>
              <a:t>, assurer le suivi des visites, 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Utilisation du matériel fourni (drapeaux, pancarte, affiches …. )</a:t>
            </a:r>
            <a:r>
              <a:rPr lang="fr-FR" baseline="0" dirty="0">
                <a:sym typeface="Wingdings" panose="05000000000000000000" pitchFamily="2" charset="2"/>
              </a:rPr>
              <a:t> identité graphique et visuelle</a:t>
            </a:r>
            <a:endParaRPr lang="fr-FR" baseline="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kit de communication:</a:t>
            </a:r>
            <a:r>
              <a:rPr lang="fr-FR" baseline="0" dirty="0"/>
              <a:t> </a:t>
            </a:r>
            <a:r>
              <a:rPr lang="fr-FR" dirty="0"/>
              <a:t>Les outils internes,</a:t>
            </a:r>
            <a:r>
              <a:rPr lang="fr-FR" baseline="0" dirty="0"/>
              <a:t> </a:t>
            </a:r>
            <a:r>
              <a:rPr lang="fr-FR" dirty="0"/>
              <a:t>Les outils pour communiquer avec les acteurs</a:t>
            </a:r>
          </a:p>
          <a:p>
            <a:pPr lvl="1"/>
            <a:endParaRPr lang="fr-FR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GB" sz="1200" dirty="0" err="1">
                <a:solidFill>
                  <a:prstClr val="black"/>
                </a:solidFill>
              </a:rPr>
              <a:t>Publiciteit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wees </a:t>
            </a:r>
            <a:r>
              <a:rPr lang="en-GB" sz="1200" dirty="0" err="1">
                <a:solidFill>
                  <a:prstClr val="black"/>
                </a:solidFill>
              </a:rPr>
              <a:t>viraal</a:t>
            </a:r>
            <a:endParaRPr lang="en-GB" sz="1200" dirty="0">
              <a:solidFill>
                <a:prstClr val="black"/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Infosessie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nl-BE" sz="1200" dirty="0">
                <a:solidFill>
                  <a:prstClr val="black"/>
                </a:solidFill>
              </a:rPr>
              <a:t>Promotiemateriaal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prstClr val="black"/>
                </a:solidFill>
              </a:rPr>
              <a:t>Info </a:t>
            </a:r>
            <a:r>
              <a:rPr lang="nl-BE" sz="1200" dirty="0">
                <a:solidFill>
                  <a:prstClr val="black"/>
                </a:solidFill>
              </a:rPr>
              <a:t>potentiële kopers </a:t>
            </a:r>
            <a:r>
              <a:rPr lang="en-GB" sz="1200" dirty="0" err="1">
                <a:solidFill>
                  <a:prstClr val="black"/>
                </a:solidFill>
              </a:rPr>
              <a:t>verzamelen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4537-38BD-4CE7-A45C-B1C561ABBA74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D130-74B3-4CE0-B60B-C5622B1238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5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3A944-2CE5-AC48-9DBF-BCD4D6B2DA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37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616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BA38C1-02FA-7C4E-BD84-99F061CF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6811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‹nr.›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69FE9A9-F20B-D641-B39E-562157580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96900"/>
            <a:ext cx="10515600" cy="10541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7CBD294-93C1-A04B-807E-F5472C08B16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825624"/>
            <a:ext cx="10514012" cy="3940176"/>
          </a:xfrm>
          <a:prstGeom prst="rect">
            <a:avLst/>
          </a:prstGeom>
        </p:spPr>
        <p:txBody>
          <a:bodyPr wrap="square" lIns="0" tIns="0" rIns="0" bIns="0" numCol="2" spcCol="90000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 </a:t>
            </a:r>
            <a:r>
              <a:rPr lang="nl-NL" dirty="0" err="1"/>
              <a:t>sdfdsfqdsfqsdfdsqfsdfqsdfds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45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8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9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2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6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1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65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1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9DB8-B0E8-441C-AE9C-81D2CCB5CAA9}" type="datetimeFigureOut">
              <a:rPr lang="nl-BE" smtClean="0"/>
              <a:t>28/01/2019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F54B-CEB5-432A-BE50-2C048AF81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biddit.be/catalog/detail/1482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42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907" y="1038087"/>
            <a:ext cx="6092687" cy="54267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9382" y="59635"/>
            <a:ext cx="3382618" cy="20077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265" y="2839891"/>
            <a:ext cx="5717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CC0000"/>
              </a:solidFill>
            </a:endParaRPr>
          </a:p>
          <a:p>
            <a:pPr algn="ctr"/>
            <a:r>
              <a:rPr lang="en-GB" sz="3200" b="1" cap="all" dirty="0">
                <a:solidFill>
                  <a:srgbClr val="C00000"/>
                </a:solidFill>
              </a:rPr>
              <a:t>Online </a:t>
            </a:r>
            <a:r>
              <a:rPr lang="nl-BE" sz="3200" b="1" cap="all" dirty="0">
                <a:solidFill>
                  <a:srgbClr val="C00000"/>
                </a:solidFill>
              </a:rPr>
              <a:t>Verkoop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11" y="2126974"/>
            <a:ext cx="1737452" cy="65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662" y="3818343"/>
            <a:ext cx="17811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10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/>
              <a:t>Wijze van verkopen: vooraf duidelijk </a:t>
            </a:r>
            <a:r>
              <a:rPr lang="nl-NL" sz="2400" dirty="0">
                <a:solidFill>
                  <a:srgbClr val="FF0000"/>
                </a:solidFill>
              </a:rPr>
              <a:t>afspreken</a:t>
            </a:r>
            <a:r>
              <a:rPr lang="nl-NL" sz="2400" dirty="0"/>
              <a:t> met de verkoper/verzoeker, desgevallend ook met de vrederechter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endParaRPr lang="nl-NL" sz="2400" dirty="0"/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/>
              <a:t>Ondertekening PV van toewijzing (bij online verkoop max. 10 werkdagen na de sluiting van de biedingen): </a:t>
            </a:r>
            <a:r>
              <a:rPr lang="nl-NL" sz="2400" dirty="0">
                <a:solidFill>
                  <a:srgbClr val="FF0000"/>
                </a:solidFill>
              </a:rPr>
              <a:t>fysiek of via volmacht</a:t>
            </a:r>
            <a:r>
              <a:rPr lang="nl-NL" sz="2400" dirty="0"/>
              <a:t> (ev. onderhands voor de vervolgende SE bij beslag);</a:t>
            </a:r>
            <a:r>
              <a:rPr lang="nl-NL" sz="2400" dirty="0">
                <a:solidFill>
                  <a:srgbClr val="FF0000"/>
                </a:solidFill>
              </a:rPr>
              <a:t> aanwezigheid curator bij faillissement is vereist</a:t>
            </a:r>
            <a:r>
              <a:rPr lang="nl-NL" sz="2400" dirty="0"/>
              <a:t>.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endParaRPr lang="nl-NL" sz="2400" dirty="0"/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/>
              <a:t>Affiches &amp; aankondigingen = vervangen door </a:t>
            </a:r>
            <a:r>
              <a:rPr lang="nl-NL" sz="2400" dirty="0">
                <a:solidFill>
                  <a:srgbClr val="FF0000"/>
                </a:solidFill>
              </a:rPr>
              <a:t>publiciteit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endParaRPr lang="nl-NL" sz="2400" dirty="0">
              <a:solidFill>
                <a:srgbClr val="FF0000"/>
              </a:solidFill>
            </a:endParaRPr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>
                <a:solidFill>
                  <a:srgbClr val="FF0000"/>
                </a:solidFill>
              </a:rPr>
              <a:t>Pleidooi voor digitale publiciteit bij de interactieve verkoop (op termijn)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HOE VERKOPEN?</a:t>
            </a:r>
            <a:endParaRPr lang="fr-FR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802" y="1353047"/>
            <a:ext cx="2847976" cy="438150"/>
            <a:chOff x="4205249" y="1311455"/>
            <a:chExt cx="5687058" cy="1152963"/>
          </a:xfrm>
        </p:grpSpPr>
        <p:sp>
          <p:nvSpPr>
            <p:cNvPr id="3" name="Chevron 2"/>
            <p:cNvSpPr/>
            <p:nvPr/>
          </p:nvSpPr>
          <p:spPr>
            <a:xfrm>
              <a:off x="4205249" y="1311455"/>
              <a:ext cx="5687058" cy="11529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hevron 4"/>
            <p:cNvSpPr/>
            <p:nvPr/>
          </p:nvSpPr>
          <p:spPr>
            <a:xfrm>
              <a:off x="4781731" y="1311455"/>
              <a:ext cx="4534095" cy="115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57550" y="1343025"/>
            <a:ext cx="2455977" cy="459045"/>
            <a:chOff x="4205249" y="1311455"/>
            <a:chExt cx="5687058" cy="1152963"/>
          </a:xfrm>
        </p:grpSpPr>
        <p:sp>
          <p:nvSpPr>
            <p:cNvPr id="6" name="Chevron 5"/>
            <p:cNvSpPr/>
            <p:nvPr/>
          </p:nvSpPr>
          <p:spPr>
            <a:xfrm>
              <a:off x="4205249" y="1311455"/>
              <a:ext cx="5687058" cy="11529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781731" y="1311455"/>
              <a:ext cx="4534095" cy="115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19878" y="1333998"/>
            <a:ext cx="3286122" cy="476249"/>
            <a:chOff x="4205249" y="1311455"/>
            <a:chExt cx="5687058" cy="1152963"/>
          </a:xfrm>
        </p:grpSpPr>
        <p:sp>
          <p:nvSpPr>
            <p:cNvPr id="9" name="Chevron 8"/>
            <p:cNvSpPr/>
            <p:nvPr/>
          </p:nvSpPr>
          <p:spPr>
            <a:xfrm>
              <a:off x="4205249" y="1311455"/>
              <a:ext cx="5687058" cy="11529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4781731" y="1311455"/>
              <a:ext cx="4534095" cy="115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12350" y="1332577"/>
            <a:ext cx="2976567" cy="497143"/>
            <a:chOff x="4205249" y="1311455"/>
            <a:chExt cx="5687058" cy="1152963"/>
          </a:xfrm>
        </p:grpSpPr>
        <p:sp>
          <p:nvSpPr>
            <p:cNvPr id="12" name="Chevron 11"/>
            <p:cNvSpPr/>
            <p:nvPr/>
          </p:nvSpPr>
          <p:spPr>
            <a:xfrm>
              <a:off x="4205249" y="1311455"/>
              <a:ext cx="5687058" cy="11529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4781731" y="1311455"/>
              <a:ext cx="4534095" cy="115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92603" y="1369893"/>
            <a:ext cx="251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VOORBEREIDING DOSSIER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117" y="1377435"/>
            <a:ext cx="251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PUBLICITEIT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2796" y="1377435"/>
            <a:ext cx="251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BIEDINGEN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60812" y="1377435"/>
            <a:ext cx="251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TOEWIJZING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599985" y="1322131"/>
            <a:ext cx="485775" cy="479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82420" y="1343026"/>
            <a:ext cx="32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57550" y="1802071"/>
            <a:ext cx="0" cy="417962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4026" y="1802071"/>
            <a:ext cx="0" cy="417962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45995" y="1878270"/>
            <a:ext cx="0" cy="417962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96201" y="1867822"/>
            <a:ext cx="19050" cy="3437722"/>
          </a:xfrm>
          <a:prstGeom prst="line">
            <a:avLst/>
          </a:prstGeom>
          <a:ln w="22225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152524" y="1885950"/>
            <a:ext cx="1609725" cy="247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2 </a:t>
            </a:r>
            <a:r>
              <a:rPr lang="fr-FR" sz="1400" b="1" dirty="0" err="1">
                <a:solidFill>
                  <a:prstClr val="black"/>
                </a:solidFill>
              </a:rPr>
              <a:t>tot</a:t>
            </a:r>
            <a:r>
              <a:rPr lang="fr-FR" sz="1400" b="1" dirty="0">
                <a:solidFill>
                  <a:prstClr val="black"/>
                </a:solidFill>
              </a:rPr>
              <a:t> 4 </a:t>
            </a:r>
            <a:r>
              <a:rPr lang="fr-FR" sz="1400" b="1" dirty="0" err="1">
                <a:solidFill>
                  <a:prstClr val="black"/>
                </a:solidFill>
              </a:rPr>
              <a:t>weken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43701" y="1895492"/>
            <a:ext cx="1690026" cy="3641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4 </a:t>
            </a:r>
            <a:r>
              <a:rPr lang="fr-FR" sz="1400" b="1" dirty="0" err="1">
                <a:solidFill>
                  <a:prstClr val="black"/>
                </a:solidFill>
              </a:rPr>
              <a:t>weken</a:t>
            </a:r>
            <a:r>
              <a:rPr lang="fr-FR" sz="1400" b="1" dirty="0">
                <a:solidFill>
                  <a:prstClr val="black"/>
                </a:solidFill>
              </a:rPr>
              <a:t> </a:t>
            </a:r>
            <a:r>
              <a:rPr lang="fr-FR" sz="1400" b="1" dirty="0" err="1">
                <a:solidFill>
                  <a:prstClr val="black"/>
                </a:solidFill>
              </a:rPr>
              <a:t>tot</a:t>
            </a:r>
            <a:r>
              <a:rPr lang="fr-FR" sz="1400" b="1" dirty="0">
                <a:solidFill>
                  <a:prstClr val="black"/>
                </a:solidFill>
              </a:rPr>
              <a:t> 3 </a:t>
            </a:r>
            <a:r>
              <a:rPr lang="fr-FR" sz="1400" b="1" dirty="0" err="1">
                <a:solidFill>
                  <a:prstClr val="black"/>
                </a:solidFill>
              </a:rPr>
              <a:t>maanden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84855" y="1909612"/>
            <a:ext cx="2231556" cy="224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MAX. 10 </a:t>
            </a:r>
            <a:r>
              <a:rPr lang="fr-FR" sz="1400" b="1" dirty="0" err="1">
                <a:solidFill>
                  <a:prstClr val="black"/>
                </a:solidFill>
              </a:rPr>
              <a:t>werkdagen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19892" y="2877547"/>
            <a:ext cx="751138" cy="226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5’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12" y="2273707"/>
            <a:ext cx="452297" cy="6038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2612" y="2824661"/>
            <a:ext cx="2270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Schatting van het goed</a:t>
            </a:r>
          </a:p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Advies van de notaris</a:t>
            </a:r>
          </a:p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Opstellen van de algemene en bijzondere verkoopsvoorwaarden Wettelijke opzoekingen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7021" y="2826138"/>
            <a:ext cx="244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Keuze van publiciteitskanaal</a:t>
            </a:r>
          </a:p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Online plaatsen van de algemene en bijzondere verkoopsvoorwaarden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3555" y="2824659"/>
            <a:ext cx="227059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Zichtbaarheid van de biedingen</a:t>
            </a:r>
          </a:p>
          <a:p>
            <a:endParaRPr lang="nl-BE" sz="13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Bieding na login, E-ID, ITSME</a:t>
            </a:r>
          </a:p>
          <a:p>
            <a:pPr marL="285750" indent="-285750">
              <a:buFontTx/>
              <a:buChar char="-"/>
            </a:pPr>
            <a:endParaRPr lang="nl-BE" sz="13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Kostenberekening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43555" y="5349273"/>
            <a:ext cx="36172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Biedingen</a:t>
            </a:r>
          </a:p>
          <a:p>
            <a:r>
              <a:rPr lang="nl-BE" sz="1300" dirty="0">
                <a:solidFill>
                  <a:prstClr val="black"/>
                </a:solidFill>
              </a:rPr>
              <a:t>	- trap voorzien door de notaris</a:t>
            </a:r>
          </a:p>
          <a:p>
            <a:r>
              <a:rPr lang="nl-BE" sz="1300" dirty="0">
                <a:solidFill>
                  <a:prstClr val="black"/>
                </a:solidFill>
              </a:rPr>
              <a:t>	- manuele bieding </a:t>
            </a:r>
            <a:r>
              <a:rPr lang="fr-FR" sz="1300" dirty="0">
                <a:solidFill>
                  <a:prstClr val="black"/>
                </a:solidFill>
              </a:rPr>
              <a:t>of proxy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80064" y="2877548"/>
            <a:ext cx="3017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>
                <a:solidFill>
                  <a:prstClr val="black"/>
                </a:solidFill>
              </a:rPr>
              <a:t>Duur te beperken tot maximum (het maximum is voorzien door de wet)</a:t>
            </a:r>
          </a:p>
          <a:p>
            <a:endParaRPr lang="nl-BE" sz="13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300" b="1" dirty="0">
                <a:solidFill>
                  <a:prstClr val="black"/>
                </a:solidFill>
              </a:rPr>
              <a:t>Ondertekening van het PV </a:t>
            </a:r>
            <a:r>
              <a:rPr lang="nl-BE" sz="1300" dirty="0">
                <a:solidFill>
                  <a:prstClr val="black"/>
                </a:solidFill>
              </a:rPr>
              <a:t>en bekendmaking van de toewijzingsprijs</a:t>
            </a:r>
          </a:p>
          <a:p>
            <a:pPr marL="285750" indent="-285750">
              <a:buFontTx/>
              <a:buChar char="-"/>
            </a:pP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73792" y="-206375"/>
            <a:ext cx="109419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0B6C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fr-FR" b="1" cap="all" dirty="0" err="1">
                <a:latin typeface="Calibri Light" panose="020F0302020204030204" pitchFamily="34" charset="0"/>
              </a:rPr>
              <a:t>Tijdslijn</a:t>
            </a:r>
            <a:r>
              <a:rPr lang="fr-FR" b="1" cap="all" dirty="0">
                <a:latin typeface="Calibri Light" panose="020F0302020204030204" pitchFamily="34" charset="0"/>
              </a:rPr>
              <a:t> van de </a:t>
            </a:r>
            <a:r>
              <a:rPr lang="fr-FR" b="1" cap="all" dirty="0" err="1">
                <a:latin typeface="Calibri Light" panose="020F0302020204030204" pitchFamily="34" charset="0"/>
              </a:rPr>
              <a:t>interactieve</a:t>
            </a:r>
            <a:r>
              <a:rPr lang="fr-FR" b="1" cap="all" dirty="0">
                <a:latin typeface="Calibri Light" panose="020F0302020204030204" pitchFamily="34" charset="0"/>
              </a:rPr>
              <a:t> </a:t>
            </a:r>
            <a:r>
              <a:rPr lang="fr-FR" b="1" cap="all" dirty="0" err="1">
                <a:latin typeface="Calibri Light" panose="020F0302020204030204" pitchFamily="34" charset="0"/>
              </a:rPr>
              <a:t>verkoop</a:t>
            </a:r>
            <a:endParaRPr lang="en-US" b="1" cap="all" dirty="0">
              <a:latin typeface="Calibri Light" panose="020F030202020403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25483" y="895984"/>
            <a:ext cx="352425" cy="3791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61090" y="895984"/>
            <a:ext cx="352425" cy="3791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93323" y="895984"/>
            <a:ext cx="352425" cy="3791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015360" y="885394"/>
            <a:ext cx="352425" cy="3791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68693" y="1893938"/>
            <a:ext cx="1690026" cy="3641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8 </a:t>
            </a:r>
            <a:r>
              <a:rPr lang="fr-FR" sz="1400" b="1" dirty="0" err="1">
                <a:solidFill>
                  <a:prstClr val="black"/>
                </a:solidFill>
              </a:rPr>
              <a:t>dagen</a:t>
            </a:r>
            <a:endParaRPr lang="fr-FR" sz="1400" b="1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2" y="220319"/>
            <a:ext cx="11250526" cy="209220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315700" y="885394"/>
            <a:ext cx="876300" cy="94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183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54926"/>
            <a:ext cx="10515600" cy="4614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fr-FR" sz="2000" noProof="1"/>
              <a:t>Uniforme biedingsperiode:</a:t>
            </a:r>
          </a:p>
          <a:p>
            <a:pPr marL="800100" lvl="1" indent="-342900"/>
            <a:r>
              <a:rPr lang="fr-FR" sz="2000" noProof="1"/>
              <a:t>8 dagen</a:t>
            </a:r>
          </a:p>
          <a:p>
            <a:pPr marL="800100" lvl="1" indent="-342900"/>
            <a:r>
              <a:rPr lang="fr-FR" sz="2000" noProof="1"/>
              <a:t>Start- en einduur tussen 9u en 15u</a:t>
            </a:r>
          </a:p>
          <a:p>
            <a:pPr marL="800100" lvl="1" indent="-342900"/>
            <a:r>
              <a:rPr lang="fr-FR" sz="2000" noProof="1"/>
              <a:t>Einddag biedingen niet in het weekend</a:t>
            </a:r>
          </a:p>
          <a:p>
            <a:pPr marL="0" indent="0">
              <a:buNone/>
            </a:pPr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/>
            <a:endParaRPr lang="fr-FR" sz="2000" noProof="1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/>
            <a:endParaRPr lang="fr-FR" sz="2000" noProof="1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sz="2000" noProof="1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/>
            <a:endParaRPr lang="fr-FR" sz="20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251" y="23429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cap="all" dirty="0">
                <a:solidFill>
                  <a:srgbClr val="D73123"/>
                </a:solidFill>
                <a:latin typeface="+mn-lt"/>
              </a:rPr>
              <a:t>BIEDINGSPERIODE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674" y="1658212"/>
            <a:ext cx="4635582" cy="38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94338"/>
            <a:ext cx="10515600" cy="4875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r>
              <a:rPr lang="fr-FR" sz="2000" noProof="1">
                <a:solidFill>
                  <a:srgbClr val="FF0000"/>
                </a:solidFill>
              </a:rPr>
              <a:t>Verplicht bij biddit</a:t>
            </a:r>
          </a:p>
          <a:p>
            <a:pPr marL="800100" lvl="1" indent="-342900"/>
            <a:r>
              <a:rPr lang="fr-FR" sz="2000" noProof="1"/>
              <a:t>Wekt belang op bij de verkoop</a:t>
            </a:r>
          </a:p>
          <a:p>
            <a:pPr marL="800100" lvl="1" indent="-342900"/>
            <a:r>
              <a:rPr lang="fr-FR" sz="2000" noProof="1"/>
              <a:t>De biedingen starten aan een redelijke prijs</a:t>
            </a:r>
          </a:p>
          <a:p>
            <a:pPr marL="800100" lvl="1" indent="-342900"/>
            <a:endParaRPr lang="fr-FR" sz="2000" noProof="1"/>
          </a:p>
          <a:p>
            <a:pPr marL="342900" indent="-342900"/>
            <a:r>
              <a:rPr lang="fr-FR" sz="2000" noProof="1"/>
              <a:t>Bedrag te bepalen in samenspraak met de verzoeker</a:t>
            </a:r>
          </a:p>
          <a:p>
            <a:pPr marL="800100" lvl="1" indent="-342900"/>
            <a:r>
              <a:rPr lang="fr-FR" sz="2000" noProof="1"/>
              <a:t>Advies: </a:t>
            </a:r>
            <a:r>
              <a:rPr lang="fr-FR" sz="2000" noProof="1">
                <a:solidFill>
                  <a:srgbClr val="FF0000"/>
                </a:solidFill>
              </a:rPr>
              <a:t>tussen de 50 à 75% van de geschatte waarde</a:t>
            </a:r>
            <a:endParaRPr lang="fr-FR" sz="2000" noProof="1"/>
          </a:p>
          <a:p>
            <a:pPr marL="800100" lvl="1" indent="-342900"/>
            <a:r>
              <a:rPr lang="fr-FR" sz="2000" noProof="1"/>
              <a:t>Schatting is dus reeds noodzakelijk tijdens de voorbereiding van de verkoop </a:t>
            </a:r>
          </a:p>
          <a:p>
            <a:pPr marL="457200" lvl="1" indent="0">
              <a:buNone/>
            </a:pPr>
            <a:r>
              <a:rPr lang="fr-FR" sz="2000" noProof="1"/>
              <a:t>(Vrederechters vragen schattingsverslag bij verkoop met onbekwamen)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noProof="1"/>
          </a:p>
          <a:p>
            <a:pPr marL="342900" indent="-342900"/>
            <a:r>
              <a:rPr lang="fr-FR" sz="2000" noProof="1"/>
              <a:t>Instelpremie van 1 % voor de eerste bieder als hij ook de koper is </a:t>
            </a:r>
          </a:p>
          <a:p>
            <a:pPr marL="342900" indent="-342900"/>
            <a:endParaRPr lang="fr-FR" sz="2000" noProof="1"/>
          </a:p>
          <a:p>
            <a:pPr marL="342900" indent="-342900"/>
            <a:r>
              <a:rPr lang="fr-FR" sz="2000" noProof="1"/>
              <a:t>Afmijnen als de instelprijs niet behaald wordt (te vermijden)</a:t>
            </a:r>
          </a:p>
          <a:p>
            <a:pPr marL="0" indent="0">
              <a:buNone/>
            </a:pPr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513" y="266007"/>
            <a:ext cx="10888287" cy="1328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Instelprijs (bieden vanaf)</a:t>
            </a:r>
          </a:p>
        </p:txBody>
      </p:sp>
    </p:spTree>
    <p:extLst>
      <p:ext uri="{BB962C8B-B14F-4D97-AF65-F5344CB8AC3E}">
        <p14:creationId xmlns:p14="http://schemas.microsoft.com/office/powerpoint/2010/main" val="380586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94338"/>
            <a:ext cx="10515600" cy="4875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  <a:p>
            <a:pPr indent="-342900"/>
            <a:r>
              <a:rPr lang="fr-FR" sz="2000" noProof="1"/>
              <a:t>Eenieder kan de biedingen volgen zonder in te loggen</a:t>
            </a:r>
          </a:p>
          <a:p>
            <a:pPr marL="0" indent="-342900"/>
            <a:endParaRPr lang="fr-FR" sz="2000" noProof="1"/>
          </a:p>
          <a:p>
            <a:pPr indent="-342900"/>
            <a:r>
              <a:rPr lang="fr-FR" sz="2000" noProof="1"/>
              <a:t>Om te bieden:</a:t>
            </a:r>
          </a:p>
          <a:p>
            <a:pPr lvl="1" indent="-342900"/>
            <a:r>
              <a:rPr lang="fr-FR" sz="2000" noProof="1"/>
              <a:t>Inloggen via e-ID of Itsme</a:t>
            </a:r>
          </a:p>
          <a:p>
            <a:pPr lvl="1" indent="-342900"/>
            <a:r>
              <a:rPr lang="fr-FR" sz="2000" noProof="1"/>
              <a:t>Uitz.: Manueel biedersprofiel laten aanmaken via verkopende notaris</a:t>
            </a:r>
          </a:p>
          <a:p>
            <a:pPr marL="342900" indent="-342900"/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688" y="2687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cap="all" dirty="0">
                <a:solidFill>
                  <a:srgbClr val="D73123"/>
                </a:solidFill>
                <a:latin typeface="+mn-lt"/>
              </a:rPr>
              <a:t>De biedingen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999" y="4421910"/>
            <a:ext cx="2617882" cy="163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97" y="4487441"/>
            <a:ext cx="2072737" cy="11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94338"/>
            <a:ext cx="10515600" cy="4875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fr-FR" sz="2000" noProof="1"/>
              <a:t>De notaris voert de nodige controles uit en wendt zich tot de verkoper/verzoeker</a:t>
            </a:r>
          </a:p>
          <a:p>
            <a:pPr indent="-342900"/>
            <a:endParaRPr lang="fr-FR" sz="2000" noProof="1"/>
          </a:p>
          <a:p>
            <a:pPr indent="-342900"/>
            <a:r>
              <a:rPr lang="fr-FR" sz="2000" noProof="1"/>
              <a:t>Indien deze laatste tevreden is:</a:t>
            </a:r>
          </a:p>
          <a:p>
            <a:pPr lvl="1" indent="-342900"/>
            <a:r>
              <a:rPr lang="fr-FR" sz="2000" noProof="1"/>
              <a:t>Ondertekening proces-verbaal van toewijzing + online bekendmaking van hoogst weerhouden bod</a:t>
            </a:r>
          </a:p>
          <a:p>
            <a:pPr lvl="2" indent="-342900"/>
            <a:r>
              <a:rPr lang="fr-FR" noProof="1"/>
              <a:t>Op dezelfde dag</a:t>
            </a:r>
          </a:p>
          <a:p>
            <a:pPr lvl="2" indent="-342900"/>
            <a:r>
              <a:rPr lang="fr-FR" noProof="1"/>
              <a:t>Binnen de 10 werkdagen na de afsluiting van de biedingen</a:t>
            </a:r>
          </a:p>
          <a:p>
            <a:pPr lvl="2" indent="-342900"/>
            <a:r>
              <a:rPr lang="fr-FR" noProof="1"/>
              <a:t>Minimum 24u online</a:t>
            </a:r>
          </a:p>
          <a:p>
            <a:pPr lvl="1" indent="-342900"/>
            <a:r>
              <a:rPr lang="fr-FR" sz="2000" noProof="1"/>
              <a:t>Strafclausule indien hoogst weerhouden bieder weigert te komen tekenen</a:t>
            </a:r>
          </a:p>
          <a:p>
            <a:pPr marL="457200" lvl="1" indent="-342900"/>
            <a:endParaRPr lang="fr-FR" sz="2000" noProof="1"/>
          </a:p>
          <a:p>
            <a:pPr indent="-342900"/>
            <a:r>
              <a:rPr lang="fr-FR" sz="2000" noProof="1"/>
              <a:t>Indien deze laatste niet tevreden is:</a:t>
            </a:r>
          </a:p>
          <a:p>
            <a:pPr lvl="1" indent="-342900"/>
            <a:r>
              <a:rPr lang="fr-FR" sz="2000" noProof="1"/>
              <a:t>Inhouding blijft mogelijk</a:t>
            </a:r>
          </a:p>
          <a:p>
            <a:pPr lvl="1" indent="-342900"/>
            <a:r>
              <a:rPr lang="fr-FR" sz="2000" noProof="1"/>
              <a:t>Bericht van inhouding wordt individueel verstuurd aan de bieders</a:t>
            </a:r>
          </a:p>
          <a:p>
            <a:pPr marL="0" indent="0">
              <a:buNone/>
            </a:pPr>
            <a:endParaRPr lang="fr-FR" sz="24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5938" y="2687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cap="all" dirty="0">
                <a:solidFill>
                  <a:srgbClr val="D73123"/>
                </a:solidFill>
                <a:latin typeface="+mn-lt"/>
              </a:rPr>
              <a:t>Toewijzing</a:t>
            </a:r>
          </a:p>
        </p:txBody>
      </p:sp>
    </p:spTree>
    <p:extLst>
      <p:ext uri="{BB962C8B-B14F-4D97-AF65-F5344CB8AC3E}">
        <p14:creationId xmlns:p14="http://schemas.microsoft.com/office/powerpoint/2010/main" val="114334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15142" y="1392934"/>
            <a:ext cx="10865658" cy="5007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/>
            <a:r>
              <a:rPr lang="nl-BE" sz="2000" dirty="0"/>
              <a:t>Bij een openbare verkoop ligt de kostenlast bij de verkoper, waarbij de koper een forfait betaalt.</a:t>
            </a:r>
          </a:p>
          <a:p>
            <a:pPr lvl="1" indent="-342900"/>
            <a:endParaRPr lang="nl-BE" sz="2000" dirty="0"/>
          </a:p>
          <a:p>
            <a:pPr lvl="1" indent="-342900"/>
            <a:r>
              <a:rPr lang="nl-BE" sz="2000" dirty="0"/>
              <a:t>De koper betaalt dus enkel een forfaitair dat overeenkomt met een bepaald (degressief) percentage van de verkoopprijs.</a:t>
            </a:r>
          </a:p>
          <a:p>
            <a:pPr lvl="1" indent="-342900"/>
            <a:endParaRPr lang="nl-BE" sz="2000" dirty="0"/>
          </a:p>
          <a:p>
            <a:pPr lvl="1" indent="-342900"/>
            <a:r>
              <a:rPr lang="nl-BE" sz="2000" dirty="0"/>
              <a:t>Bij een fysieke openbare verkoop omvat dit forfait alle kosten van de verkoop, eveneens deze van de publiciteit.</a:t>
            </a:r>
          </a:p>
          <a:p>
            <a:pPr lvl="1" indent="-342900"/>
            <a:endParaRPr lang="nl-BE" sz="2000" dirty="0"/>
          </a:p>
          <a:p>
            <a:pPr lvl="1" indent="-342900"/>
            <a:r>
              <a:rPr lang="nl-BE" sz="2000" dirty="0"/>
              <a:t>In het kader van de biddit-verkoop werd beslist om de aankoopkosten gelijk te stellen met deze van een uit de hand verkoop.</a:t>
            </a:r>
          </a:p>
          <a:p>
            <a:pPr lvl="1" indent="-342900"/>
            <a:endParaRPr lang="nl-BE" sz="2000" dirty="0"/>
          </a:p>
          <a:p>
            <a:pPr lvl="1" indent="-342900"/>
            <a:r>
              <a:rPr lang="nl-BE" sz="2000" dirty="0"/>
              <a:t>Dit laat toe om het grootst mogelijk aantal mogelijke kopers aan te trekken.</a:t>
            </a:r>
          </a:p>
          <a:p>
            <a:pPr lvl="1" indent="-342900"/>
            <a:endParaRPr lang="nl-BE" sz="2000" dirty="0"/>
          </a:p>
          <a:p>
            <a:pPr lvl="1" indent="-342900"/>
            <a:r>
              <a:rPr lang="nl-BE" sz="2000" dirty="0"/>
              <a:t>Wat er voor de verkoper toe doet is het nettobedrag dat hij overhoudt aan zijn verkoop, niet de kosten die hij hierbij moet dragen.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5567" y="3606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cap="all" dirty="0">
                <a:solidFill>
                  <a:srgbClr val="D73123"/>
                </a:solidFill>
                <a:latin typeface="+mn-lt"/>
              </a:rPr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140326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A0568C4-1F1D-428F-9A5C-2C7401F5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6" y="0"/>
            <a:ext cx="8640763" cy="914400"/>
          </a:xfrm>
        </p:spPr>
        <p:txBody>
          <a:bodyPr>
            <a:normAutofit fontScale="90000"/>
          </a:bodyPr>
          <a:lstStyle/>
          <a:p>
            <a:br>
              <a:rPr lang="nl-BE" altLang="nl-BE" dirty="0"/>
            </a:br>
            <a:r>
              <a:rPr lang="nl-BE" altLang="nl-BE" sz="4000" dirty="0"/>
              <a:t>     </a:t>
            </a:r>
            <a:r>
              <a:rPr lang="nl-BE" sz="4000" b="1" cap="all" dirty="0">
                <a:solidFill>
                  <a:srgbClr val="D73123"/>
                </a:solidFill>
                <a:latin typeface="+mn-lt"/>
              </a:rPr>
              <a:t>Kosten VOOR DE VERKOPER / MASSA</a:t>
            </a:r>
            <a:br>
              <a:rPr lang="nl-BE" b="1" cap="all" dirty="0">
                <a:solidFill>
                  <a:srgbClr val="D73123"/>
                </a:solidFill>
              </a:rPr>
            </a:br>
            <a:endParaRPr lang="nl-NL" altLang="nl-BE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572340E-3733-4931-BB61-5C5CCD661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67364"/>
              </p:ext>
            </p:extLst>
          </p:nvPr>
        </p:nvGraphicFramePr>
        <p:xfrm>
          <a:off x="1558925" y="1125538"/>
          <a:ext cx="9001124" cy="5957892"/>
        </p:xfrm>
        <a:graphic>
          <a:graphicData uri="http://schemas.openxmlformats.org/drawingml/2006/table">
            <a:tbl>
              <a:tblPr/>
              <a:tblGrid>
                <a:gridCol w="1057078">
                  <a:extLst>
                    <a:ext uri="{9D8B030D-6E8A-4147-A177-3AD203B41FA5}">
                      <a16:colId xmlns:a16="http://schemas.microsoft.com/office/drawing/2014/main" val="3489318460"/>
                    </a:ext>
                  </a:extLst>
                </a:gridCol>
                <a:gridCol w="1155686">
                  <a:extLst>
                    <a:ext uri="{9D8B030D-6E8A-4147-A177-3AD203B41FA5}">
                      <a16:colId xmlns:a16="http://schemas.microsoft.com/office/drawing/2014/main" val="571510741"/>
                    </a:ext>
                  </a:extLst>
                </a:gridCol>
                <a:gridCol w="1499270">
                  <a:extLst>
                    <a:ext uri="{9D8B030D-6E8A-4147-A177-3AD203B41FA5}">
                      <a16:colId xmlns:a16="http://schemas.microsoft.com/office/drawing/2014/main" val="3508563108"/>
                    </a:ext>
                  </a:extLst>
                </a:gridCol>
                <a:gridCol w="2595958">
                  <a:extLst>
                    <a:ext uri="{9D8B030D-6E8A-4147-A177-3AD203B41FA5}">
                      <a16:colId xmlns:a16="http://schemas.microsoft.com/office/drawing/2014/main" val="3323741781"/>
                    </a:ext>
                  </a:extLst>
                </a:gridCol>
                <a:gridCol w="2693132">
                  <a:extLst>
                    <a:ext uri="{9D8B030D-6E8A-4147-A177-3AD203B41FA5}">
                      <a16:colId xmlns:a16="http://schemas.microsoft.com/office/drawing/2014/main" val="1184799080"/>
                    </a:ext>
                  </a:extLst>
                </a:gridCol>
              </a:tblGrid>
              <a:tr h="1503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Verkoopprijs</a:t>
                      </a:r>
                    </a:p>
                  </a:txBody>
                  <a:tcPr marL="6635" marR="6635" marT="66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8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Kosten OV=VUDH (KOPER) - excl BTW</a:t>
                      </a:r>
                    </a:p>
                  </a:txBody>
                  <a:tcPr marL="6635" marR="6635" marT="66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8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Verschil huidige kosten OV &amp; kosten VUDH + x EUR pub (VERKOPER) - </a:t>
                      </a:r>
                      <a:r>
                        <a:rPr lang="nl-BE" sz="800" b="1" i="0" u="sng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excl</a:t>
                      </a:r>
                      <a:r>
                        <a:rPr lang="nl-BE" sz="8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BTW</a:t>
                      </a:r>
                    </a:p>
                  </a:txBody>
                  <a:tcPr marL="6635" marR="6635" marT="66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69075"/>
                  </a:ext>
                </a:extLst>
              </a:tr>
              <a:tr h="42189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Koper betaalt dezelfde kosten die hij normaal voor een verkoop uit de hand zou betalen</a:t>
                      </a:r>
                    </a:p>
                  </a:txBody>
                  <a:tcPr marL="6635" marR="6635" marT="66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Verkoper betaalt het verschil tussen de effectieve kosten voor een openbare verkoop en de kosten voor een verkoop uit de hand (betaald door de koper) + </a:t>
                      </a:r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1000 EUR publiciteit</a:t>
                      </a:r>
                    </a:p>
                  </a:txBody>
                  <a:tcPr marL="6635" marR="6635" marT="663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48442"/>
                  </a:ext>
                </a:extLst>
              </a:tr>
              <a:tr h="351149">
                <a:tc>
                  <a:txBody>
                    <a:bodyPr/>
                    <a:lstStyle/>
                    <a:p>
                      <a:pPr algn="ctr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68473"/>
                  </a:ext>
                </a:extLst>
              </a:tr>
              <a:tr h="451016">
                <a:tc>
                  <a:txBody>
                    <a:bodyPr/>
                    <a:lstStyle/>
                    <a:p>
                      <a:pPr algn="ctr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Rijlabels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Avg VUDH - Totaal R / W excl BTW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Average of VUDH excl BTW - % t.o.v. prijs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Kosten O.V. vs VUDH + pub H3 - excl BTW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O.V. vs VUDH excl btw + pub H3 - % Verschil op prijs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53976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0-30K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3 323,09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1 692,21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05692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30-40K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5 786,05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2 241,86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812721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41-50K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6 948,91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2 479,11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86414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51-60K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8 071,02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2 583,26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9689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61-70K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9 173,37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2 770,67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61683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71-80K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10 234,01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2 914,67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24200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81-90K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11 291,01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2 997,78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48782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91-100K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12 348,01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3 112,44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36733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101-110K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13 405,01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3 215,73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05104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111-125K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14 726,26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3 379,16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59293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126-150K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16 840,26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3 570,97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875435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151-175K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19 482,76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3 890,15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52304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176-200K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22 125,26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4 149,28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1698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201-225K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24 767,76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4 351,51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6934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226-250K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27 410,26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4 575,09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47261"/>
                  </a:ext>
                </a:extLst>
              </a:tr>
              <a:tr h="21999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251-275K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29 986,56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4 629,62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85684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276-300K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32 500,81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4 687,00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75879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301-325K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35 015,06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4 652,58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37170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326-375K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38 786,44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4 730,80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95154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376-400K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42 557,81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4 691,95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63640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401-425K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45 072,06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4 679,79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57788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426-500K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50 100,56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4 734,61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33867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501-550K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56 386,19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4 800,79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468421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551-600K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61 414,69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4 801,88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79670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601-750K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71 471,68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4 899,00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25587"/>
                  </a:ext>
                </a:extLst>
              </a:tr>
              <a:tr h="150339">
                <a:tc>
                  <a:txBody>
                    <a:bodyPr/>
                    <a:lstStyle/>
                    <a:p>
                      <a:pPr algn="l" fontAlgn="b"/>
                      <a:r>
                        <a:rPr lang="nl-B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751-1000K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91 585,68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5 162,91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94051"/>
                  </a:ext>
                </a:extLst>
              </a:tr>
              <a:tr h="128374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13222"/>
                  </a:ext>
                </a:extLst>
              </a:tr>
              <a:tr h="128374"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120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18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91029" y="90488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Volgen van de biedingen 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via biddit.be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587" y="2289575"/>
            <a:ext cx="88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/>
          </a:p>
          <a:p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291029" y="1061050"/>
            <a:ext cx="104785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BE" sz="2400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https://www.biddit.be/catalog/detail/148216</a:t>
            </a:r>
            <a:endParaRPr lang="nl-BE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nl-BE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Deze verkoop kan live getoond worden</a:t>
            </a:r>
          </a:p>
          <a:p>
            <a:pPr lvl="1"/>
            <a:endParaRPr lang="nl-BE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endParaRPr lang="nl-BE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288" y="1825625"/>
            <a:ext cx="6022408" cy="49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19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587" y="2289575"/>
            <a:ext cx="88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838200" y="1260401"/>
            <a:ext cx="993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nl-BE" sz="2000" dirty="0"/>
              <a:t>De biedingen lopen af op een uur naar keuze tussen 9u en 15u, op voorwaarde dat er géén bieding meer geplaatst is in de finale 5 minuten.</a:t>
            </a:r>
          </a:p>
          <a:p>
            <a:pPr marL="0" lvl="2"/>
            <a:r>
              <a:rPr lang="nl-BE" sz="2000" dirty="0"/>
              <a:t>Indien dit toch gebeurt, dan zal de biedingsperiode verlengd worden met 5 minuten. Elk bijkomend bod zal deze biedingsperiode verlengen met 5 minuten.</a:t>
            </a:r>
          </a:p>
          <a:p>
            <a:pPr marL="0" lvl="2"/>
            <a:endParaRPr lang="nl-BE" sz="2000" dirty="0"/>
          </a:p>
          <a:p>
            <a:pPr marL="720000" lvl="2"/>
            <a:r>
              <a:rPr lang="nl-BE" sz="2000" dirty="0"/>
              <a:t>Praktisch voorbeeld:</a:t>
            </a:r>
          </a:p>
          <a:p>
            <a:pPr marL="720000" lvl="3"/>
            <a:r>
              <a:rPr lang="nl-BE" sz="2000" dirty="0"/>
              <a:t>Einde biedingen voorzien om 13:00u</a:t>
            </a:r>
          </a:p>
          <a:p>
            <a:pPr marL="720000" lvl="3"/>
            <a:r>
              <a:rPr lang="nl-BE" sz="2000" dirty="0"/>
              <a:t>Bod om 12:57u =&gt; verlenging naar 13:05u</a:t>
            </a:r>
          </a:p>
          <a:p>
            <a:pPr marL="720000" lvl="3"/>
            <a:r>
              <a:rPr lang="nl-BE" sz="2000" dirty="0"/>
              <a:t>Bod om 13:01u =&gt; verlenging naar 13:10u</a:t>
            </a:r>
          </a:p>
          <a:p>
            <a:pPr marL="720000" lvl="3"/>
            <a:r>
              <a:rPr lang="nl-BE" sz="2000" dirty="0"/>
              <a:t>Bod om 13:04u =&gt; blijft 13:10u</a:t>
            </a:r>
          </a:p>
          <a:p>
            <a:pPr marL="720000" lvl="3"/>
            <a:r>
              <a:rPr lang="nl-BE" sz="2000" dirty="0"/>
              <a:t>Bod om 13:06u =&gt; verlenging naar 13:15u</a:t>
            </a:r>
          </a:p>
          <a:p>
            <a:pPr marL="0" lvl="1"/>
            <a:endParaRPr lang="nl-BE" sz="2000" dirty="0"/>
          </a:p>
          <a:p>
            <a:pPr marL="0" lvl="1"/>
            <a:r>
              <a:rPr lang="nl-BE" sz="2000" dirty="0"/>
              <a:t>In de zandlopertijd kunnen enkel nog biedingen geplaatst worden door bieders die reeds geboden hadden voor het einde van de biedingen. </a:t>
            </a:r>
          </a:p>
          <a:p>
            <a:pPr marL="0" lvl="1"/>
            <a:r>
              <a:rPr lang="nl-BE" sz="2000" dirty="0"/>
              <a:t>Er kan dus geen eerste bod geplaatst worden na het voorziene </a:t>
            </a:r>
            <a:r>
              <a:rPr lang="nl-NL" sz="2000" dirty="0"/>
              <a:t>einduur</a:t>
            </a:r>
            <a:r>
              <a:rPr lang="nl-BE" sz="2000" dirty="0"/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48452" y="443651"/>
            <a:ext cx="7270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Zandloper</a:t>
            </a:r>
          </a:p>
        </p:txBody>
      </p:sp>
    </p:spTree>
    <p:extLst>
      <p:ext uri="{BB962C8B-B14F-4D97-AF65-F5344CB8AC3E}">
        <p14:creationId xmlns:p14="http://schemas.microsoft.com/office/powerpoint/2010/main" val="312341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3393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331124" y="12166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Online </a:t>
            </a:r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verkoop</a:t>
            </a:r>
            <a:r>
              <a:rPr lang="fr-FR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 via biddit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707" y="2032000"/>
            <a:ext cx="89520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000" b="1" dirty="0"/>
              <a:t>Fysieke openbare verkoop kent nog weinig succes </a:t>
            </a:r>
            <a:br>
              <a:rPr lang="nl-BE" sz="2000" b="1" dirty="0"/>
            </a:br>
            <a:r>
              <a:rPr lang="nl-BE" sz="2000" dirty="0"/>
              <a:t>Tijdrovend, duur, mensen durven het niet, geen zekerheid dat het goed aan hen wordt toegewezen, waarom verlof nemen, klein clubje professionelen aanwezig in de zaal (geen particulieren)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000" b="1" dirty="0"/>
              <a:t>Digitale economie</a:t>
            </a:r>
            <a:r>
              <a:rPr lang="nl-BE" sz="2000" dirty="0"/>
              <a:t>: alles gebeurt online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800" dirty="0"/>
          </a:p>
          <a:p>
            <a:endParaRPr lang="fr-BE" sz="2800" dirty="0"/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29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20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606669" y="-378288"/>
            <a:ext cx="1111226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Voordelen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587" y="2289575"/>
            <a:ext cx="88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-271570" y="1427708"/>
            <a:ext cx="121939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/>
              <a:t>Gebruiksvriendelijke applicatie</a:t>
            </a:r>
            <a:r>
              <a:rPr lang="nl-BE" sz="2000" cap="all" dirty="0"/>
              <a:t>: </a:t>
            </a:r>
            <a:r>
              <a:rPr lang="nl-BE" sz="2000" dirty="0"/>
              <a:t>sinds 1 september 2018 online platform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Transparant: </a:t>
            </a:r>
            <a:r>
              <a:rPr lang="nl-BE" sz="2000" dirty="0">
                <a:sym typeface="Wingdings" panose="05000000000000000000" pitchFamily="2" charset="2"/>
              </a:rPr>
              <a:t>het hoogste bod wordt online bekend gemaakt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Efficiënt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Competitief: </a:t>
            </a:r>
            <a:r>
              <a:rPr lang="nl-BE" sz="2000" dirty="0">
                <a:sym typeface="Wingdings" panose="05000000000000000000" pitchFamily="2" charset="2"/>
              </a:rPr>
              <a:t>Kosten verkoop uit de hand: lagere kosten: geen affiches, wel bord en banner – digitale publiciteit; de koper betaalt forfait (deel van de kosten die volledig ten laste van de verkoper zijn) – degressief percentage dat uniform is vastgesteld voor het hele land 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Duidelijk</a:t>
            </a:r>
            <a:r>
              <a:rPr lang="nl-BE" sz="2000" dirty="0">
                <a:sym typeface="Wingdings" panose="05000000000000000000" pitchFamily="2" charset="2"/>
              </a:rPr>
              <a:t>:  (eenvormige algemene verkoopsvoorwaarden) met aanvangsuur en sluiting van de biedingsperiode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Ruimer publiek</a:t>
            </a:r>
            <a:r>
              <a:rPr lang="nl-BE" sz="2000" dirty="0">
                <a:sym typeface="Wingdings" panose="05000000000000000000" pitchFamily="2" charset="2"/>
              </a:rPr>
              <a:t>: jonge gezinnen maar ook investeerders =&gt; hogere prijs mogelijk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Anonimiteit</a:t>
            </a:r>
            <a:r>
              <a:rPr lang="nl-BE" sz="2000" dirty="0">
                <a:sym typeface="Wingdings" panose="05000000000000000000" pitchFamily="2" charset="2"/>
              </a:rPr>
              <a:t>:  enkel notaris ziet de identiteit – geen afspraken mogelijk =&gt; hogere prijs mogelijk</a:t>
            </a:r>
          </a:p>
          <a:p>
            <a:pPr marL="1200150" lvl="2" indent="-285750">
              <a:spcBef>
                <a:spcPts val="800"/>
              </a:spcBef>
              <a:buFontTx/>
              <a:buChar char="-"/>
            </a:pPr>
            <a:r>
              <a:rPr lang="nl-BE" sz="2000" b="1" cap="all" dirty="0">
                <a:sym typeface="Wingdings" panose="05000000000000000000" pitchFamily="2" charset="2"/>
              </a:rPr>
              <a:t>Zuiverend: </a:t>
            </a:r>
            <a:r>
              <a:rPr lang="nl-BE" sz="2000" dirty="0">
                <a:sym typeface="Wingdings" panose="05000000000000000000" pitchFamily="2" charset="2"/>
              </a:rPr>
              <a:t>(art 1326 Ger.W.)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1566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42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907" y="1038087"/>
            <a:ext cx="6092687" cy="54267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9382" y="59635"/>
            <a:ext cx="3382618" cy="20077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266" y="2432424"/>
            <a:ext cx="5717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CC0000"/>
              </a:solidFill>
            </a:endParaRPr>
          </a:p>
          <a:p>
            <a:pPr algn="ctr"/>
            <a:r>
              <a:rPr lang="en-GB" sz="3200" b="1" cap="all" dirty="0">
                <a:solidFill>
                  <a:srgbClr val="CC0000"/>
                </a:solidFill>
              </a:rPr>
              <a:t>Status </a:t>
            </a:r>
            <a:r>
              <a:rPr lang="nl-BE" sz="3200" b="1" cap="all" dirty="0">
                <a:solidFill>
                  <a:srgbClr val="CC0000"/>
                </a:solidFill>
              </a:rPr>
              <a:t>Verkopen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11" y="2126974"/>
            <a:ext cx="1737452" cy="6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22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838200" y="59690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Aantal biddit verkopen (vanaf 01/09/2018 – 31/12/2018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707" y="2032000"/>
            <a:ext cx="895208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dirty="0"/>
              <a:t>22 biddit </a:t>
            </a:r>
            <a:r>
              <a:rPr lang="nl-BE" sz="2800" dirty="0"/>
              <a:t>verkopen gestart in de maand september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800" dirty="0"/>
              <a:t>66 verkopen gestart in de maand oktober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800" dirty="0"/>
              <a:t>123 verkopen gestart in de maand november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800" dirty="0"/>
              <a:t>161  verkopen die starten in de maand december </a:t>
            </a:r>
          </a:p>
          <a:p>
            <a:endParaRPr lang="nl-BE" sz="2800" dirty="0"/>
          </a:p>
          <a:p>
            <a:endParaRPr lang="nl-BE" sz="28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nl-BE" sz="2800" dirty="0">
                <a:sym typeface="Wingdings" panose="05000000000000000000" pitchFamily="2" charset="2"/>
              </a:rPr>
              <a:t>372 verkopen tussen 1 september en 31 december!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668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23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838200" y="59690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Ingehouden / toegewezen</a:t>
            </a:r>
          </a:p>
          <a:p>
            <a:r>
              <a:rPr lang="nl-BE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Afgelopen verkopen sept-okt-nov 2018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9311" y="1997496"/>
            <a:ext cx="88044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dirty="0"/>
              <a:t>72% </a:t>
            </a:r>
            <a:r>
              <a:rPr lang="nl-BE" sz="2800" dirty="0"/>
              <a:t>toegewezen (130 panden)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2800" dirty="0"/>
              <a:t>Slechts 30 échte inhoudingen (bij 30 van de 51 inhoudingen was de instelprijs hoger dan 90% of was de woning reeds eerder te koop aangeboden</a:t>
            </a:r>
            <a:r>
              <a:rPr lang="fr-BE" sz="2800" dirty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FF0000"/>
                </a:solidFill>
              </a:rPr>
              <a:t>SLECHTS 16% ÉCHTE INHOUDINGEN !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5842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24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129396" y="-534836"/>
            <a:ext cx="11353799" cy="1866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Resultaten verkopen afgelopen in sept-okt-nov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9311" y="1408236"/>
            <a:ext cx="82026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sz="2800" dirty="0"/>
              <a:t>72% </a:t>
            </a:r>
            <a:r>
              <a:rPr lang="fr-BE" sz="2800" dirty="0">
                <a:sym typeface="Wingdings" panose="05000000000000000000" pitchFamily="2" charset="2"/>
              </a:rPr>
              <a:t> </a:t>
            </a:r>
            <a:r>
              <a:rPr lang="nl-BE" sz="2800" dirty="0"/>
              <a:t>toegewezen aan meer dan de geschatte prijs</a:t>
            </a:r>
          </a:p>
          <a:p>
            <a:endParaRPr lang="nl-BE" sz="2800" dirty="0"/>
          </a:p>
          <a:p>
            <a:r>
              <a:rPr lang="nl-BE" sz="2800" dirty="0"/>
              <a:t>Gemiddelde prijs van de toewijzing </a:t>
            </a:r>
            <a:r>
              <a:rPr lang="nl-BE" sz="2800" dirty="0">
                <a:sym typeface="Wingdings" panose="05000000000000000000" pitchFamily="2" charset="2"/>
              </a:rPr>
              <a:t> 230.000€</a:t>
            </a:r>
          </a:p>
          <a:p>
            <a:endParaRPr lang="nl-BE" sz="2800" dirty="0">
              <a:sym typeface="Wingdings" panose="05000000000000000000" pitchFamily="2" charset="2"/>
            </a:endParaRPr>
          </a:p>
          <a:p>
            <a:r>
              <a:rPr lang="nl-BE" sz="2800" dirty="0"/>
              <a:t>Instelprijs </a:t>
            </a:r>
            <a:r>
              <a:rPr lang="nl-BE" sz="2800" dirty="0">
                <a:sym typeface="Wingdings" panose="05000000000000000000" pitchFamily="2" charset="2"/>
              </a:rPr>
              <a:t> gemiddeld </a:t>
            </a:r>
            <a:r>
              <a:rPr lang="nl-BE" sz="2800" dirty="0"/>
              <a:t>77% van de geschatte waarde</a:t>
            </a:r>
          </a:p>
          <a:p>
            <a:endParaRPr lang="fr-BE" sz="2800" dirty="0">
              <a:sym typeface="Wingdings" panose="05000000000000000000" pitchFamily="2" charset="2"/>
            </a:endParaRPr>
          </a:p>
          <a:p>
            <a:endParaRPr lang="fr-BE" sz="2800" dirty="0">
              <a:sym typeface="Wingdings" panose="05000000000000000000" pitchFamily="2" charset="2"/>
            </a:endParaRPr>
          </a:p>
          <a:p>
            <a:endParaRPr lang="fr-BE" sz="2800" dirty="0">
              <a:sym typeface="Wingdings" panose="05000000000000000000" pitchFamily="2" charset="2"/>
            </a:endParaRPr>
          </a:p>
          <a:p>
            <a:endParaRPr lang="fr-BE" sz="2800" dirty="0"/>
          </a:p>
          <a:p>
            <a:endParaRPr lang="fr-BE" sz="28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91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25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890" y="408464"/>
            <a:ext cx="8192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Aantal biedingen/bieders per pand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47975" y="2667000"/>
            <a:ext cx="1428750" cy="1171575"/>
          </a:xfrm>
          <a:prstGeom prst="roundRect">
            <a:avLst/>
          </a:prstGeom>
          <a:solidFill>
            <a:srgbClr val="C2382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10</a:t>
            </a:r>
            <a:endParaRPr lang="fr-BE" sz="36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43462" y="2681660"/>
            <a:ext cx="1428750" cy="1171575"/>
          </a:xfrm>
          <a:prstGeom prst="roundRect">
            <a:avLst/>
          </a:prstGeom>
          <a:solidFill>
            <a:srgbClr val="C2382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7</a:t>
            </a:r>
            <a:endParaRPr lang="fr-BE" sz="36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8949" y="2666999"/>
            <a:ext cx="1428750" cy="1171575"/>
          </a:xfrm>
          <a:prstGeom prst="roundRect">
            <a:avLst/>
          </a:prstGeom>
          <a:solidFill>
            <a:srgbClr val="C2382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prstClr val="white"/>
                </a:solidFill>
              </a:rPr>
              <a:t>32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9880" y="4127369"/>
            <a:ext cx="167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>
                <a:solidFill>
                  <a:prstClr val="black"/>
                </a:solidFill>
              </a:rPr>
              <a:t>Geregistreerden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3461" y="3948891"/>
            <a:ext cx="187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>
                <a:solidFill>
                  <a:prstClr val="black"/>
                </a:solidFill>
              </a:rPr>
              <a:t>effectief een bod uitgebracht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5649" y="3973481"/>
            <a:ext cx="107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>
                <a:solidFill>
                  <a:prstClr val="black"/>
                </a:solidFill>
              </a:rPr>
              <a:t>Biedingen</a:t>
            </a:r>
          </a:p>
        </p:txBody>
      </p:sp>
    </p:spTree>
    <p:extLst>
      <p:ext uri="{BB962C8B-B14F-4D97-AF65-F5344CB8AC3E}">
        <p14:creationId xmlns:p14="http://schemas.microsoft.com/office/powerpoint/2010/main" val="259131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42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907" y="1063487"/>
            <a:ext cx="6092687" cy="54267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9382" y="59635"/>
            <a:ext cx="3382618" cy="20077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266" y="2432424"/>
            <a:ext cx="5717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CC0000"/>
              </a:solidFill>
            </a:endParaRPr>
          </a:p>
          <a:p>
            <a:pPr algn="ctr"/>
            <a:r>
              <a:rPr lang="en-GB" sz="3200" b="1" dirty="0">
                <a:solidFill>
                  <a:srgbClr val="CC0000"/>
                </a:solidFill>
              </a:rPr>
              <a:t>Some Success Stories</a:t>
            </a:r>
          </a:p>
          <a:p>
            <a:endParaRPr lang="fr-BE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11" y="2126974"/>
            <a:ext cx="1737452" cy="6532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77" y="3618837"/>
            <a:ext cx="4050844" cy="2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27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0" y="270594"/>
            <a:ext cx="8551047" cy="459470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16299" y="5061584"/>
            <a:ext cx="813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Geschatte waarde: 340.000€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Verkocht voor: 454.000€ (+34%)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Instelprijs: 51% (175.000€)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Quote: “Lang leve biddit!”</a:t>
            </a:r>
          </a:p>
        </p:txBody>
      </p:sp>
    </p:spTree>
    <p:extLst>
      <p:ext uri="{BB962C8B-B14F-4D97-AF65-F5344CB8AC3E}">
        <p14:creationId xmlns:p14="http://schemas.microsoft.com/office/powerpoint/2010/main" val="95968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28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5" y="236389"/>
            <a:ext cx="9152626" cy="519921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31163" y="5520906"/>
            <a:ext cx="9246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Geschatte waarde: 190.000€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Verkocht voor: 290.000€ (+53%)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Instelprijs: 58% (110.000€)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Quote: “de Notaris is in “alle staten van geluk”.”</a:t>
            </a:r>
          </a:p>
        </p:txBody>
      </p:sp>
    </p:spTree>
    <p:extLst>
      <p:ext uri="{BB962C8B-B14F-4D97-AF65-F5344CB8AC3E}">
        <p14:creationId xmlns:p14="http://schemas.microsoft.com/office/powerpoint/2010/main" val="66169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136" y="5805578"/>
            <a:ext cx="7548113" cy="915898"/>
          </a:xfrm>
        </p:spPr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29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1" y="270346"/>
            <a:ext cx="10025185" cy="497380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13444" y="5244148"/>
            <a:ext cx="987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Geschatte waarde: 100.000€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Verkocht voor: 140.000€ (+40%)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Instelprijs: 75% (75.000€)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Quote: “Spannend, de biedingen zijn pas op de laatste moment gestart, toewijs boven verwachting!”</a:t>
            </a:r>
          </a:p>
        </p:txBody>
      </p:sp>
    </p:spTree>
    <p:extLst>
      <p:ext uri="{BB962C8B-B14F-4D97-AF65-F5344CB8AC3E}">
        <p14:creationId xmlns:p14="http://schemas.microsoft.com/office/powerpoint/2010/main" val="114283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3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Wettelijke</a:t>
            </a:r>
            <a:r>
              <a:rPr lang="fr-FR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 basis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143" y="1997495"/>
            <a:ext cx="872647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u="sng" dirty="0">
                <a:sym typeface="Wingdings" panose="05000000000000000000" pitchFamily="2" charset="2"/>
              </a:rPr>
              <a:t>Wet van 11 augustus 2017</a:t>
            </a:r>
            <a:br>
              <a:rPr lang="nl-BE" sz="2000" dirty="0">
                <a:sym typeface="Wingdings" panose="05000000000000000000" pitchFamily="2" charset="2"/>
              </a:rPr>
            </a:br>
            <a:r>
              <a:rPr lang="nl-BE" sz="2000" dirty="0">
                <a:sym typeface="Wingdings" panose="05000000000000000000" pitchFamily="2" charset="2"/>
              </a:rPr>
              <a:t>invoeging van boek XX « Insolventie van ondernemingen » in WER </a:t>
            </a:r>
            <a:endParaRPr lang="en-GB" sz="2000" noProof="1"/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noProof="1"/>
              <a:t>wettelijke verankering van de online verkoop (elektronische OV)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noProof="1"/>
              <a:t>afschaffing recht van hoger bod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noProof="1"/>
              <a:t>in werking getreden op 1 mei 2018, met een overgangsperiode tot 1 september 2018 voor alle gerechtelijke OV</a:t>
            </a:r>
          </a:p>
          <a:p>
            <a:endParaRPr lang="nl-BE" sz="2000" u="sng" dirty="0"/>
          </a:p>
          <a:p>
            <a:r>
              <a:rPr lang="nl-BE" sz="2000" u="sng" dirty="0"/>
              <a:t>Nieuw art 1193 Ger.W </a:t>
            </a:r>
            <a:r>
              <a:rPr lang="nl-BE" sz="2000" dirty="0"/>
              <a:t>(minnelijke OV onder gerechtelijke vorm – OV bij gerechtelijke vereffening-verdeling – OV bij gerechtelijke reorganisatie)</a:t>
            </a:r>
          </a:p>
          <a:p>
            <a:endParaRPr lang="nl-BE" sz="2000" u="sng" dirty="0"/>
          </a:p>
          <a:p>
            <a:r>
              <a:rPr lang="nl-BE" sz="2000" u="sng" dirty="0"/>
              <a:t>Nieuw 1587 Ger.W </a:t>
            </a:r>
            <a:r>
              <a:rPr lang="nl-BE" sz="2000" dirty="0"/>
              <a:t>(beslag &amp; collectieve schuldenregeling)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MAAR OOK VOOR VRIJWILLIGE OPENBARE VERKOPEN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590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88" y="6465678"/>
            <a:ext cx="681111" cy="365125"/>
          </a:xfrm>
        </p:spPr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30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3" y="327144"/>
            <a:ext cx="9141537" cy="51851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6783" y="5546635"/>
            <a:ext cx="1008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Geschatte waarde: 100.000€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Verkocht voor: 160.000€ (+60%)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Instelprijs: 67% (66.600€)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Quote: “de Notaris had deze hoge toewijsprijs in een zaal nooit kunnen bekomen.”</a:t>
            </a:r>
          </a:p>
        </p:txBody>
      </p:sp>
    </p:spTree>
    <p:extLst>
      <p:ext uri="{BB962C8B-B14F-4D97-AF65-F5344CB8AC3E}">
        <p14:creationId xmlns:p14="http://schemas.microsoft.com/office/powerpoint/2010/main" val="48954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31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4038600" y="592138"/>
            <a:ext cx="5855898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C00000"/>
                </a:solidFill>
                <a:latin typeface="+mn-lt"/>
              </a:rPr>
              <a:t>Biddit </a:t>
            </a:r>
            <a:r>
              <a:rPr lang="nl-BE" sz="3600" b="1" dirty="0">
                <a:solidFill>
                  <a:srgbClr val="C00000"/>
                </a:solidFill>
                <a:latin typeface="+mn-lt"/>
              </a:rPr>
              <a:t>is een succes!</a:t>
            </a:r>
          </a:p>
          <a:p>
            <a:endParaRPr lang="fr-FR" sz="3600" b="1" dirty="0">
              <a:solidFill>
                <a:srgbClr val="C00000"/>
              </a:solidFill>
              <a:latin typeface="+mn-lt"/>
            </a:endParaRPr>
          </a:p>
          <a:p>
            <a:endParaRPr lang="fr-F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215856" y="3174207"/>
            <a:ext cx="1082675" cy="398462"/>
          </a:xfrm>
          <a:custGeom>
            <a:avLst/>
            <a:gdLst>
              <a:gd name="T0" fmla="*/ 84 w 347"/>
              <a:gd name="T1" fmla="*/ 0 h 128"/>
              <a:gd name="T2" fmla="*/ 263 w 347"/>
              <a:gd name="T3" fmla="*/ 0 h 128"/>
              <a:gd name="T4" fmla="*/ 263 w 347"/>
              <a:gd name="T5" fmla="*/ 128 h 128"/>
              <a:gd name="T6" fmla="*/ 84 w 347"/>
              <a:gd name="T7" fmla="*/ 128 h 128"/>
              <a:gd name="T8" fmla="*/ 84 w 347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128">
                <a:moveTo>
                  <a:pt x="84" y="0"/>
                </a:moveTo>
                <a:cubicBezTo>
                  <a:pt x="263" y="0"/>
                  <a:pt x="263" y="0"/>
                  <a:pt x="263" y="0"/>
                </a:cubicBezTo>
                <a:cubicBezTo>
                  <a:pt x="347" y="0"/>
                  <a:pt x="347" y="128"/>
                  <a:pt x="263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0" y="128"/>
                  <a:pt x="0" y="0"/>
                  <a:pt x="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753768" y="1721644"/>
            <a:ext cx="2251075" cy="3414713"/>
          </a:xfrm>
          <a:custGeom>
            <a:avLst/>
            <a:gdLst>
              <a:gd name="T0" fmla="*/ 71 w 722"/>
              <a:gd name="T1" fmla="*/ 528 h 1095"/>
              <a:gd name="T2" fmla="*/ 354 w 722"/>
              <a:gd name="T3" fmla="*/ 362 h 1095"/>
              <a:gd name="T4" fmla="*/ 535 w 722"/>
              <a:gd name="T5" fmla="*/ 160 h 1095"/>
              <a:gd name="T6" fmla="*/ 680 w 722"/>
              <a:gd name="T7" fmla="*/ 247 h 1095"/>
              <a:gd name="T8" fmla="*/ 555 w 722"/>
              <a:gd name="T9" fmla="*/ 436 h 1095"/>
              <a:gd name="T10" fmla="*/ 483 w 722"/>
              <a:gd name="T11" fmla="*/ 604 h 1095"/>
              <a:gd name="T12" fmla="*/ 443 w 722"/>
              <a:gd name="T13" fmla="*/ 769 h 1095"/>
              <a:gd name="T14" fmla="*/ 448 w 722"/>
              <a:gd name="T15" fmla="*/ 936 h 1095"/>
              <a:gd name="T16" fmla="*/ 430 w 722"/>
              <a:gd name="T17" fmla="*/ 1085 h 1095"/>
              <a:gd name="T18" fmla="*/ 71 w 722"/>
              <a:gd name="T19" fmla="*/ 949 h 1095"/>
              <a:gd name="T20" fmla="*/ 71 w 722"/>
              <a:gd name="T21" fmla="*/ 528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2" h="1095">
                <a:moveTo>
                  <a:pt x="71" y="528"/>
                </a:moveTo>
                <a:cubicBezTo>
                  <a:pt x="185" y="498"/>
                  <a:pt x="274" y="441"/>
                  <a:pt x="354" y="362"/>
                </a:cubicBezTo>
                <a:cubicBezTo>
                  <a:pt x="425" y="293"/>
                  <a:pt x="494" y="258"/>
                  <a:pt x="535" y="160"/>
                </a:cubicBezTo>
                <a:cubicBezTo>
                  <a:pt x="586" y="0"/>
                  <a:pt x="722" y="112"/>
                  <a:pt x="680" y="247"/>
                </a:cubicBezTo>
                <a:cubicBezTo>
                  <a:pt x="648" y="327"/>
                  <a:pt x="613" y="379"/>
                  <a:pt x="555" y="436"/>
                </a:cubicBezTo>
                <a:cubicBezTo>
                  <a:pt x="449" y="436"/>
                  <a:pt x="430" y="547"/>
                  <a:pt x="483" y="604"/>
                </a:cubicBezTo>
                <a:cubicBezTo>
                  <a:pt x="401" y="620"/>
                  <a:pt x="397" y="723"/>
                  <a:pt x="443" y="769"/>
                </a:cubicBezTo>
                <a:cubicBezTo>
                  <a:pt x="377" y="805"/>
                  <a:pt x="384" y="917"/>
                  <a:pt x="448" y="936"/>
                </a:cubicBezTo>
                <a:cubicBezTo>
                  <a:pt x="410" y="950"/>
                  <a:pt x="379" y="1024"/>
                  <a:pt x="430" y="1085"/>
                </a:cubicBezTo>
                <a:cubicBezTo>
                  <a:pt x="180" y="1095"/>
                  <a:pt x="143" y="1002"/>
                  <a:pt x="71" y="949"/>
                </a:cubicBezTo>
                <a:cubicBezTo>
                  <a:pt x="0" y="897"/>
                  <a:pt x="0" y="547"/>
                  <a:pt x="71" y="52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034881" y="4180682"/>
            <a:ext cx="1235075" cy="400050"/>
          </a:xfrm>
          <a:custGeom>
            <a:avLst/>
            <a:gdLst>
              <a:gd name="T0" fmla="*/ 84 w 396"/>
              <a:gd name="T1" fmla="*/ 0 h 128"/>
              <a:gd name="T2" fmla="*/ 312 w 396"/>
              <a:gd name="T3" fmla="*/ 0 h 128"/>
              <a:gd name="T4" fmla="*/ 312 w 396"/>
              <a:gd name="T5" fmla="*/ 128 h 128"/>
              <a:gd name="T6" fmla="*/ 84 w 396"/>
              <a:gd name="T7" fmla="*/ 128 h 128"/>
              <a:gd name="T8" fmla="*/ 84 w 396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128">
                <a:moveTo>
                  <a:pt x="84" y="0"/>
                </a:moveTo>
                <a:cubicBezTo>
                  <a:pt x="312" y="0"/>
                  <a:pt x="312" y="0"/>
                  <a:pt x="312" y="0"/>
                </a:cubicBezTo>
                <a:cubicBezTo>
                  <a:pt x="396" y="0"/>
                  <a:pt x="396" y="128"/>
                  <a:pt x="3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0" y="128"/>
                  <a:pt x="0" y="0"/>
                  <a:pt x="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042818" y="4679157"/>
            <a:ext cx="1004888" cy="400050"/>
          </a:xfrm>
          <a:custGeom>
            <a:avLst/>
            <a:gdLst>
              <a:gd name="T0" fmla="*/ 85 w 323"/>
              <a:gd name="T1" fmla="*/ 0 h 128"/>
              <a:gd name="T2" fmla="*/ 238 w 323"/>
              <a:gd name="T3" fmla="*/ 0 h 128"/>
              <a:gd name="T4" fmla="*/ 238 w 323"/>
              <a:gd name="T5" fmla="*/ 128 h 128"/>
              <a:gd name="T6" fmla="*/ 85 w 323"/>
              <a:gd name="T7" fmla="*/ 128 h 128"/>
              <a:gd name="T8" fmla="*/ 85 w 323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128">
                <a:moveTo>
                  <a:pt x="85" y="0"/>
                </a:moveTo>
                <a:cubicBezTo>
                  <a:pt x="238" y="0"/>
                  <a:pt x="238" y="0"/>
                  <a:pt x="238" y="0"/>
                </a:cubicBezTo>
                <a:cubicBezTo>
                  <a:pt x="323" y="0"/>
                  <a:pt x="323" y="128"/>
                  <a:pt x="238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0" y="128"/>
                  <a:pt x="0" y="0"/>
                  <a:pt x="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020497" y="3690964"/>
            <a:ext cx="1352550" cy="400050"/>
          </a:xfrm>
          <a:custGeom>
            <a:avLst/>
            <a:gdLst>
              <a:gd name="T0" fmla="*/ 84 w 434"/>
              <a:gd name="T1" fmla="*/ 0 h 128"/>
              <a:gd name="T2" fmla="*/ 349 w 434"/>
              <a:gd name="T3" fmla="*/ 0 h 128"/>
              <a:gd name="T4" fmla="*/ 349 w 434"/>
              <a:gd name="T5" fmla="*/ 128 h 128"/>
              <a:gd name="T6" fmla="*/ 84 w 434"/>
              <a:gd name="T7" fmla="*/ 128 h 128"/>
              <a:gd name="T8" fmla="*/ 84 w 434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28">
                <a:moveTo>
                  <a:pt x="8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434" y="0"/>
                  <a:pt x="434" y="128"/>
                  <a:pt x="349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0" y="128"/>
                  <a:pt x="0" y="0"/>
                  <a:pt x="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05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4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Wettelijke</a:t>
            </a:r>
            <a:r>
              <a:rPr lang="fr-FR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 basis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143" y="1997495"/>
            <a:ext cx="87264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BE" sz="2400" dirty="0"/>
              <a:t>De nieuwe </a:t>
            </a:r>
            <a:r>
              <a:rPr lang="nl-NL" altLang="nl-BE" sz="2400" dirty="0">
                <a:solidFill>
                  <a:srgbClr val="FF0000"/>
                </a:solidFill>
              </a:rPr>
              <a:t>artikelen 1193 en 1587 Ger.W.:</a:t>
            </a:r>
            <a:endParaRPr lang="nl-BE" altLang="nl-BE" sz="2400" dirty="0">
              <a:solidFill>
                <a:srgbClr val="FF0000"/>
              </a:solidFill>
            </a:endParaRPr>
          </a:p>
          <a:p>
            <a:endParaRPr lang="nl-NL" altLang="nl-BE" sz="2400" dirty="0"/>
          </a:p>
          <a:p>
            <a:r>
              <a:rPr lang="nl-NL" altLang="nl-BE" sz="2400" dirty="0"/>
              <a:t>1° de toewijzing geschiedt in </a:t>
            </a:r>
            <a:r>
              <a:rPr lang="nl-NL" altLang="nl-BE" sz="2400" dirty="0">
                <a:solidFill>
                  <a:srgbClr val="FF0000"/>
                </a:solidFill>
              </a:rPr>
              <a:t>één enkele zitting, </a:t>
            </a:r>
            <a:r>
              <a:rPr lang="nl-NL" altLang="nl-BE" sz="2400" dirty="0"/>
              <a:t>al dan niet gedematerialiseerd,</a:t>
            </a:r>
            <a:r>
              <a:rPr lang="nl-NL" altLang="nl-BE" sz="2400" dirty="0">
                <a:solidFill>
                  <a:srgbClr val="FF0000"/>
                </a:solidFill>
              </a:rPr>
              <a:t> </a:t>
            </a:r>
            <a:r>
              <a:rPr lang="nl-NL" altLang="nl-BE" sz="2400" dirty="0"/>
              <a:t>bij opbod;</a:t>
            </a:r>
          </a:p>
          <a:p>
            <a:endParaRPr lang="nl-NL" altLang="nl-BE" sz="2400" dirty="0"/>
          </a:p>
          <a:p>
            <a:r>
              <a:rPr lang="nl-NL" altLang="nl-BE" sz="2400" dirty="0"/>
              <a:t>2° de biedingen kunnen</a:t>
            </a:r>
            <a:r>
              <a:rPr lang="nl-NL" altLang="nl-BE" sz="2400" dirty="0">
                <a:solidFill>
                  <a:srgbClr val="FF0000"/>
                </a:solidFill>
              </a:rPr>
              <a:t> fysiek OF gedematerialiseerd</a:t>
            </a:r>
            <a:r>
              <a:rPr lang="nl-NL" altLang="nl-BE" sz="2400" dirty="0"/>
              <a:t> zijn (geen hybride systeem, dus het ene OF het andere);</a:t>
            </a:r>
            <a:endParaRPr lang="nl-BE" altLang="nl-BE" sz="2400" dirty="0"/>
          </a:p>
          <a:p>
            <a:endParaRPr lang="nl-NL" altLang="nl-BE" sz="2400" dirty="0"/>
          </a:p>
          <a:p>
            <a:r>
              <a:rPr lang="nl-NL" altLang="nl-BE" sz="2400" dirty="0"/>
              <a:t>3° de </a:t>
            </a:r>
            <a:r>
              <a:rPr lang="nl-NL" altLang="nl-BE" sz="2400" dirty="0">
                <a:solidFill>
                  <a:srgbClr val="FF0000"/>
                </a:solidFill>
              </a:rPr>
              <a:t>verkoopsvoorwaarden</a:t>
            </a:r>
            <a:r>
              <a:rPr lang="nl-NL" altLang="nl-BE" sz="2400" dirty="0"/>
              <a:t> bepalen de wijze, de voorwaarden en de termijn voor het doen van de biedingen;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767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5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Wettelijke</a:t>
            </a:r>
            <a:r>
              <a:rPr lang="fr-FR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 basis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143" y="1997495"/>
            <a:ext cx="87264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4° bij een gedematerialiseerde OV: 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>
                <a:solidFill>
                  <a:srgbClr val="FF0000"/>
                </a:solidFill>
              </a:rPr>
              <a:t>toewijzing binnen 10 werkdagen na het sluiten v/d biedingen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>
                <a:solidFill>
                  <a:srgbClr val="FF0000"/>
                </a:solidFill>
              </a:rPr>
              <a:t>op een en dezelfde dag</a:t>
            </a:r>
            <a:r>
              <a:rPr lang="nl-NL" sz="2400" dirty="0"/>
              <a:t>, enerzijds door het </a:t>
            </a:r>
            <a:r>
              <a:rPr lang="nl-NL" sz="2400" dirty="0">
                <a:solidFill>
                  <a:srgbClr val="FF0000"/>
                </a:solidFill>
              </a:rPr>
              <a:t>online </a:t>
            </a:r>
            <a:r>
              <a:rPr lang="nl-NL" sz="2400" dirty="0"/>
              <a:t>meedelen van het hoogste in aanmerking genomen bod en anderzijds door het opstellen van een </a:t>
            </a:r>
            <a:r>
              <a:rPr lang="nl-NL" sz="2400" dirty="0">
                <a:solidFill>
                  <a:srgbClr val="FF0000"/>
                </a:solidFill>
              </a:rPr>
              <a:t>akte </a:t>
            </a:r>
            <a:r>
              <a:rPr lang="nl-NL" sz="2400" dirty="0"/>
              <a:t>waarin het hoogste in aanmerking genomen bod en de instemming van de verzoeker en van de koper worden vastgesteld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sz="2400" dirty="0">
                <a:solidFill>
                  <a:srgbClr val="FF0000"/>
                </a:solidFill>
              </a:rPr>
              <a:t>pleidooi voor toewijzing binnen 24 u (vooraf vastleggen)</a:t>
            </a:r>
            <a:endParaRPr lang="nl-BE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sz="2400" dirty="0"/>
              <a:t>5° </a:t>
            </a:r>
            <a:r>
              <a:rPr lang="nl-NL" sz="2400" dirty="0">
                <a:solidFill>
                  <a:srgbClr val="FF0000"/>
                </a:solidFill>
              </a:rPr>
              <a:t>mogelijkheid van toewijzing onder de opschortende voorwaarde v/h verkrijgen van een financiering</a:t>
            </a:r>
            <a:r>
              <a:rPr lang="nl-NL" sz="2400" dirty="0"/>
              <a:t> door de koper. Als deze mogelijkheid wordt geboden stellen de verkoopsvoorwaarden de modaliteiten ervan vast alsook de kosten die de koper moet betalen indien de voorwaarde zich niet vervult.  </a:t>
            </a:r>
            <a:endParaRPr lang="nl-BE" sz="2400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13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33214"/>
            <a:ext cx="10515600" cy="6136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BE" sz="3200" b="1" cap="all" noProof="1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lang="fr-BE" sz="2400" b="1" noProof="1"/>
              <a:t>Art. 1326, §1, lid 1 Ger.W.:</a:t>
            </a:r>
            <a:endParaRPr lang="fr-BE" sz="2400" b="1" noProof="1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nl-NL" sz="2400" dirty="0"/>
              <a:t>“De </a:t>
            </a:r>
            <a:r>
              <a:rPr lang="nl-NL" sz="2400" b="1" dirty="0"/>
              <a:t>openbare verkopingen </a:t>
            </a:r>
            <a:r>
              <a:rPr lang="nl-NL" sz="2400" dirty="0"/>
              <a:t>van onroerende goederen gemachtigd overeenkomstig artikelen 1186, 1189, 1190, 1580 en 1675/14bis evenals de verkopingen gemachtigd overeenkomstig artikel XX.88 WER brengen overwijzing mee van de prijs ten behoeve van de </a:t>
            </a:r>
            <a:r>
              <a:rPr lang="nl-NL" sz="2400" u="sng" dirty="0"/>
              <a:t>ingeschreven hypothecaire of bevoorrechte schuldeisers alsook ten behoeve van de schuldeisers die een bevel of beslagexploot hebben doen overschrijven</a:t>
            </a:r>
            <a:r>
              <a:rPr lang="nl-NL" sz="2400" dirty="0"/>
              <a:t>, </a:t>
            </a:r>
            <a:r>
              <a:rPr lang="nl-NL" sz="2400" dirty="0">
                <a:solidFill>
                  <a:srgbClr val="FF0000"/>
                </a:solidFill>
              </a:rPr>
              <a:t>dewelke bij de </a:t>
            </a:r>
            <a:r>
              <a:rPr lang="nl-NL" sz="2400" b="1" dirty="0">
                <a:solidFill>
                  <a:srgbClr val="FF0000"/>
                </a:solidFill>
              </a:rPr>
              <a:t>toewijzing </a:t>
            </a:r>
            <a:r>
              <a:rPr lang="nl-NL" sz="2400" dirty="0">
                <a:solidFill>
                  <a:srgbClr val="FF0000"/>
                </a:solidFill>
              </a:rPr>
              <a:t>werden opgeroepen ten minste acht dagen voor het eerste bod werd uitgebracht</a:t>
            </a:r>
            <a:r>
              <a:rPr lang="nl-NL" sz="2400" dirty="0"/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buNone/>
              <a:defRPr/>
            </a:pPr>
            <a:r>
              <a:rPr lang="fr-BE" sz="2400" b="1" noProof="1"/>
              <a:t>Art. 1326, §1, lid 2 Ger.W.: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nl-NL" sz="2400" dirty="0"/>
              <a:t>“De </a:t>
            </a:r>
            <a:r>
              <a:rPr lang="nl-NL" sz="2400" b="1" dirty="0"/>
              <a:t>verkopingen uit de hand </a:t>
            </a:r>
            <a:r>
              <a:rPr lang="nl-NL" sz="2400" dirty="0"/>
              <a:t>van onroerende goederen gemachtigd overeenkomstig artikelen 1193bis, 1193ter, 1580bis, 1580teren 1675/14bis alsook overeenkomstig artikelen XX.88 en XX.193 WER brengen overwijzing mee van de prijs ten behoeve van de </a:t>
            </a:r>
            <a:r>
              <a:rPr lang="nl-NL" sz="2400" u="sng" dirty="0"/>
              <a:t>ingeschreven hypothecaire of bevoorrechte schuldeisers alsook ten behoeve van de schuldeisers die een bevel of beslagexploot hebben doen overschrijven</a:t>
            </a:r>
            <a:r>
              <a:rPr lang="nl-NL" sz="2400" dirty="0"/>
              <a:t>, </a:t>
            </a:r>
            <a:r>
              <a:rPr lang="nl-NL" sz="2400" dirty="0">
                <a:solidFill>
                  <a:srgbClr val="FF0000"/>
                </a:solidFill>
              </a:rPr>
              <a:t>dewelke tot de </a:t>
            </a:r>
            <a:r>
              <a:rPr lang="nl-NL" sz="2400" b="1" dirty="0">
                <a:solidFill>
                  <a:srgbClr val="FF0000"/>
                </a:solidFill>
              </a:rPr>
              <a:t>machtingsprocedure</a:t>
            </a:r>
            <a:r>
              <a:rPr lang="nl-NL" sz="2400" dirty="0">
                <a:solidFill>
                  <a:srgbClr val="FF0000"/>
                </a:solidFill>
              </a:rPr>
              <a:t> werden opgeroepen bij gerechtsbrief die ten minste acht dagen voor de zitting betekend werd</a:t>
            </a:r>
            <a:r>
              <a:rPr lang="nl-NL" sz="2400" dirty="0"/>
              <a:t>.”</a:t>
            </a:r>
          </a:p>
          <a:p>
            <a:pPr algn="just">
              <a:spcBef>
                <a:spcPts val="0"/>
              </a:spcBef>
            </a:pPr>
            <a:endParaRPr lang="nl-NL" sz="2400" b="1" noProof="1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BE" sz="2400" b="1" noProof="1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BE" sz="2400" b="1" noProof="1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fr-BE" sz="2000" b="1" noProof="1">
              <a:solidFill>
                <a:schemeClr val="bg2">
                  <a:lumMod val="75000"/>
                </a:schemeClr>
              </a:solidFill>
            </a:endParaRPr>
          </a:p>
          <a:p>
            <a:pPr lvl="1" algn="just">
              <a:spcBef>
                <a:spcPts val="0"/>
              </a:spcBef>
            </a:pPr>
            <a:endParaRPr lang="fr-BE" sz="2000" b="1" noProof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88429"/>
            <a:ext cx="10515600" cy="1646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Zuivering</a:t>
            </a:r>
          </a:p>
        </p:txBody>
      </p:sp>
    </p:spTree>
    <p:extLst>
      <p:ext uri="{BB962C8B-B14F-4D97-AF65-F5344CB8AC3E}">
        <p14:creationId xmlns:p14="http://schemas.microsoft.com/office/powerpoint/2010/main" val="253341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33214"/>
            <a:ext cx="10515600" cy="6136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BE" sz="3200" b="1" cap="all" noProof="1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nl-NL" sz="2400" b="1" dirty="0"/>
          </a:p>
          <a:p>
            <a:pPr marL="0" indent="0">
              <a:buNone/>
              <a:defRPr/>
            </a:pPr>
            <a:r>
              <a:rPr lang="nl-NL" sz="2400" b="1" dirty="0"/>
              <a:t>Art. 1582 Ger.W.:</a:t>
            </a:r>
          </a:p>
          <a:p>
            <a:pPr marL="0" indent="0">
              <a:buNone/>
              <a:defRPr/>
            </a:pPr>
            <a:r>
              <a:rPr lang="nl-NL" sz="2400" dirty="0"/>
              <a:t>De verkoopsvoorwaarden bepalen de dag van de verkoop of, bij gedematerialiseerde biedingen, </a:t>
            </a:r>
            <a:r>
              <a:rPr lang="nl-NL" sz="2400" dirty="0">
                <a:solidFill>
                  <a:srgbClr val="FF0000"/>
                </a:solidFill>
              </a:rPr>
              <a:t>de dag van de aanvang en de dag van de sluiting van de biedingen</a:t>
            </a:r>
            <a:r>
              <a:rPr lang="nl-NL" sz="2400" dirty="0"/>
              <a:t> vermelden.</a:t>
            </a:r>
            <a:r>
              <a:rPr lang="nl-BE" sz="2400" dirty="0"/>
              <a:t> </a:t>
            </a:r>
            <a:r>
              <a:rPr lang="nl-BE" sz="2400" u="sng" dirty="0"/>
              <a:t>D</a:t>
            </a:r>
            <a:r>
              <a:rPr lang="nl-NL" sz="2400" u="sng" dirty="0"/>
              <a:t>e ingeschreven hypothecaire of bevoorrechte schuldeisers, degenen die een bevel of een beslagexploot hebben doen overschrijven en de schuldenaar </a:t>
            </a:r>
            <a:r>
              <a:rPr lang="nl-NL" sz="2400" dirty="0"/>
              <a:t>worden ten minste </a:t>
            </a:r>
            <a:r>
              <a:rPr lang="nl-NL" sz="2400" dirty="0">
                <a:solidFill>
                  <a:srgbClr val="FF0000"/>
                </a:solidFill>
              </a:rPr>
              <a:t>één maand voor het eerste bod wordt uitgebracht</a:t>
            </a:r>
            <a:r>
              <a:rPr lang="nl-NL" sz="2400" dirty="0"/>
              <a:t> aangemaand worden om inzage te nemen van de verkoopsvoorwaarden en </a:t>
            </a:r>
            <a:r>
              <a:rPr lang="nl-NL" sz="2400" dirty="0">
                <a:solidFill>
                  <a:srgbClr val="FF0000"/>
                </a:solidFill>
              </a:rPr>
              <a:t>om de verkoopsverrichtingen te volgen.  </a:t>
            </a:r>
          </a:p>
          <a:p>
            <a:pPr>
              <a:defRPr/>
            </a:pPr>
            <a:endParaRPr lang="nl-BE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nl-NL" sz="2400" noProof="1">
                <a:solidFill>
                  <a:srgbClr val="FF0000"/>
                </a:solidFill>
              </a:rPr>
              <a:t>Ratio legis: mogelijkheid voor de schuldeisers om de verkoop te volgen en eventueel zelf te bieden</a:t>
            </a:r>
            <a:endParaRPr lang="fr-BE" sz="2400" noProof="1">
              <a:solidFill>
                <a:srgbClr val="FF0000"/>
              </a:solidFill>
            </a:endParaRPr>
          </a:p>
          <a:p>
            <a:pPr lvl="1" algn="just">
              <a:spcBef>
                <a:spcPts val="0"/>
              </a:spcBef>
            </a:pPr>
            <a:endParaRPr lang="fr-BE" sz="2000" b="1" noProof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88429"/>
            <a:ext cx="10515600" cy="1646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Zuivering</a:t>
            </a:r>
          </a:p>
        </p:txBody>
      </p:sp>
    </p:spTree>
    <p:extLst>
      <p:ext uri="{BB962C8B-B14F-4D97-AF65-F5344CB8AC3E}">
        <p14:creationId xmlns:p14="http://schemas.microsoft.com/office/powerpoint/2010/main" val="40541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8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AFSCHAFFING RECHT VAN HOGER BOD 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65343"/>
            <a:ext cx="87264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noProof="1">
                <a:solidFill>
                  <a:srgbClr val="FF0000"/>
                </a:solidFill>
              </a:rPr>
              <a:t>Opheffing van de artikelen 1592 e.v. Gerechtelijk Wetboek</a:t>
            </a:r>
          </a:p>
          <a:p>
            <a:pPr algn="just"/>
            <a:r>
              <a:rPr lang="fr-BE" sz="2400" noProof="1">
                <a:solidFill>
                  <a:srgbClr val="FF0000"/>
                </a:solidFill>
              </a:rPr>
              <a:t>(en de verwijzingen ernaar)</a:t>
            </a:r>
          </a:p>
          <a:p>
            <a:pPr algn="just"/>
            <a:endParaRPr lang="fr-BE" sz="2400" noProof="1"/>
          </a:p>
          <a:p>
            <a:pPr algn="just"/>
            <a:endParaRPr lang="fr-BE" sz="2400" noProof="1"/>
          </a:p>
          <a:p>
            <a:pPr algn="just"/>
            <a:r>
              <a:rPr lang="fr-BE" sz="2400" noProof="1"/>
              <a:t>Gevolgen</a:t>
            </a:r>
          </a:p>
          <a:p>
            <a:pPr algn="just">
              <a:spcBef>
                <a:spcPts val="0"/>
              </a:spcBef>
            </a:pPr>
            <a:r>
              <a:rPr lang="fr-BE" sz="2400" noProof="1"/>
              <a:t>=&gt; 1 zitdag</a:t>
            </a:r>
          </a:p>
          <a:p>
            <a:pPr algn="just">
              <a:spcBef>
                <a:spcPts val="0"/>
              </a:spcBef>
            </a:pPr>
            <a:r>
              <a:rPr lang="fr-BE" sz="2400" noProof="1">
                <a:solidFill>
                  <a:srgbClr val="FF0000"/>
                </a:solidFill>
              </a:rPr>
              <a:t>=&gt; belang instelprijs</a:t>
            </a:r>
          </a:p>
          <a:p>
            <a:pPr algn="just"/>
            <a:endParaRPr lang="fr-BE" sz="2400" noProof="1"/>
          </a:p>
          <a:p>
            <a:pPr algn="just"/>
            <a:endParaRPr lang="fr-BE" sz="2400" noProof="1"/>
          </a:p>
          <a:p>
            <a:pPr algn="just"/>
            <a:r>
              <a:rPr lang="fr-BE" sz="2400" noProof="1"/>
              <a:t>Doel van de wetgever</a:t>
            </a:r>
          </a:p>
          <a:p>
            <a:pPr algn="just"/>
            <a:r>
              <a:rPr lang="fr-BE" sz="2400" noProof="1"/>
              <a:t>Kostenvermindering &amp; vereenvoudiging van de procedure </a:t>
            </a:r>
          </a:p>
          <a:p>
            <a:pPr algn="just">
              <a:spcBef>
                <a:spcPts val="0"/>
              </a:spcBef>
            </a:pPr>
            <a:endParaRPr lang="fr-BE" sz="2400" noProof="1"/>
          </a:p>
          <a:p>
            <a:pPr algn="just"/>
            <a:r>
              <a:rPr lang="fr-BE" sz="2400" noProof="1"/>
              <a:t>Uitvloeisel van de invoering van de online verkoop.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367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E65EA-AF07-BA46-9AA6-BEC4D6E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C6A5-DCF9-7C48-BA97-15D09F11F472}" type="slidenum">
              <a:rPr lang="nl-BE" smtClean="0">
                <a:solidFill>
                  <a:srgbClr val="EEECE1">
                    <a:lumMod val="90000"/>
                  </a:srgbClr>
                </a:solidFill>
              </a:rPr>
              <a:pPr/>
              <a:t>9</a:t>
            </a:fld>
            <a:endParaRPr lang="nl-BE" dirty="0">
              <a:solidFill>
                <a:srgbClr val="EEECE1">
                  <a:lumMod val="9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AD41-FC20-E242-9129-5A7F9A8F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435600"/>
            <a:ext cx="1422400" cy="142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7A0452-DE6E-6247-A209-BBDA46575574}"/>
              </a:ext>
            </a:extLst>
          </p:cNvPr>
          <p:cNvSpPr txBox="1">
            <a:spLocks/>
          </p:cNvSpPr>
          <p:nvPr/>
        </p:nvSpPr>
        <p:spPr>
          <a:xfrm>
            <a:off x="263619" y="154782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cap="all" dirty="0">
                <a:solidFill>
                  <a:srgbClr val="C00000"/>
                </a:solidFill>
                <a:latin typeface="Calibri" panose="020F0502020204030204" pitchFamily="34" charset="0"/>
              </a:rPr>
              <a:t>SAMENLOOP BESLAG &amp; FAILLISSEMENT : NIEUWE REGELS</a:t>
            </a:r>
            <a:endParaRPr lang="fr-FR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65343"/>
            <a:ext cx="8726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altLang="nl-BE" sz="2400" dirty="0">
                <a:solidFill>
                  <a:srgbClr val="FF0000"/>
                </a:solidFill>
              </a:rPr>
              <a:t>Vanaf 1 mei 2018 (art. XX.120 WER):</a:t>
            </a:r>
          </a:p>
          <a:p>
            <a:pPr>
              <a:buFontTx/>
              <a:buChar char="-"/>
              <a:defRPr/>
            </a:pPr>
            <a:r>
              <a:rPr lang="nl-BE" altLang="nl-BE" sz="2400" dirty="0"/>
              <a:t>Beschikking nog vatbaar voor derdenverzet =&gt; stoppen</a:t>
            </a:r>
          </a:p>
          <a:p>
            <a:pPr>
              <a:buFontTx/>
              <a:buChar char="-"/>
              <a:defRPr/>
            </a:pPr>
            <a:r>
              <a:rPr lang="nl-BE" altLang="nl-BE" sz="2400" dirty="0"/>
              <a:t>Beschikking niet meer vatbaar voor derdenverzet, maar aanmaning art. 1582 Ger.W. nog niet gebeurd =&gt; beslag gaat door voor rekening van de boedel, tenzij de curator uitstel of afstel vraagt in het belang van de boedel (met verwittiging van de notaris) &amp; de reeds gemaakte kosten van de tekoopstelling bij de notaris stort (via een GDW)</a:t>
            </a:r>
          </a:p>
          <a:p>
            <a:pPr>
              <a:buFontTx/>
              <a:buChar char="-"/>
              <a:defRPr/>
            </a:pPr>
            <a:r>
              <a:rPr lang="nl-BE" altLang="nl-BE" sz="2400" dirty="0"/>
              <a:t>Na aanmaning van de beslagene art. 1582 Ger.W. =&gt; beslag gaat door voor rekening van de boedel</a:t>
            </a:r>
          </a:p>
          <a:p>
            <a:pPr>
              <a:buFontTx/>
              <a:buChar char="-"/>
              <a:defRPr/>
            </a:pPr>
            <a:r>
              <a:rPr lang="nl-NL" altLang="nl-BE" sz="2400" dirty="0"/>
              <a:t>B</a:t>
            </a:r>
            <a:r>
              <a:rPr lang="nl-BE" altLang="nl-BE" sz="2400" dirty="0"/>
              <a:t>ij verkoop voor rek. v/d boedel =&gt; verkorte rangregeling</a:t>
            </a:r>
          </a:p>
          <a:p>
            <a:pPr>
              <a:buFontTx/>
              <a:buChar char="-"/>
              <a:defRPr/>
            </a:pPr>
            <a:r>
              <a:rPr lang="nl-BE" altLang="nl-BE" sz="2400" dirty="0"/>
              <a:t>Slechts 1 v/d beslagenen failliet: beslag gaat door (geen schorsing), na betaling van de hypothecaire/bevoorrechte schuldeisers stort de  notaris het deel v/d gefailleerde aan de curator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63156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2974</Words>
  <Application>Microsoft Office PowerPoint</Application>
  <PresentationFormat>Breedbeeld</PresentationFormat>
  <Paragraphs>632</Paragraphs>
  <Slides>31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Kosten VOOR DE VERKOPER / MASSA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FRNB / KFBN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Valerie Nuyttens</dc:creator>
  <cp:lastModifiedBy>Dirk Michiels</cp:lastModifiedBy>
  <cp:revision>32</cp:revision>
  <cp:lastPrinted>2019-01-23T15:29:59Z</cp:lastPrinted>
  <dcterms:created xsi:type="dcterms:W3CDTF">2018-10-10T12:59:17Z</dcterms:created>
  <dcterms:modified xsi:type="dcterms:W3CDTF">2019-01-28T12:48:21Z</dcterms:modified>
</cp:coreProperties>
</file>