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23"/>
  </p:notesMasterIdLst>
  <p:sldIdLst>
    <p:sldId id="257" r:id="rId3"/>
    <p:sldId id="274" r:id="rId4"/>
    <p:sldId id="1011" r:id="rId5"/>
    <p:sldId id="1016" r:id="rId6"/>
    <p:sldId id="1109" r:id="rId7"/>
    <p:sldId id="1110" r:id="rId8"/>
    <p:sldId id="1111" r:id="rId9"/>
    <p:sldId id="1112" r:id="rId10"/>
    <p:sldId id="1113" r:id="rId11"/>
    <p:sldId id="1116" r:id="rId12"/>
    <p:sldId id="1117" r:id="rId13"/>
    <p:sldId id="1118" r:id="rId14"/>
    <p:sldId id="1114" r:id="rId15"/>
    <p:sldId id="1115" r:id="rId16"/>
    <p:sldId id="1108" r:id="rId17"/>
    <p:sldId id="1119" r:id="rId18"/>
    <p:sldId id="1120" r:id="rId19"/>
    <p:sldId id="1121" r:id="rId20"/>
    <p:sldId id="1026" r:id="rId21"/>
    <p:sldId id="1010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229662-DBE1-4971-8050-CD5EA6ABC124}" v="2" dt="2026-03-17T16:09:02.542"/>
    <p1510:client id="{B0EEFD25-5A32-459F-8DF3-FA2805CF1577}" v="40" dt="2026-03-17T12:31:32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BABF93-F63F-4CAE-856C-1BED97ED91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E6E626-AFF5-41B4-8FE4-D3AF43AAD71B}">
      <dgm:prSet/>
      <dgm:spPr/>
      <dgm:t>
        <a:bodyPr/>
        <a:lstStyle/>
        <a:p>
          <a:r>
            <a:rPr lang="nl-BE"/>
            <a:t>I. Situering </a:t>
          </a:r>
          <a:endParaRPr lang="en-US"/>
        </a:p>
      </dgm:t>
    </dgm:pt>
    <dgm:pt modelId="{791CF738-56BE-410F-BEFC-12FEB6918E45}" type="parTrans" cxnId="{A1368CC1-4053-40B9-98E7-F27F67F435D9}">
      <dgm:prSet/>
      <dgm:spPr/>
      <dgm:t>
        <a:bodyPr/>
        <a:lstStyle/>
        <a:p>
          <a:endParaRPr lang="en-US"/>
        </a:p>
      </dgm:t>
    </dgm:pt>
    <dgm:pt modelId="{6B56AEA4-D184-4996-9D44-B5CA77CD23DF}" type="sibTrans" cxnId="{A1368CC1-4053-40B9-98E7-F27F67F435D9}">
      <dgm:prSet/>
      <dgm:spPr/>
      <dgm:t>
        <a:bodyPr/>
        <a:lstStyle/>
        <a:p>
          <a:endParaRPr lang="en-US"/>
        </a:p>
      </dgm:t>
    </dgm:pt>
    <dgm:pt modelId="{C9B2C99B-3A62-49FC-9102-8CC8D0A533BB}">
      <dgm:prSet/>
      <dgm:spPr/>
      <dgm:t>
        <a:bodyPr/>
        <a:lstStyle/>
        <a:p>
          <a:r>
            <a:rPr lang="nl-NL" dirty="0"/>
            <a:t>II. ESG-gevoeligheden </a:t>
          </a:r>
          <a:r>
            <a:rPr lang="nl-NL" dirty="0" err="1"/>
            <a:t>i.g.v</a:t>
          </a:r>
          <a:r>
            <a:rPr lang="nl-NL" dirty="0"/>
            <a:t>. faillissement</a:t>
          </a:r>
          <a:endParaRPr lang="en-US" dirty="0"/>
        </a:p>
      </dgm:t>
    </dgm:pt>
    <dgm:pt modelId="{D3A62A92-A7C1-4DF4-9401-72F7882AD02D}" type="parTrans" cxnId="{94631879-022B-46DF-8104-E893D8F6F04B}">
      <dgm:prSet/>
      <dgm:spPr/>
      <dgm:t>
        <a:bodyPr/>
        <a:lstStyle/>
        <a:p>
          <a:endParaRPr lang="en-US"/>
        </a:p>
      </dgm:t>
    </dgm:pt>
    <dgm:pt modelId="{BE91416B-BB16-4F8F-8F0A-47B37B25289A}" type="sibTrans" cxnId="{94631879-022B-46DF-8104-E893D8F6F04B}">
      <dgm:prSet/>
      <dgm:spPr/>
      <dgm:t>
        <a:bodyPr/>
        <a:lstStyle/>
        <a:p>
          <a:endParaRPr lang="en-US"/>
        </a:p>
      </dgm:t>
    </dgm:pt>
    <dgm:pt modelId="{7A580347-18BE-4ED1-AD5F-DCD485EA5422}">
      <dgm:prSet/>
      <dgm:spPr/>
      <dgm:t>
        <a:bodyPr/>
        <a:lstStyle/>
        <a:p>
          <a:r>
            <a:rPr lang="nl-NL" dirty="0"/>
            <a:t>III. </a:t>
          </a:r>
          <a:r>
            <a:rPr lang="nl-NL" noProof="0" dirty="0"/>
            <a:t>ESG-kwesties bij reorganisaties</a:t>
          </a:r>
          <a:endParaRPr lang="en-US" dirty="0"/>
        </a:p>
      </dgm:t>
    </dgm:pt>
    <dgm:pt modelId="{A7EC977F-3B83-4610-86A5-17D5EA0CC0AA}" type="parTrans" cxnId="{C0F9A728-EBA6-4A1E-BDFD-4DEA2D949354}">
      <dgm:prSet/>
      <dgm:spPr/>
      <dgm:t>
        <a:bodyPr/>
        <a:lstStyle/>
        <a:p>
          <a:endParaRPr lang="en-US"/>
        </a:p>
      </dgm:t>
    </dgm:pt>
    <dgm:pt modelId="{FE02969C-2D4E-41B6-9AC8-706743F754D8}" type="sibTrans" cxnId="{C0F9A728-EBA6-4A1E-BDFD-4DEA2D949354}">
      <dgm:prSet/>
      <dgm:spPr/>
      <dgm:t>
        <a:bodyPr/>
        <a:lstStyle/>
        <a:p>
          <a:endParaRPr lang="en-US"/>
        </a:p>
      </dgm:t>
    </dgm:pt>
    <dgm:pt modelId="{989E4198-7F7A-4170-AC4F-FE5C2D3088E3}">
      <dgm:prSet/>
      <dgm:spPr/>
      <dgm:t>
        <a:bodyPr/>
        <a:lstStyle/>
        <a:p>
          <a:r>
            <a:rPr lang="nl-BE" dirty="0"/>
            <a:t>IV. Slotbeschouwingen</a:t>
          </a:r>
          <a:endParaRPr lang="en-US" dirty="0"/>
        </a:p>
      </dgm:t>
    </dgm:pt>
    <dgm:pt modelId="{068BF4D8-AEB8-4D4C-9312-873D8456982E}" type="parTrans" cxnId="{D1B527D2-9E08-4551-AF29-D67CC1F88994}">
      <dgm:prSet/>
      <dgm:spPr/>
      <dgm:t>
        <a:bodyPr/>
        <a:lstStyle/>
        <a:p>
          <a:endParaRPr lang="en-US"/>
        </a:p>
      </dgm:t>
    </dgm:pt>
    <dgm:pt modelId="{EA7AE46E-B7B4-48CE-A333-56DE308E07CE}" type="sibTrans" cxnId="{D1B527D2-9E08-4551-AF29-D67CC1F88994}">
      <dgm:prSet/>
      <dgm:spPr/>
      <dgm:t>
        <a:bodyPr/>
        <a:lstStyle/>
        <a:p>
          <a:endParaRPr lang="en-US"/>
        </a:p>
      </dgm:t>
    </dgm:pt>
    <dgm:pt modelId="{A0422481-AEFE-4155-A32E-4D71D69D5AA7}" type="pres">
      <dgm:prSet presAssocID="{D6BABF93-F63F-4CAE-856C-1BED97ED912B}" presName="linear" presStyleCnt="0">
        <dgm:presLayoutVars>
          <dgm:animLvl val="lvl"/>
          <dgm:resizeHandles val="exact"/>
        </dgm:presLayoutVars>
      </dgm:prSet>
      <dgm:spPr/>
    </dgm:pt>
    <dgm:pt modelId="{ECF154ED-39C8-4848-B21B-933804F0EE3E}" type="pres">
      <dgm:prSet presAssocID="{02E6E626-AFF5-41B4-8FE4-D3AF43AAD71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5E7293B-F388-4A85-BDFD-2E59AD1075BC}" type="pres">
      <dgm:prSet presAssocID="{6B56AEA4-D184-4996-9D44-B5CA77CD23DF}" presName="spacer" presStyleCnt="0"/>
      <dgm:spPr/>
    </dgm:pt>
    <dgm:pt modelId="{3ABB10C0-FEFF-4E00-8544-99E3D341C6E2}" type="pres">
      <dgm:prSet presAssocID="{C9B2C99B-3A62-49FC-9102-8CC8D0A533B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BEE9DD4-5A1E-4DBA-AA40-B6117A27CB31}" type="pres">
      <dgm:prSet presAssocID="{BE91416B-BB16-4F8F-8F0A-47B37B25289A}" presName="spacer" presStyleCnt="0"/>
      <dgm:spPr/>
    </dgm:pt>
    <dgm:pt modelId="{AD0C607D-53E2-4CCD-AF62-120F73CCA8E2}" type="pres">
      <dgm:prSet presAssocID="{7A580347-18BE-4ED1-AD5F-DCD485EA542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5DDDBA2-393E-4AC7-A8FC-FF7DF32BD3B5}" type="pres">
      <dgm:prSet presAssocID="{FE02969C-2D4E-41B6-9AC8-706743F754D8}" presName="spacer" presStyleCnt="0"/>
      <dgm:spPr/>
    </dgm:pt>
    <dgm:pt modelId="{3074A554-0999-4B74-B055-5483524CAE8D}" type="pres">
      <dgm:prSet presAssocID="{989E4198-7F7A-4170-AC4F-FE5C2D3088E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0F9A728-EBA6-4A1E-BDFD-4DEA2D949354}" srcId="{D6BABF93-F63F-4CAE-856C-1BED97ED912B}" destId="{7A580347-18BE-4ED1-AD5F-DCD485EA5422}" srcOrd="2" destOrd="0" parTransId="{A7EC977F-3B83-4610-86A5-17D5EA0CC0AA}" sibTransId="{FE02969C-2D4E-41B6-9AC8-706743F754D8}"/>
    <dgm:cxn modelId="{3142ED41-6903-4C46-88E5-91DA7FA25A55}" type="presOf" srcId="{989E4198-7F7A-4170-AC4F-FE5C2D3088E3}" destId="{3074A554-0999-4B74-B055-5483524CAE8D}" srcOrd="0" destOrd="0" presId="urn:microsoft.com/office/officeart/2005/8/layout/vList2"/>
    <dgm:cxn modelId="{94631879-022B-46DF-8104-E893D8F6F04B}" srcId="{D6BABF93-F63F-4CAE-856C-1BED97ED912B}" destId="{C9B2C99B-3A62-49FC-9102-8CC8D0A533BB}" srcOrd="1" destOrd="0" parTransId="{D3A62A92-A7C1-4DF4-9401-72F7882AD02D}" sibTransId="{BE91416B-BB16-4F8F-8F0A-47B37B25289A}"/>
    <dgm:cxn modelId="{29A51FB5-E45E-4CC8-8B8A-8368D1A9136B}" type="presOf" srcId="{02E6E626-AFF5-41B4-8FE4-D3AF43AAD71B}" destId="{ECF154ED-39C8-4848-B21B-933804F0EE3E}" srcOrd="0" destOrd="0" presId="urn:microsoft.com/office/officeart/2005/8/layout/vList2"/>
    <dgm:cxn modelId="{A1368CC1-4053-40B9-98E7-F27F67F435D9}" srcId="{D6BABF93-F63F-4CAE-856C-1BED97ED912B}" destId="{02E6E626-AFF5-41B4-8FE4-D3AF43AAD71B}" srcOrd="0" destOrd="0" parTransId="{791CF738-56BE-410F-BEFC-12FEB6918E45}" sibTransId="{6B56AEA4-D184-4996-9D44-B5CA77CD23DF}"/>
    <dgm:cxn modelId="{D1B527D2-9E08-4551-AF29-D67CC1F88994}" srcId="{D6BABF93-F63F-4CAE-856C-1BED97ED912B}" destId="{989E4198-7F7A-4170-AC4F-FE5C2D3088E3}" srcOrd="3" destOrd="0" parTransId="{068BF4D8-AEB8-4D4C-9312-873D8456982E}" sibTransId="{EA7AE46E-B7B4-48CE-A333-56DE308E07CE}"/>
    <dgm:cxn modelId="{D5869ED6-AA01-42E6-8F7A-3B7832B3743B}" type="presOf" srcId="{D6BABF93-F63F-4CAE-856C-1BED97ED912B}" destId="{A0422481-AEFE-4155-A32E-4D71D69D5AA7}" srcOrd="0" destOrd="0" presId="urn:microsoft.com/office/officeart/2005/8/layout/vList2"/>
    <dgm:cxn modelId="{31A3D7D7-2E72-40ED-A030-0FE40083BD0A}" type="presOf" srcId="{C9B2C99B-3A62-49FC-9102-8CC8D0A533BB}" destId="{3ABB10C0-FEFF-4E00-8544-99E3D341C6E2}" srcOrd="0" destOrd="0" presId="urn:microsoft.com/office/officeart/2005/8/layout/vList2"/>
    <dgm:cxn modelId="{E3688BFE-6ECF-4B0F-99EA-A3B8318343A4}" type="presOf" srcId="{7A580347-18BE-4ED1-AD5F-DCD485EA5422}" destId="{AD0C607D-53E2-4CCD-AF62-120F73CCA8E2}" srcOrd="0" destOrd="0" presId="urn:microsoft.com/office/officeart/2005/8/layout/vList2"/>
    <dgm:cxn modelId="{C1AB9585-DCB4-4E7C-AB50-755605744969}" type="presParOf" srcId="{A0422481-AEFE-4155-A32E-4D71D69D5AA7}" destId="{ECF154ED-39C8-4848-B21B-933804F0EE3E}" srcOrd="0" destOrd="0" presId="urn:microsoft.com/office/officeart/2005/8/layout/vList2"/>
    <dgm:cxn modelId="{AE3E78BE-EC7D-4621-BB07-952BE7BD0BD1}" type="presParOf" srcId="{A0422481-AEFE-4155-A32E-4D71D69D5AA7}" destId="{65E7293B-F388-4A85-BDFD-2E59AD1075BC}" srcOrd="1" destOrd="0" presId="urn:microsoft.com/office/officeart/2005/8/layout/vList2"/>
    <dgm:cxn modelId="{4A90F471-2B51-46C7-AC0A-A3DDCF18921B}" type="presParOf" srcId="{A0422481-AEFE-4155-A32E-4D71D69D5AA7}" destId="{3ABB10C0-FEFF-4E00-8544-99E3D341C6E2}" srcOrd="2" destOrd="0" presId="urn:microsoft.com/office/officeart/2005/8/layout/vList2"/>
    <dgm:cxn modelId="{67C21753-B29E-4829-AA5E-CB73CB506338}" type="presParOf" srcId="{A0422481-AEFE-4155-A32E-4D71D69D5AA7}" destId="{CBEE9DD4-5A1E-4DBA-AA40-B6117A27CB31}" srcOrd="3" destOrd="0" presId="urn:microsoft.com/office/officeart/2005/8/layout/vList2"/>
    <dgm:cxn modelId="{035C280E-7BB9-40C9-8A44-3D2A2D5F5758}" type="presParOf" srcId="{A0422481-AEFE-4155-A32E-4D71D69D5AA7}" destId="{AD0C607D-53E2-4CCD-AF62-120F73CCA8E2}" srcOrd="4" destOrd="0" presId="urn:microsoft.com/office/officeart/2005/8/layout/vList2"/>
    <dgm:cxn modelId="{20966902-E1F7-4BA6-8F66-FE7835224433}" type="presParOf" srcId="{A0422481-AEFE-4155-A32E-4D71D69D5AA7}" destId="{25DDDBA2-393E-4AC7-A8FC-FF7DF32BD3B5}" srcOrd="5" destOrd="0" presId="urn:microsoft.com/office/officeart/2005/8/layout/vList2"/>
    <dgm:cxn modelId="{DCBBA895-92D4-4CDD-A870-622EEBB122D8}" type="presParOf" srcId="{A0422481-AEFE-4155-A32E-4D71D69D5AA7}" destId="{3074A554-0999-4B74-B055-5483524CAE8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154ED-39C8-4848-B21B-933804F0EE3E}">
      <dsp:nvSpPr>
        <dsp:cNvPr id="0" name=""/>
        <dsp:cNvSpPr/>
      </dsp:nvSpPr>
      <dsp:spPr>
        <a:xfrm>
          <a:off x="0" y="53662"/>
          <a:ext cx="11038764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500" kern="1200"/>
            <a:t>I. Situering </a:t>
          </a:r>
          <a:endParaRPr lang="en-US" sz="4500" kern="1200"/>
        </a:p>
      </dsp:txBody>
      <dsp:txXfrm>
        <a:off x="51403" y="105065"/>
        <a:ext cx="10935958" cy="950194"/>
      </dsp:txXfrm>
    </dsp:sp>
    <dsp:sp modelId="{3ABB10C0-FEFF-4E00-8544-99E3D341C6E2}">
      <dsp:nvSpPr>
        <dsp:cNvPr id="0" name=""/>
        <dsp:cNvSpPr/>
      </dsp:nvSpPr>
      <dsp:spPr>
        <a:xfrm>
          <a:off x="0" y="1236262"/>
          <a:ext cx="11038764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500" kern="1200" dirty="0"/>
            <a:t>II. ESG-gevoeligheden </a:t>
          </a:r>
          <a:r>
            <a:rPr lang="nl-NL" sz="4500" kern="1200" dirty="0" err="1"/>
            <a:t>i.g.v</a:t>
          </a:r>
          <a:r>
            <a:rPr lang="nl-NL" sz="4500" kern="1200" dirty="0"/>
            <a:t>. faillissement</a:t>
          </a:r>
          <a:endParaRPr lang="en-US" sz="4500" kern="1200" dirty="0"/>
        </a:p>
      </dsp:txBody>
      <dsp:txXfrm>
        <a:off x="51403" y="1287665"/>
        <a:ext cx="10935958" cy="950194"/>
      </dsp:txXfrm>
    </dsp:sp>
    <dsp:sp modelId="{AD0C607D-53E2-4CCD-AF62-120F73CCA8E2}">
      <dsp:nvSpPr>
        <dsp:cNvPr id="0" name=""/>
        <dsp:cNvSpPr/>
      </dsp:nvSpPr>
      <dsp:spPr>
        <a:xfrm>
          <a:off x="0" y="2418862"/>
          <a:ext cx="11038764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4500" kern="1200" dirty="0"/>
            <a:t>III. </a:t>
          </a:r>
          <a:r>
            <a:rPr lang="nl-NL" sz="4500" kern="1200" noProof="0" dirty="0"/>
            <a:t>ESG-kwesties bij reorganisaties</a:t>
          </a:r>
          <a:endParaRPr lang="en-US" sz="4500" kern="1200" dirty="0"/>
        </a:p>
      </dsp:txBody>
      <dsp:txXfrm>
        <a:off x="51403" y="2470265"/>
        <a:ext cx="10935958" cy="950194"/>
      </dsp:txXfrm>
    </dsp:sp>
    <dsp:sp modelId="{3074A554-0999-4B74-B055-5483524CAE8D}">
      <dsp:nvSpPr>
        <dsp:cNvPr id="0" name=""/>
        <dsp:cNvSpPr/>
      </dsp:nvSpPr>
      <dsp:spPr>
        <a:xfrm>
          <a:off x="0" y="3601462"/>
          <a:ext cx="11038764" cy="1053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4500" kern="1200" dirty="0"/>
            <a:t>IV. Slotbeschouwingen</a:t>
          </a:r>
          <a:endParaRPr lang="en-US" sz="4500" kern="1200" dirty="0"/>
        </a:p>
      </dsp:txBody>
      <dsp:txXfrm>
        <a:off x="51403" y="3652865"/>
        <a:ext cx="10935958" cy="9501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D3A34-E94C-4755-B8D4-65E83C9D7919}" type="datetimeFigureOut">
              <a:rPr lang="nl-NL" smtClean="0"/>
              <a:t>23-3-2026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6C122-5BF9-4C4F-8B34-A3ECAE2D36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812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679E1-D662-2594-DD80-D1BE9C464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27FEFC-5ACC-4210-E09E-99D7E195EC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297F89-09F3-D89B-B1E5-5ED648D0E0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21F95-F593-90E8-1B7B-233DCBFA56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0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9A0A48-EDB1-4AFE-B1B7-10CE2A4164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00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10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F24E3-C7FE-4FA3-724A-B8A8C3D9A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14F317-59EA-2556-0DF4-932B529DD6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46A9EF-DF69-A2E6-28CF-869BD83FD5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D8A60-2513-28F0-4524-CD7BAB007B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0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9A0A48-EDB1-4AFE-B1B7-10CE2A4164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00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582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48EF6-A4FF-55F9-2894-C0E2FDC4A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ED7E1A4-8046-59BF-2840-2F65A5C541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9AE39C-D86B-CA53-C0CA-64A779ED5B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E3DC85-4AC7-D26E-58F4-65431EAEC1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0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9A0A48-EDB1-4AFE-B1B7-10CE2A4164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00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719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36C50-97E5-6607-EFBD-A58B7A9D93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BA7B695-5518-FFB6-E9CD-D26A259CFD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2C14E3-FF98-8DE1-D5E3-BA5D4C59C9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9BB91-B56C-69C0-3FAC-A9D0C094DC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00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9A0A48-EDB1-4AFE-B1B7-10CE2A4164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0036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121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4147F-ED97-47AF-A1B3-C82A179CF7F3}" type="datetime1">
              <a:rPr lang="nl-NL" smtClean="0"/>
              <a:t>23-3-2026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82" y="1599810"/>
            <a:ext cx="3840722" cy="293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7" y="979594"/>
            <a:ext cx="11549023" cy="4573969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66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480395" y="2176874"/>
            <a:ext cx="5103311" cy="1512506"/>
          </a:xfrm>
        </p:spPr>
        <p:txBody>
          <a:bodyPr>
            <a:normAutofit/>
          </a:bodyPr>
          <a:lstStyle>
            <a:lvl1pPr marL="0" indent="0">
              <a:lnSpc>
                <a:spcPts val="2461"/>
              </a:lnSpc>
              <a:buNone/>
              <a:defRPr sz="1687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907842" y="1225716"/>
            <a:ext cx="5217185" cy="4056750"/>
          </a:xfrm>
        </p:spPr>
        <p:txBody>
          <a:bodyPr anchor="t" anchorCtr="0">
            <a:noAutofit/>
          </a:bodyPr>
          <a:lstStyle>
            <a:lvl1pPr algn="l" defTabSz="381731">
              <a:lnSpc>
                <a:spcPts val="2461"/>
              </a:lnSpc>
              <a:defRPr sz="1758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5" y="1285875"/>
            <a:ext cx="10555957" cy="42185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C5892AE-9794-453B-B25F-986FD931BB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1" y="0"/>
            <a:ext cx="2938959" cy="9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0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Logo Larg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682" y="1599810"/>
            <a:ext cx="3840722" cy="293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51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8" y="979594"/>
            <a:ext cx="11549023" cy="4573969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66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907842" y="1607344"/>
            <a:ext cx="10676456" cy="3119285"/>
          </a:xfrm>
        </p:spPr>
        <p:txBody>
          <a:bodyPr anchor="b">
            <a:noAutofit/>
          </a:bodyPr>
          <a:lstStyle>
            <a:lvl1pPr algn="l">
              <a:lnSpc>
                <a:spcPts val="7733"/>
              </a:lnSpc>
              <a:defRPr sz="703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02456" y="4833785"/>
            <a:ext cx="10681842" cy="410063"/>
          </a:xfrm>
        </p:spPr>
        <p:txBody>
          <a:bodyPr>
            <a:normAutofit/>
          </a:bodyPr>
          <a:lstStyle>
            <a:lvl1pPr marL="0" indent="0" algn="l">
              <a:lnSpc>
                <a:spcPts val="2530"/>
              </a:lnSpc>
              <a:buNone/>
              <a:defRPr sz="2109" baseline="0">
                <a:solidFill>
                  <a:srgbClr val="FFD200"/>
                </a:solidFill>
              </a:defRPr>
            </a:lvl1pPr>
            <a:lvl2pPr marL="457088" indent="0" algn="ctr">
              <a:buNone/>
              <a:defRPr sz="2000"/>
            </a:lvl2pPr>
            <a:lvl3pPr marL="914178" indent="0" algn="ctr">
              <a:buNone/>
              <a:defRPr sz="1800"/>
            </a:lvl3pPr>
            <a:lvl4pPr marL="1371266" indent="0" algn="ctr">
              <a:buNone/>
              <a:defRPr sz="1600"/>
            </a:lvl4pPr>
            <a:lvl5pPr marL="1828355" indent="0" algn="ctr">
              <a:buNone/>
              <a:defRPr sz="1600"/>
            </a:lvl5pPr>
            <a:lvl6pPr marL="2285446" indent="0" algn="ctr">
              <a:buNone/>
              <a:defRPr sz="1600"/>
            </a:lvl6pPr>
            <a:lvl7pPr marL="2742534" indent="0" algn="ctr">
              <a:buNone/>
              <a:defRPr sz="1600"/>
            </a:lvl7pPr>
            <a:lvl8pPr marL="3199622" indent="0" algn="ctr">
              <a:buNone/>
              <a:defRPr sz="1600"/>
            </a:lvl8pPr>
            <a:lvl9pPr marL="3656712" indent="0" algn="ctr">
              <a:buNone/>
              <a:defRPr sz="1600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6" y="4505625"/>
            <a:ext cx="10555957" cy="4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sp>
        <p:nvSpPr>
          <p:cNvPr id="10" name="Organisation Placeholder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022247" y="273186"/>
            <a:ext cx="5832070" cy="379688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195"/>
              </a:lnSpc>
              <a:buNone/>
              <a:defRPr sz="984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195"/>
              </a:lnSpc>
              <a:buNone/>
              <a:defRPr sz="984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/>
              <a:t>tweede niveau</a:t>
            </a:r>
            <a:endParaRPr lang="nl-BE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2250419" y="5882626"/>
            <a:ext cx="1607442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017339" y="5882626"/>
            <a:ext cx="1607442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786791" y="5882626"/>
            <a:ext cx="1632756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556242" y="5882626"/>
            <a:ext cx="1632756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  <p:sp>
        <p:nvSpPr>
          <p:cNvPr id="5" name="Rectangle 4" hidden="1"/>
          <p:cNvSpPr/>
          <p:nvPr userDrawn="1"/>
        </p:nvSpPr>
        <p:spPr>
          <a:xfrm>
            <a:off x="642977" y="326531"/>
            <a:ext cx="10941321" cy="32653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66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8" y="1"/>
            <a:ext cx="2810364" cy="93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12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8" y="1"/>
            <a:ext cx="11549023" cy="5553563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66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907842" y="2282429"/>
            <a:ext cx="10676456" cy="3119285"/>
          </a:xfrm>
        </p:spPr>
        <p:txBody>
          <a:bodyPr anchor="b">
            <a:noAutofit/>
          </a:bodyPr>
          <a:lstStyle>
            <a:lvl1pPr algn="l">
              <a:lnSpc>
                <a:spcPts val="7733"/>
              </a:lnSpc>
              <a:defRPr sz="703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dirty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6" y="5163750"/>
            <a:ext cx="10555957" cy="4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2754" y="6292058"/>
            <a:ext cx="648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0" name="Rectangle 9" hidden="1"/>
          <p:cNvSpPr/>
          <p:nvPr userDrawn="1"/>
        </p:nvSpPr>
        <p:spPr>
          <a:xfrm>
            <a:off x="642977" y="326531"/>
            <a:ext cx="10941321" cy="32653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66"/>
          </a:p>
        </p:txBody>
      </p:sp>
    </p:spTree>
    <p:extLst>
      <p:ext uri="{BB962C8B-B14F-4D97-AF65-F5344CB8AC3E}">
        <p14:creationId xmlns:p14="http://schemas.microsoft.com/office/powerpoint/2010/main" val="3473112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7727" y="839787"/>
            <a:ext cx="11039437" cy="4708125"/>
          </a:xfrm>
        </p:spPr>
        <p:txBody>
          <a:bodyPr/>
          <a:lstStyle>
            <a:lvl1pPr defTabSz="321418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321418">
              <a:lnSpc>
                <a:spcPct val="120000"/>
              </a:lnSpc>
              <a:defRPr/>
            </a:lvl3pPr>
            <a:lvl4pPr marL="1637225" indent="-387265" defTabSz="1344824">
              <a:lnSpc>
                <a:spcPct val="120000"/>
              </a:lnSpc>
              <a:tabLst/>
              <a:defRPr/>
            </a:lvl4pPr>
            <a:lvl5pPr marL="2082523" indent="-311374" defTabSz="321418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753788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105117" y="964630"/>
            <a:ext cx="4429958" cy="4568906"/>
          </a:xfrm>
        </p:spPr>
        <p:txBody>
          <a:bodyPr/>
          <a:lstStyle>
            <a:lvl1pPr marL="60266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2754" y="6292058"/>
            <a:ext cx="648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7725" y="839787"/>
            <a:ext cx="5936144" cy="4708125"/>
          </a:xfrm>
        </p:spPr>
        <p:txBody>
          <a:bodyPr/>
          <a:lstStyle>
            <a:lvl1pPr defTabSz="321418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321418">
              <a:lnSpc>
                <a:spcPct val="120000"/>
              </a:lnSpc>
              <a:defRPr/>
            </a:lvl3pPr>
            <a:lvl4pPr defTabSz="321418">
              <a:lnSpc>
                <a:spcPct val="120000"/>
              </a:lnSpc>
              <a:defRPr/>
            </a:lvl4pPr>
            <a:lvl5pPr defTabSz="321418">
              <a:lnSpc>
                <a:spcPct val="120000"/>
              </a:lnSpc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25509589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de stijl te bewerken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69444" y="964407"/>
            <a:ext cx="10885039" cy="457143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980412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219124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66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2191244" cy="6858000"/>
          </a:xfrm>
        </p:spPr>
        <p:txBody>
          <a:bodyPr/>
          <a:lstStyle>
            <a:lvl1pPr marL="60266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494803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8" y="979594"/>
            <a:ext cx="11549023" cy="4573969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66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480396" y="2176876"/>
            <a:ext cx="5103311" cy="1207947"/>
          </a:xfrm>
        </p:spPr>
        <p:txBody>
          <a:bodyPr>
            <a:normAutofit/>
          </a:bodyPr>
          <a:lstStyle>
            <a:lvl1pPr marL="0" indent="0">
              <a:lnSpc>
                <a:spcPts val="2461"/>
              </a:lnSpc>
              <a:buNone/>
              <a:defRPr sz="1687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de namen van </a:t>
            </a:r>
            <a:r>
              <a:rPr lang="nl-NL" dirty="0" err="1"/>
              <a:t>social</a:t>
            </a:r>
            <a:r>
              <a:rPr lang="nl-NL" dirty="0"/>
              <a:t> media in te typen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907843" y="1225716"/>
            <a:ext cx="5217185" cy="4056750"/>
          </a:xfrm>
        </p:spPr>
        <p:txBody>
          <a:bodyPr anchor="t" anchorCtr="0">
            <a:noAutofit/>
          </a:bodyPr>
          <a:lstStyle>
            <a:lvl1pPr algn="l">
              <a:lnSpc>
                <a:spcPts val="2461"/>
              </a:lnSpc>
              <a:defRPr sz="1758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nl-BE" noProof="0" dirty="0"/>
              <a:t>Klik om de gegevens van de presentator in </a:t>
            </a:r>
            <a:r>
              <a:rPr lang="nl-BE" noProof="0"/>
              <a:t>te typen</a:t>
            </a:r>
            <a:endParaRPr lang="nl-BE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6" y="1285876"/>
            <a:ext cx="10555957" cy="421858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98" y="1"/>
            <a:ext cx="2810364" cy="93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0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60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7" y="979594"/>
            <a:ext cx="11549023" cy="4573969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66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907842" y="1607344"/>
            <a:ext cx="10676456" cy="3119285"/>
          </a:xfrm>
        </p:spPr>
        <p:txBody>
          <a:bodyPr anchor="b">
            <a:noAutofit/>
          </a:bodyPr>
          <a:lstStyle>
            <a:lvl1pPr algn="l">
              <a:lnSpc>
                <a:spcPts val="7734"/>
              </a:lnSpc>
              <a:defRPr sz="703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NL" noProof="0"/>
              <a:t>Klik om stijl te bewerken</a:t>
            </a:r>
            <a:endParaRPr lang="nl-BE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902456" y="4833784"/>
            <a:ext cx="10681842" cy="410063"/>
          </a:xfrm>
        </p:spPr>
        <p:txBody>
          <a:bodyPr>
            <a:normAutofit/>
          </a:bodyPr>
          <a:lstStyle>
            <a:lvl1pPr marL="0" indent="0" algn="l">
              <a:lnSpc>
                <a:spcPts val="2531"/>
              </a:lnSpc>
              <a:buNone/>
              <a:defRPr sz="2109" baseline="0">
                <a:solidFill>
                  <a:schemeClr val="accent1"/>
                </a:solidFill>
              </a:defRPr>
            </a:lvl1pPr>
            <a:lvl2pPr marL="457144" indent="0" algn="ctr">
              <a:buNone/>
              <a:defRPr sz="2000"/>
            </a:lvl2pPr>
            <a:lvl3pPr marL="914289" indent="0" algn="ctr">
              <a:buNone/>
              <a:defRPr sz="1800"/>
            </a:lvl3pPr>
            <a:lvl4pPr marL="1371433" indent="0" algn="ctr">
              <a:buNone/>
              <a:defRPr sz="1600"/>
            </a:lvl4pPr>
            <a:lvl5pPr marL="1828577" indent="0" algn="ctr">
              <a:buNone/>
              <a:defRPr sz="1600"/>
            </a:lvl5pPr>
            <a:lvl6pPr marL="2285723" indent="0" algn="ctr">
              <a:buNone/>
              <a:defRPr sz="1600"/>
            </a:lvl6pPr>
            <a:lvl7pPr marL="2742867" indent="0" algn="ctr">
              <a:buNone/>
              <a:defRPr sz="1600"/>
            </a:lvl7pPr>
            <a:lvl8pPr marL="3200011" indent="0" algn="ctr">
              <a:buNone/>
              <a:defRPr sz="1600"/>
            </a:lvl8pPr>
            <a:lvl9pPr marL="3657156" indent="0" algn="ctr">
              <a:buNone/>
              <a:defRPr sz="1600"/>
            </a:lvl9pPr>
          </a:lstStyle>
          <a:p>
            <a:r>
              <a:rPr lang="nl-BE" noProof="0" dirty="0"/>
              <a:t>Klik om de ondertitel / presentator / datum [</a:t>
            </a:r>
            <a:r>
              <a:rPr lang="nl-BE" noProof="0" dirty="0" err="1"/>
              <a:t>dd</a:t>
            </a:r>
            <a:r>
              <a:rPr lang="nl-BE" noProof="0" dirty="0"/>
              <a:t>-mm-</a:t>
            </a:r>
            <a:r>
              <a:rPr lang="nl-BE" noProof="0" dirty="0" err="1"/>
              <a:t>yyyy</a:t>
            </a:r>
            <a:r>
              <a:rPr lang="nl-BE" noProof="0" dirty="0"/>
              <a:t>] te maken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5" y="4505625"/>
            <a:ext cx="10555957" cy="4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sp>
        <p:nvSpPr>
          <p:cNvPr id="10" name="Organisation Placeholder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6022247" y="273186"/>
            <a:ext cx="5832070" cy="379688"/>
          </a:xfrm>
        </p:spPr>
        <p:txBody>
          <a:bodyPr anchor="b" anchorCtr="0">
            <a:normAutofit/>
          </a:bodyPr>
          <a:lstStyle>
            <a:lvl1pPr marL="0" indent="0">
              <a:lnSpc>
                <a:spcPts val="1195"/>
              </a:lnSpc>
              <a:buNone/>
              <a:defRPr sz="984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195"/>
              </a:lnSpc>
              <a:buNone/>
              <a:defRPr sz="984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2pPr>
          </a:lstStyle>
          <a:p>
            <a:pPr lvl="0"/>
            <a:r>
              <a:rPr lang="nl-BE" noProof="0" dirty="0"/>
              <a:t>Klik om de organisatie stijlen te bewerken</a:t>
            </a:r>
          </a:p>
          <a:p>
            <a:pPr lvl="1"/>
            <a:r>
              <a:rPr lang="nl-BE" noProof="0"/>
              <a:t>tweede niveau</a:t>
            </a:r>
            <a:endParaRPr lang="nl-BE" noProof="0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2250419" y="5882625"/>
            <a:ext cx="1607442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4017339" y="5882625"/>
            <a:ext cx="1607442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5786791" y="5882625"/>
            <a:ext cx="1632756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7556242" y="5882625"/>
            <a:ext cx="1632756" cy="653063"/>
          </a:xfrm>
        </p:spPr>
        <p:txBody>
          <a:bodyPr/>
          <a:lstStyle>
            <a:lvl1pPr>
              <a:defRPr sz="1125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Partnerlogo 4</a:t>
            </a:r>
          </a:p>
        </p:txBody>
      </p:sp>
      <p:sp>
        <p:nvSpPr>
          <p:cNvPr id="5" name="Rectangle 4" hidden="1"/>
          <p:cNvSpPr/>
          <p:nvPr userDrawn="1"/>
        </p:nvSpPr>
        <p:spPr>
          <a:xfrm>
            <a:off x="642977" y="326531"/>
            <a:ext cx="10941321" cy="32653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66"/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EEE73C0F-9A00-4AE6-8439-D628BBC8F4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1" y="0"/>
            <a:ext cx="2938959" cy="9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42977" y="0"/>
            <a:ext cx="11549023" cy="5553563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66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907842" y="2282428"/>
            <a:ext cx="10676456" cy="3119285"/>
          </a:xfrm>
        </p:spPr>
        <p:txBody>
          <a:bodyPr anchor="b">
            <a:noAutofit/>
          </a:bodyPr>
          <a:lstStyle>
            <a:lvl1pPr algn="l">
              <a:lnSpc>
                <a:spcPts val="7734"/>
              </a:lnSpc>
              <a:defRPr sz="7031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nl-BE" noProof="0" dirty="0"/>
              <a:t>klik om een hoofdstuktitel te maken.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964465" y="5163750"/>
            <a:ext cx="10555957" cy="405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2754" y="6292057"/>
            <a:ext cx="648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0" name="Rectangle 9" hidden="1"/>
          <p:cNvSpPr/>
          <p:nvPr userDrawn="1"/>
        </p:nvSpPr>
        <p:spPr>
          <a:xfrm>
            <a:off x="642977" y="326531"/>
            <a:ext cx="10941321" cy="326531"/>
          </a:xfrm>
          <a:prstGeom prst="rect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66"/>
          </a:p>
        </p:txBody>
      </p:sp>
    </p:spTree>
    <p:extLst>
      <p:ext uri="{BB962C8B-B14F-4D97-AF65-F5344CB8AC3E}">
        <p14:creationId xmlns:p14="http://schemas.microsoft.com/office/powerpoint/2010/main" val="140765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nl-B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7726" y="839787"/>
            <a:ext cx="11039437" cy="4708125"/>
          </a:xfrm>
        </p:spPr>
        <p:txBody>
          <a:bodyPr/>
          <a:lstStyle>
            <a:lvl1pPr defTabSz="321457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321457">
              <a:lnSpc>
                <a:spcPct val="120000"/>
              </a:lnSpc>
              <a:defRPr/>
            </a:lvl3pPr>
            <a:lvl4pPr marL="1637424" indent="-387312" defTabSz="1344987">
              <a:lnSpc>
                <a:spcPct val="120000"/>
              </a:lnSpc>
              <a:tabLst/>
              <a:defRPr/>
            </a:lvl4pPr>
            <a:lvl5pPr marL="2082776" indent="-311412" defTabSz="321457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  <a:p>
            <a:pPr lvl="3"/>
            <a:r>
              <a:rPr lang="nl-BE" noProof="0" dirty="0" err="1"/>
              <a:t>Fourth</a:t>
            </a:r>
            <a:r>
              <a:rPr lang="nl-BE" noProof="0" dirty="0"/>
              <a:t> level</a:t>
            </a:r>
          </a:p>
          <a:p>
            <a:pPr lvl="4"/>
            <a:r>
              <a:rPr lang="nl-BE" noProof="0" dirty="0" err="1"/>
              <a:t>Fifth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70885-0B31-4E06-AE71-7E16801F2838}" type="datetime1">
              <a:rPr lang="nl-BE" noProof="0" smtClean="0"/>
              <a:t>23/03/2026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4090671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nl-BE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0F60-8C93-4C37-B51A-4DDAE36F7E9B}" type="datetime1">
              <a:rPr lang="nl-BE" noProof="0" smtClean="0"/>
              <a:t>23/03/2026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7105117" y="964630"/>
            <a:ext cx="4429958" cy="4568906"/>
          </a:xfrm>
        </p:spPr>
        <p:txBody>
          <a:bodyPr/>
          <a:lstStyle>
            <a:lvl1pPr marL="60273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2754" y="6292057"/>
            <a:ext cx="648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7725" y="839787"/>
            <a:ext cx="5936144" cy="4708125"/>
          </a:xfrm>
        </p:spPr>
        <p:txBody>
          <a:bodyPr/>
          <a:lstStyle>
            <a:lvl1pPr defTabSz="321457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321457">
              <a:lnSpc>
                <a:spcPct val="120000"/>
              </a:lnSpc>
              <a:defRPr/>
            </a:lvl3pPr>
            <a:lvl4pPr defTabSz="321457">
              <a:lnSpc>
                <a:spcPct val="120000"/>
              </a:lnSpc>
              <a:defRPr/>
            </a:lvl4pPr>
            <a:lvl5pPr defTabSz="321457">
              <a:lnSpc>
                <a:spcPct val="120000"/>
              </a:lnSpc>
              <a:defRPr/>
            </a:lvl5pPr>
          </a:lstStyle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</p:spTree>
    <p:extLst>
      <p:ext uri="{BB962C8B-B14F-4D97-AF65-F5344CB8AC3E}">
        <p14:creationId xmlns:p14="http://schemas.microsoft.com/office/powerpoint/2010/main" val="2648029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  <a:endParaRPr lang="nl-BE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594B6-17DF-4759-A7A5-128AFEA77F2C}" type="datetime1">
              <a:rPr lang="nl-BE" noProof="0" smtClean="0"/>
              <a:t>23/03/2026</a:t>
            </a:fld>
            <a:endParaRPr lang="nl-B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‹nr.›</a:t>
            </a:fld>
            <a:endParaRPr lang="nl-BE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69443" y="964406"/>
            <a:ext cx="10885039" cy="4571438"/>
          </a:xfrm>
        </p:spPr>
        <p:txBody>
          <a:bodyPr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83561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23-3-2026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2191244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66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2191244" cy="6858000"/>
          </a:xfrm>
        </p:spPr>
        <p:txBody>
          <a:bodyPr/>
          <a:lstStyle>
            <a:lvl1pPr marL="60273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4128149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42977" y="0"/>
            <a:ext cx="11549023" cy="5568750"/>
          </a:xfrm>
        </p:spPr>
        <p:txBody>
          <a:bodyPr/>
          <a:lstStyle>
            <a:lvl1pPr marL="60273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23-3-2026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977" y="1892798"/>
            <a:ext cx="4756509" cy="3677906"/>
          </a:xfrm>
          <a:solidFill>
            <a:srgbClr val="1E64C8"/>
          </a:solidFill>
        </p:spPr>
        <p:txBody>
          <a:bodyPr anchor="b" anchorCtr="0">
            <a:noAutofit/>
          </a:bodyPr>
          <a:lstStyle>
            <a:lvl1pPr marL="60273" indent="0">
              <a:buNone/>
              <a:defRPr sz="7031" u="sng" cap="all" baseline="0">
                <a:solidFill>
                  <a:schemeClr val="bg1"/>
                </a:solidFill>
              </a:defRPr>
            </a:lvl1pPr>
            <a:lvl2pPr marL="692026" indent="-439771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8924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76AD30-96E8-448B-B97A-24B00ADE12C5}"/>
              </a:ext>
            </a:extLst>
          </p:cNvPr>
          <p:cNvSpPr/>
          <p:nvPr userDrawn="1"/>
        </p:nvSpPr>
        <p:spPr>
          <a:xfrm>
            <a:off x="642977" y="0"/>
            <a:ext cx="11549023" cy="5553563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266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642977" y="0"/>
            <a:ext cx="11549023" cy="5568750"/>
          </a:xfrm>
        </p:spPr>
        <p:txBody>
          <a:bodyPr/>
          <a:lstStyle>
            <a:lvl1pPr marL="60273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23-3-2026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976" y="711283"/>
            <a:ext cx="5453024" cy="4857467"/>
          </a:xfrm>
          <a:solidFill>
            <a:srgbClr val="E9F0FA"/>
          </a:solidFill>
        </p:spPr>
        <p:txBody>
          <a:bodyPr>
            <a:normAutofit/>
          </a:bodyPr>
          <a:lstStyle>
            <a:lvl1pPr marL="60273" indent="0">
              <a:buNone/>
              <a:defRPr sz="3797" u="sng" cap="all" baseline="0">
                <a:solidFill>
                  <a:srgbClr val="1E64C8"/>
                </a:solidFill>
              </a:defRPr>
            </a:lvl1pPr>
            <a:lvl2pPr marL="692026" indent="-439771">
              <a:defRPr>
                <a:solidFill>
                  <a:srgbClr val="1E64C8"/>
                </a:solidFill>
              </a:defRPr>
            </a:lvl2pPr>
            <a:lvl3pPr>
              <a:defRPr>
                <a:solidFill>
                  <a:srgbClr val="1E64C8"/>
                </a:solidFill>
              </a:defRPr>
            </a:lvl3pPr>
            <a:lvl4pPr>
              <a:defRPr>
                <a:solidFill>
                  <a:srgbClr val="1E64C8"/>
                </a:solidFill>
              </a:defRPr>
            </a:lvl4pPr>
            <a:lvl5pPr>
              <a:defRPr>
                <a:solidFill>
                  <a:srgbClr val="1E64C8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90178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3713" y="177188"/>
            <a:ext cx="11043450" cy="60728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726" y="839787"/>
            <a:ext cx="11039437" cy="470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63577" y="6292057"/>
            <a:ext cx="1615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70D1A-A3AB-4E9F-892E-C45B5A80FDBF}" type="datetime1">
              <a:rPr lang="nl-BE" noProof="0" smtClean="0"/>
              <a:t>23/03/2026</a:t>
            </a:fld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8740" y="6324204"/>
            <a:ext cx="5873958" cy="307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2754" y="6292057"/>
            <a:ext cx="648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652023" y="258187"/>
            <a:ext cx="10885039" cy="325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652023" y="1113750"/>
            <a:ext cx="5786791" cy="44296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653103" y="5539811"/>
            <a:ext cx="10883960" cy="9958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4" y="5559019"/>
            <a:ext cx="1623178" cy="1298981"/>
          </a:xfrm>
          <a:prstGeom prst="rect">
            <a:avLst/>
          </a:prstGeom>
        </p:spPr>
      </p:pic>
      <p:sp>
        <p:nvSpPr>
          <p:cNvPr id="12" name="Text positoning box" hidden="1"/>
          <p:cNvSpPr/>
          <p:nvPr userDrawn="1"/>
        </p:nvSpPr>
        <p:spPr>
          <a:xfrm>
            <a:off x="6449530" y="1113750"/>
            <a:ext cx="642977" cy="44296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7101553" y="953691"/>
            <a:ext cx="4435509" cy="45897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</p:spTree>
    <p:extLst>
      <p:ext uri="{BB962C8B-B14F-4D97-AF65-F5344CB8AC3E}">
        <p14:creationId xmlns:p14="http://schemas.microsoft.com/office/powerpoint/2010/main" val="124622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289" rtl="0" eaLnBrk="1" latinLnBrk="0" hangingPunct="1">
        <a:lnSpc>
          <a:spcPct val="90000"/>
        </a:lnSpc>
        <a:spcBef>
          <a:spcPct val="0"/>
        </a:spcBef>
        <a:buNone/>
        <a:defRPr sz="3797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377266" indent="-316993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3375" kern="1200">
          <a:solidFill>
            <a:schemeClr val="tx1"/>
          </a:solidFill>
          <a:latin typeface="+mn-lt"/>
          <a:ea typeface="+mn-ea"/>
          <a:cs typeface="+mn-cs"/>
        </a:defRPr>
      </a:lvl1pPr>
      <a:lvl2pPr marL="822619" indent="-316993" algn="l" defTabSz="321457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3375" kern="1200">
          <a:solidFill>
            <a:schemeClr val="tx1"/>
          </a:solidFill>
          <a:latin typeface="+mn-lt"/>
          <a:ea typeface="+mn-ea"/>
          <a:cs typeface="+mn-cs"/>
        </a:defRPr>
      </a:lvl2pPr>
      <a:lvl3pPr marL="1234485" indent="-316395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3375" kern="1200">
          <a:solidFill>
            <a:schemeClr val="tx1"/>
          </a:solidFill>
          <a:latin typeface="+mn-lt"/>
          <a:ea typeface="+mn-ea"/>
          <a:cs typeface="+mn-cs"/>
        </a:defRPr>
      </a:lvl3pPr>
      <a:lvl4pPr marL="1013483" indent="-387312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3375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9" indent="-814805" algn="l" defTabSz="914289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3375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5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9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3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8" indent="-228572" algn="l" defTabSz="91428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4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9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3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7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3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7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1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56" algn="l" defTabSz="914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3713" y="95644"/>
            <a:ext cx="11043450" cy="60728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nl-BE" noProof="0" dirty="0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727" y="839787"/>
            <a:ext cx="11039437" cy="4708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noProof="0" dirty="0"/>
              <a:t>Click </a:t>
            </a:r>
            <a:r>
              <a:rPr lang="nl-BE" noProof="0" dirty="0" err="1"/>
              <a:t>to</a:t>
            </a:r>
            <a:r>
              <a:rPr lang="nl-BE" noProof="0" dirty="0"/>
              <a:t> </a:t>
            </a:r>
            <a:r>
              <a:rPr lang="nl-BE" noProof="0" dirty="0" err="1"/>
              <a:t>edit</a:t>
            </a:r>
            <a:r>
              <a:rPr lang="nl-BE" noProof="0" dirty="0"/>
              <a:t> Master </a:t>
            </a:r>
            <a:r>
              <a:rPr lang="nl-BE" noProof="0" dirty="0" err="1"/>
              <a:t>text</a:t>
            </a:r>
            <a:r>
              <a:rPr lang="nl-BE" noProof="0" dirty="0"/>
              <a:t> </a:t>
            </a:r>
            <a:r>
              <a:rPr lang="nl-BE" noProof="0" dirty="0" err="1"/>
              <a:t>styles</a:t>
            </a:r>
            <a:endParaRPr lang="nl-BE" noProof="0" dirty="0"/>
          </a:p>
          <a:p>
            <a:pPr lvl="1"/>
            <a:r>
              <a:rPr lang="nl-BE" noProof="0" dirty="0"/>
              <a:t>Second level</a:t>
            </a:r>
          </a:p>
          <a:p>
            <a:pPr lvl="2"/>
            <a:r>
              <a:rPr lang="nl-BE" noProof="0" dirty="0" err="1"/>
              <a:t>Third</a:t>
            </a:r>
            <a:r>
              <a:rPr lang="nl-BE" noProof="0" dirty="0"/>
              <a:t>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863577" y="6292058"/>
            <a:ext cx="16158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88740" y="6324204"/>
            <a:ext cx="5873958" cy="307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62754" y="6292058"/>
            <a:ext cx="6482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652024" y="258187"/>
            <a:ext cx="10885039" cy="3259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652024" y="1113750"/>
            <a:ext cx="5786791" cy="44296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653103" y="5539812"/>
            <a:ext cx="10883960" cy="99587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4" y="5559020"/>
            <a:ext cx="1623178" cy="1298981"/>
          </a:xfrm>
          <a:prstGeom prst="rect">
            <a:avLst/>
          </a:prstGeom>
        </p:spPr>
      </p:pic>
      <p:sp>
        <p:nvSpPr>
          <p:cNvPr id="12" name="Text positoning box" hidden="1"/>
          <p:cNvSpPr/>
          <p:nvPr userDrawn="1"/>
        </p:nvSpPr>
        <p:spPr>
          <a:xfrm>
            <a:off x="6449531" y="1113750"/>
            <a:ext cx="642977" cy="44296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7101554" y="953691"/>
            <a:ext cx="4435509" cy="458974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66"/>
          </a:p>
        </p:txBody>
      </p:sp>
    </p:spTree>
    <p:extLst>
      <p:ext uri="{BB962C8B-B14F-4D97-AF65-F5344CB8AC3E}">
        <p14:creationId xmlns:p14="http://schemas.microsoft.com/office/powerpoint/2010/main" val="3469768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hdr="0" ftr="0" dt="0"/>
  <p:txStyles>
    <p:titleStyle>
      <a:lvl1pPr algn="l" defTabSz="914178" rtl="0" eaLnBrk="1" latinLnBrk="0" hangingPunct="1">
        <a:lnSpc>
          <a:spcPct val="90000"/>
        </a:lnSpc>
        <a:spcBef>
          <a:spcPct val="0"/>
        </a:spcBef>
        <a:buNone/>
        <a:defRPr sz="3797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377220" indent="-316955" algn="l" defTabSz="91417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defRPr sz="3375" kern="1200">
          <a:solidFill>
            <a:schemeClr val="tx1"/>
          </a:solidFill>
          <a:latin typeface="+mn-lt"/>
          <a:ea typeface="+mn-ea"/>
          <a:cs typeface="+mn-cs"/>
        </a:defRPr>
      </a:lvl1pPr>
      <a:lvl2pPr marL="822519" indent="-316955" algn="l" defTabSz="32141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3375" kern="1200">
          <a:solidFill>
            <a:schemeClr val="tx1"/>
          </a:solidFill>
          <a:latin typeface="+mn-lt"/>
          <a:ea typeface="+mn-ea"/>
          <a:cs typeface="+mn-cs"/>
        </a:defRPr>
      </a:lvl2pPr>
      <a:lvl3pPr marL="1234335" indent="-316356" algn="l" defTabSz="91417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3375" kern="1200">
          <a:solidFill>
            <a:schemeClr val="tx1"/>
          </a:solidFill>
          <a:latin typeface="+mn-lt"/>
          <a:ea typeface="+mn-ea"/>
          <a:cs typeface="+mn-cs"/>
        </a:defRPr>
      </a:lvl3pPr>
      <a:lvl4pPr marL="1013360" indent="-387265" algn="l" defTabSz="91417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–"/>
        <a:defRPr sz="3375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7" indent="-814706" algn="l" defTabSz="91417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3375" kern="1200">
          <a:solidFill>
            <a:schemeClr val="tx1"/>
          </a:solidFill>
          <a:latin typeface="+mn-lt"/>
          <a:ea typeface="+mn-ea"/>
          <a:cs typeface="+mn-cs"/>
        </a:defRPr>
      </a:lvl5pPr>
      <a:lvl6pPr marL="2513990" indent="-228544" algn="l" defTabSz="9141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78" indent="-228544" algn="l" defTabSz="9141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67" indent="-228544" algn="l" defTabSz="9141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56" indent="-228544" algn="l" defTabSz="9141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8" algn="l" defTabSz="914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8" algn="l" defTabSz="914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66" algn="l" defTabSz="914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55" algn="l" defTabSz="914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46" algn="l" defTabSz="914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34" algn="l" defTabSz="914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22" algn="l" defTabSz="914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12" algn="l" defTabSz="914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5400" dirty="0"/>
              <a:t>Duurzaamheid in het insolventierecht</a:t>
            </a:r>
            <a:endParaRPr lang="nl-NL" sz="5400" dirty="0"/>
          </a:p>
        </p:txBody>
      </p:sp>
      <p:sp>
        <p:nvSpPr>
          <p:cNvPr id="18" name="Ondertitel 17"/>
          <p:cNvSpPr>
            <a:spLocks noGrp="1"/>
          </p:cNvSpPr>
          <p:nvPr>
            <p:ph type="subTitle" idx="1"/>
          </p:nvPr>
        </p:nvSpPr>
        <p:spPr>
          <a:xfrm>
            <a:off x="894781" y="4996662"/>
            <a:ext cx="10681190" cy="653063"/>
          </a:xfrm>
        </p:spPr>
        <p:txBody>
          <a:bodyPr>
            <a:normAutofit/>
          </a:bodyPr>
          <a:lstStyle/>
          <a:p>
            <a:r>
              <a:rPr lang="nl-NL" sz="2800" dirty="0">
                <a:solidFill>
                  <a:srgbClr val="FFD200"/>
                </a:solidFill>
              </a:rPr>
              <a:t>Prof. dr. Diederik Bruloot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D1EC4FC-C893-CCE4-54F1-BF6CB53B4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431" y="5793837"/>
            <a:ext cx="2274065" cy="755553"/>
          </a:xfrm>
          <a:prstGeom prst="rect">
            <a:avLst/>
          </a:prstGeom>
        </p:spPr>
      </p:pic>
      <p:pic>
        <p:nvPicPr>
          <p:cNvPr id="7" name="Picture 2" descr="Not Just Another Big Law Firm | law firm, law, innovation, film | In this  new film from Reuters, find out why our firm is different and how we  embrace change and">
            <a:extLst>
              <a:ext uri="{FF2B5EF4-FFF2-40B4-BE49-F238E27FC236}">
                <a16:creationId xmlns:a16="http://schemas.microsoft.com/office/drawing/2014/main" id="{2D2DAAB0-58F2-17C8-4C25-B22AA9077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999" y="5649726"/>
            <a:ext cx="899665" cy="89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C7A9A-94E4-3BF2-3E93-030F95F43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13" y="177188"/>
            <a:ext cx="11043450" cy="607284"/>
          </a:xfrm>
        </p:spPr>
        <p:txBody>
          <a:bodyPr anchor="ctr">
            <a:normAutofit/>
          </a:bodyPr>
          <a:lstStyle/>
          <a:p>
            <a:r>
              <a:rPr lang="nl-NL" sz="3500" dirty="0"/>
              <a:t>ESG &amp; Faillissement</a:t>
            </a:r>
            <a:endParaRPr lang="en-GB" sz="35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DC1289A-C059-119B-BB01-39F9CBFB7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26" y="839787"/>
            <a:ext cx="5424468" cy="470812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nl-BE" sz="2100" b="1" noProof="0" dirty="0"/>
              <a:t>Milieubelastende activa of contracten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nl-BE" sz="2100" noProof="0" dirty="0"/>
              <a:t>Curator tussen hamer en aambeeld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GB" sz="2100" dirty="0"/>
              <a:t>Geen </a:t>
            </a:r>
            <a:r>
              <a:rPr lang="nl-BE" sz="2100" noProof="0" dirty="0"/>
              <a:t>expliciete aandacht van de wetgever</a:t>
            </a:r>
            <a:endParaRPr lang="en-GB" sz="2100" dirty="0"/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nl-BE" sz="2100" noProof="0" dirty="0"/>
              <a:t>Enkele “</a:t>
            </a:r>
            <a:r>
              <a:rPr lang="nl-BE" sz="2100" b="1" noProof="0" dirty="0"/>
              <a:t>kapstokken</a:t>
            </a:r>
            <a:r>
              <a:rPr lang="nl-BE" sz="2100" noProof="0" dirty="0"/>
              <a:t>”</a:t>
            </a:r>
          </a:p>
          <a:p>
            <a:pPr lvl="2">
              <a:lnSpc>
                <a:spcPct val="110000"/>
              </a:lnSpc>
              <a:spcAft>
                <a:spcPts val="600"/>
              </a:spcAft>
            </a:pPr>
            <a:r>
              <a:rPr lang="nl-BE" sz="2100" dirty="0"/>
              <a:t>Buitenbezitstelling </a:t>
            </a:r>
            <a:r>
              <a:rPr lang="nl-BE" sz="2100" dirty="0">
                <a:sym typeface="Wingdings" panose="05000000000000000000" pitchFamily="2" charset="2"/>
              </a:rPr>
              <a:t> </a:t>
            </a:r>
            <a:r>
              <a:rPr lang="nl-BE" sz="2100" dirty="0"/>
              <a:t>bewind over faillissementsboedel naar curator (XX.110 WER)</a:t>
            </a:r>
          </a:p>
          <a:p>
            <a:pPr lvl="2">
              <a:lnSpc>
                <a:spcPct val="110000"/>
              </a:lnSpc>
              <a:spcAft>
                <a:spcPts val="600"/>
              </a:spcAft>
            </a:pPr>
            <a:r>
              <a:rPr lang="nl-BE" sz="2100" noProof="0" dirty="0"/>
              <a:t>Inventaris (XX.134 WER) en plaatsopneming (XX.133 WER) extra belangrijk!!!</a:t>
            </a:r>
          </a:p>
          <a:p>
            <a:pPr lvl="2">
              <a:lnSpc>
                <a:spcPct val="110000"/>
              </a:lnSpc>
              <a:spcAft>
                <a:spcPts val="600"/>
              </a:spcAft>
            </a:pPr>
            <a:r>
              <a:rPr lang="nl-BE" sz="2100" dirty="0"/>
              <a:t>Bestuurdersaansprakelijkheid! </a:t>
            </a:r>
          </a:p>
          <a:p>
            <a:pPr lvl="3">
              <a:lnSpc>
                <a:spcPct val="110000"/>
              </a:lnSpc>
              <a:spcAft>
                <a:spcPts val="600"/>
              </a:spcAft>
            </a:pPr>
            <a:r>
              <a:rPr lang="nl-BE" sz="2100" dirty="0"/>
              <a:t>maar alleen financiële compensatie mogelijk</a:t>
            </a:r>
            <a:endParaRPr lang="nl-BE" sz="2100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3CCFF3B-1A46-5FEC-10BC-175DFF7C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754" y="6292057"/>
            <a:ext cx="64823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nl-BE" noProof="0" smtClean="0"/>
              <a:pPr>
                <a:spcAft>
                  <a:spcPts val="600"/>
                </a:spcAft>
              </a:pPr>
              <a:t>10</a:t>
            </a:fld>
            <a:endParaRPr lang="nl-BE" noProof="0"/>
          </a:p>
        </p:txBody>
      </p:sp>
      <p:pic>
        <p:nvPicPr>
          <p:cNvPr id="1026" name="Picture 2" descr="Een deel van de chemische stoffen in de ibc-containers is giftig, bijtend of zelfs zeer explosief. rr">
            <a:extLst>
              <a:ext uri="{FF2B5EF4-FFF2-40B4-BE49-F238E27FC236}">
                <a16:creationId xmlns:a16="http://schemas.microsoft.com/office/drawing/2014/main" id="{5E4E4A58-3DB0-7ADA-3743-956FE0D4F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7" r="20681" b="-2"/>
          <a:stretch>
            <a:fillRect/>
          </a:stretch>
        </p:blipFill>
        <p:spPr bwMode="auto">
          <a:xfrm>
            <a:off x="6202694" y="839787"/>
            <a:ext cx="5424468" cy="470812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01991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F3E89-BEBE-0ABB-69EC-1292A6D1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ESG &amp; Faillissement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0845A1-497D-B951-6CA7-384A04ED5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nl-BE" noProof="0" dirty="0"/>
              <a:t>Milieubelastende activa of contracten</a:t>
            </a:r>
          </a:p>
          <a:p>
            <a:pPr lvl="1"/>
            <a:r>
              <a:rPr lang="nl-BE" b="1" noProof="0" dirty="0"/>
              <a:t>Opruiming</a:t>
            </a:r>
          </a:p>
          <a:p>
            <a:pPr lvl="2"/>
            <a:r>
              <a:rPr lang="nl-BE" dirty="0"/>
              <a:t>Andere betrokken wederpartijen dwingen via gerechtelijke weg (XX.139 WER)</a:t>
            </a:r>
          </a:p>
          <a:p>
            <a:pPr lvl="2"/>
            <a:r>
              <a:rPr lang="nl-BE" noProof="0" dirty="0"/>
              <a:t>“Opruiming</a:t>
            </a:r>
            <a:r>
              <a:rPr lang="nl-BE" dirty="0"/>
              <a:t>” als dusdanig geen verplichting van de curator, MAAR</a:t>
            </a:r>
          </a:p>
          <a:p>
            <a:pPr lvl="3"/>
            <a:r>
              <a:rPr lang="nl-BE" noProof="0" dirty="0"/>
              <a:t>Indien openbare orde (incl. </a:t>
            </a:r>
            <a:r>
              <a:rPr lang="nl-BE" u="sng" noProof="0" dirty="0"/>
              <a:t>openbare veiligheid</a:t>
            </a:r>
            <a:r>
              <a:rPr lang="nl-BE" noProof="0" dirty="0"/>
              <a:t>) in het gedrang zijn, verplicht te handelen</a:t>
            </a:r>
          </a:p>
          <a:p>
            <a:pPr lvl="4"/>
            <a:r>
              <a:rPr lang="nl-BE" noProof="0" dirty="0"/>
              <a:t>Fondsen beschikbaar: boedelschuld, te recupereren bij “daders”</a:t>
            </a:r>
          </a:p>
          <a:p>
            <a:pPr lvl="4"/>
            <a:r>
              <a:rPr lang="nl-BE" dirty="0"/>
              <a:t>Geen fondsen beschikbaar: rol voor Stad/Gemeente waar goederen zich bevinden</a:t>
            </a:r>
          </a:p>
          <a:p>
            <a:pPr lvl="4"/>
            <a:r>
              <a:rPr lang="nl-BE" noProof="0" dirty="0" err="1"/>
              <a:t>Quid</a:t>
            </a:r>
            <a:r>
              <a:rPr lang="nl-BE" noProof="0" dirty="0"/>
              <a:t> ver</a:t>
            </a:r>
            <a:r>
              <a:rPr lang="nl-BE" dirty="0" err="1"/>
              <a:t>antwoordelijkheid</a:t>
            </a:r>
            <a:r>
              <a:rPr lang="nl-BE" dirty="0"/>
              <a:t> grond/gebouw waar gevaarlijke roerende goederen werden achtergelaten?</a:t>
            </a:r>
            <a:endParaRPr lang="nl-BE" noProof="0" dirty="0"/>
          </a:p>
          <a:p>
            <a:pPr lvl="1"/>
            <a:r>
              <a:rPr lang="en-GB" b="1" dirty="0"/>
              <a:t>Verkoop</a:t>
            </a:r>
          </a:p>
          <a:p>
            <a:pPr lvl="2"/>
            <a:r>
              <a:rPr lang="nl-BE" noProof="0" dirty="0"/>
              <a:t>Roerende goederen</a:t>
            </a:r>
          </a:p>
          <a:p>
            <a:pPr lvl="3"/>
            <a:r>
              <a:rPr lang="nl-BE" noProof="0" dirty="0"/>
              <a:t>Openbare verkoop = “verkoop in de staat waarin zij zich bevinden”</a:t>
            </a:r>
          </a:p>
          <a:p>
            <a:endParaRPr lang="en-GB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5289CA5-FA43-C8F3-9948-7481CE29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11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510885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615FA-0475-1C85-BF97-1C705A917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60E79-459B-CC8D-7EE0-419366CB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dirty="0"/>
              <a:t>ESG &amp; Faillissement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4738CA-DC2A-FDCB-EAE2-8D16155DC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26" y="839787"/>
            <a:ext cx="11039437" cy="4971078"/>
          </a:xfrm>
        </p:spPr>
        <p:txBody>
          <a:bodyPr>
            <a:normAutofit lnSpcReduction="10000"/>
          </a:bodyPr>
          <a:lstStyle/>
          <a:p>
            <a:r>
              <a:rPr lang="nl-BE" sz="2600" noProof="0" dirty="0"/>
              <a:t>Milieubelastende activa of contracten</a:t>
            </a:r>
          </a:p>
          <a:p>
            <a:pPr lvl="1"/>
            <a:r>
              <a:rPr lang="en-GB" sz="2600" dirty="0"/>
              <a:t>Verkoop</a:t>
            </a:r>
          </a:p>
          <a:p>
            <a:pPr lvl="2"/>
            <a:r>
              <a:rPr lang="nl-BE" sz="2600" noProof="0" dirty="0"/>
              <a:t>Roerende goederen</a:t>
            </a:r>
            <a:endParaRPr lang="en-GB" sz="2600" noProof="0" dirty="0"/>
          </a:p>
          <a:p>
            <a:pPr lvl="2"/>
            <a:r>
              <a:rPr lang="nl-BE" sz="2600" b="1" noProof="0" dirty="0"/>
              <a:t>Onroerende goederen</a:t>
            </a:r>
          </a:p>
          <a:p>
            <a:pPr lvl="3"/>
            <a:r>
              <a:rPr lang="nl-BE" sz="2600" noProof="0" dirty="0"/>
              <a:t>Art. 123.1 Bodemsaneringsdecreet</a:t>
            </a:r>
          </a:p>
          <a:p>
            <a:pPr lvl="4"/>
            <a:r>
              <a:rPr lang="nl-BE" sz="2600" noProof="0" dirty="0"/>
              <a:t>Risicogrond</a:t>
            </a:r>
            <a:r>
              <a:rPr lang="nl-BE" sz="2600" dirty="0"/>
              <a:t> </a:t>
            </a:r>
            <a:r>
              <a:rPr lang="nl-BE" sz="2600" dirty="0">
                <a:sym typeface="Wingdings" panose="05000000000000000000" pitchFamily="2" charset="2"/>
              </a:rPr>
              <a:t> </a:t>
            </a:r>
            <a:r>
              <a:rPr lang="nl-BE" sz="2600" noProof="0" dirty="0"/>
              <a:t>curator moet </a:t>
            </a:r>
            <a:r>
              <a:rPr lang="nl-BE" sz="2600" u="sng" noProof="0" dirty="0"/>
              <a:t>oriënterend bodemonderzoek </a:t>
            </a:r>
            <a:r>
              <a:rPr lang="nl-BE" sz="2600" noProof="0" dirty="0"/>
              <a:t>laten uitvoeren binnen 60 d. na vaststelling</a:t>
            </a:r>
            <a:endParaRPr lang="nl-BE" sz="2600" dirty="0"/>
          </a:p>
          <a:p>
            <a:pPr lvl="4"/>
            <a:r>
              <a:rPr lang="nl-BE" sz="2600" noProof="0" dirty="0"/>
              <a:t>“Protocol curatoren” OVAM - OVB (2016)</a:t>
            </a:r>
          </a:p>
          <a:p>
            <a:pPr lvl="5"/>
            <a:r>
              <a:rPr lang="nl-BE" dirty="0"/>
              <a:t>Oriënterend bodemonderzoek, beschrijvend bodemonderzoek en bodemsaneringsconcept </a:t>
            </a:r>
          </a:p>
          <a:p>
            <a:pPr lvl="5"/>
            <a:r>
              <a:rPr lang="nl-BE" dirty="0"/>
              <a:t>Curator kan – onder voorwaarden en na machtiging rechter commissaris – OVAM om prefinanciering verzoeken</a:t>
            </a:r>
          </a:p>
          <a:p>
            <a:pPr lvl="5"/>
            <a:r>
              <a:rPr lang="nl-BE" dirty="0"/>
              <a:t>Onverkoopbaar: machtiging </a:t>
            </a:r>
            <a:r>
              <a:rPr lang="nl-BE" dirty="0" err="1"/>
              <a:t>Orb</a:t>
            </a:r>
            <a:r>
              <a:rPr lang="nl-BE" dirty="0"/>
              <a:t>. tot verkoop aan OVAM voor 1 €                           </a:t>
            </a:r>
          </a:p>
          <a:p>
            <a:pPr lvl="5"/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C7692B4-1B97-B49A-0B8C-45E3F1C15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12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1250769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807D1-30C2-2F7F-E696-BAE0F9EFB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EF6BB49E-4E39-D95B-EA23-041F1EDD1E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Iii</a:t>
            </a:r>
            <a:r>
              <a:rPr lang="nl-NL" dirty="0"/>
              <a:t>. </a:t>
            </a:r>
            <a:r>
              <a:rPr lang="nl-NL" noProof="0" dirty="0"/>
              <a:t>ESG-kwesties bij reorganisaties</a:t>
            </a:r>
            <a:endParaRPr lang="nl-NL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A9986-E62A-6726-7904-EB00B2907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289"/>
            <a:fld id="{7AE184E0-0BD4-4705-A12B-9B71DDE63301}" type="slidenum">
              <a:rPr lang="nl-BE">
                <a:latin typeface="Arial"/>
              </a:rPr>
              <a:pPr defTabSz="914289"/>
              <a:t>13</a:t>
            </a:fld>
            <a:endParaRPr lang="nl-BE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5401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8177B-12F9-C8DD-82C7-6E8E58DC0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ESG &amp; gerechtelijke reorganisatie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741C8F-22EF-0EB5-30E7-AD0807701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26" y="839786"/>
            <a:ext cx="11039437" cy="5118561"/>
          </a:xfrm>
        </p:spPr>
        <p:txBody>
          <a:bodyPr>
            <a:normAutofit fontScale="55000" lnSpcReduction="20000"/>
          </a:bodyPr>
          <a:lstStyle/>
          <a:p>
            <a:r>
              <a:rPr lang="nl-BE" sz="3600" b="1" noProof="0" dirty="0"/>
              <a:t>Probleemstelling</a:t>
            </a:r>
          </a:p>
          <a:p>
            <a:pPr lvl="1"/>
            <a:r>
              <a:rPr lang="nl-BE" sz="3600" dirty="0"/>
              <a:t>Verderzetting of overdracht van “niet-duurzame” activiteiten </a:t>
            </a:r>
            <a:r>
              <a:rPr lang="nl-BE" sz="3600" dirty="0" err="1"/>
              <a:t>i.h.k.v</a:t>
            </a:r>
            <a:r>
              <a:rPr lang="nl-BE" sz="3600" dirty="0"/>
              <a:t>. GRP of OGG</a:t>
            </a:r>
          </a:p>
          <a:p>
            <a:pPr lvl="2"/>
            <a:r>
              <a:rPr lang="nl-BE" sz="3600" i="1" noProof="0" dirty="0" err="1"/>
              <a:t>Going</a:t>
            </a:r>
            <a:r>
              <a:rPr lang="nl-BE" sz="3600" i="1" noProof="0" dirty="0"/>
              <a:t> concern </a:t>
            </a:r>
            <a:r>
              <a:rPr lang="nl-BE" sz="3600" noProof="0" dirty="0"/>
              <a:t>perspectief dus inherente duurzaamheidsproblemen blijven</a:t>
            </a:r>
          </a:p>
          <a:p>
            <a:pPr lvl="2"/>
            <a:r>
              <a:rPr lang="nl-BE" sz="3600" dirty="0"/>
              <a:t>Kan hiervoor een inspanning van de </a:t>
            </a:r>
            <a:r>
              <a:rPr lang="nl-BE" sz="3600" dirty="0" err="1"/>
              <a:t>SE’s</a:t>
            </a:r>
            <a:r>
              <a:rPr lang="nl-BE" sz="3600" dirty="0"/>
              <a:t> en homologatie door de </a:t>
            </a:r>
            <a:r>
              <a:rPr lang="nl-BE" sz="3600" dirty="0" err="1"/>
              <a:t>Orb</a:t>
            </a:r>
            <a:r>
              <a:rPr lang="nl-BE" sz="3600" dirty="0"/>
              <a:t>. worden gevraagd?</a:t>
            </a:r>
            <a:endParaRPr lang="nl-BE" sz="3600" noProof="0" dirty="0"/>
          </a:p>
          <a:p>
            <a:endParaRPr lang="nl-BE" sz="3600" noProof="0" dirty="0"/>
          </a:p>
          <a:p>
            <a:r>
              <a:rPr lang="nl-BE" sz="3600" b="1" dirty="0"/>
              <a:t>GRP KMO</a:t>
            </a:r>
          </a:p>
          <a:p>
            <a:pPr lvl="1"/>
            <a:r>
              <a:rPr lang="nl-BE" sz="3600" dirty="0"/>
              <a:t>Open + besloten procedure</a:t>
            </a:r>
          </a:p>
          <a:p>
            <a:pPr lvl="1"/>
            <a:r>
              <a:rPr lang="nl-BE" sz="3600" noProof="0" dirty="0"/>
              <a:t>Inhoud plan (XX.70/1, §2, 7° WER): </a:t>
            </a:r>
            <a:r>
              <a:rPr lang="nl-BE" sz="3600" i="1" noProof="0" dirty="0"/>
              <a:t>“een motivering die verklaart waarom redelijkerwijs mag worden verwacht dat het reorganisatieplan het faillissement of de vereffening van de onderneming zal voorkomen en haar levensvatbaarheid zal verzekeren</a:t>
            </a:r>
            <a:r>
              <a:rPr lang="nl-BE" sz="3600" noProof="0" dirty="0"/>
              <a:t>”</a:t>
            </a:r>
          </a:p>
          <a:p>
            <a:pPr lvl="1"/>
            <a:r>
              <a:rPr lang="nl-BE" sz="3600" u="sng" noProof="0" dirty="0"/>
              <a:t>Homologatie</a:t>
            </a:r>
            <a:r>
              <a:rPr lang="nl-BE" sz="3600" noProof="0" dirty="0"/>
              <a:t> </a:t>
            </a:r>
            <a:r>
              <a:rPr lang="nl-BE" sz="3600" noProof="0" dirty="0" err="1"/>
              <a:t>Orb</a:t>
            </a:r>
            <a:r>
              <a:rPr lang="nl-BE" sz="3600" noProof="0" dirty="0"/>
              <a:t>. (XX.79, §4 WER)</a:t>
            </a:r>
          </a:p>
          <a:p>
            <a:pPr lvl="2"/>
            <a:r>
              <a:rPr lang="nl-BE" sz="3600" dirty="0"/>
              <a:t>Pleegvormen, onredelijke aantasting rechten </a:t>
            </a:r>
            <a:r>
              <a:rPr lang="nl-BE" sz="3600" dirty="0" err="1"/>
              <a:t>SE’s</a:t>
            </a:r>
            <a:r>
              <a:rPr lang="nl-BE" sz="3600" dirty="0"/>
              <a:t>, openbare orde (!)</a:t>
            </a:r>
          </a:p>
          <a:p>
            <a:pPr lvl="2"/>
            <a:r>
              <a:rPr lang="nl-BE" sz="3600" dirty="0"/>
              <a:t>Op verzoek: </a:t>
            </a:r>
            <a:r>
              <a:rPr lang="nl-BE" sz="3600" i="1" dirty="0"/>
              <a:t>“</a:t>
            </a:r>
            <a:r>
              <a:rPr lang="nl-BE" i="1" dirty="0"/>
              <a:t>als het plan kennelijk geen redelijk vooruitzicht biedt op het afwenden van de vereffening of het faillissement van de schuldenaar of op het waarborgen van de levensvatbaarheid van de onderneming”</a:t>
            </a:r>
            <a:endParaRPr lang="nl-BE" sz="3600" i="1" dirty="0"/>
          </a:p>
          <a:p>
            <a:pPr lvl="2"/>
            <a:endParaRPr lang="nl-BE" sz="3600" noProof="0" dirty="0"/>
          </a:p>
          <a:p>
            <a:endParaRPr lang="nl-BE" sz="3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C0C8F94-F0D1-C156-CED7-7D2991F1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14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4037071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93321-0D28-5E4F-50FE-37F56C7FC8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5487B-1631-CC44-1647-01C552988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Insolventielandschap sinds 1/9/2023</a:t>
            </a:r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A90C4-DBD8-10D9-A06E-932DBD76F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178"/>
            <a:fld id="{7AE184E0-0BD4-4705-A12B-9B71DDE63301}" type="slidenum">
              <a:rPr lang="nl-BE">
                <a:latin typeface="Arial"/>
              </a:rPr>
              <a:pPr defTabSz="914178"/>
              <a:t>15</a:t>
            </a:fld>
            <a:endParaRPr lang="nl-BE" dirty="0">
              <a:latin typeface="Arial"/>
            </a:endParaRP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075F3AD4-3EA9-75BF-0C27-2CD258982DAE}"/>
              </a:ext>
            </a:extLst>
          </p:cNvPr>
          <p:cNvGraphicFramePr>
            <a:graphicFrameLocks/>
          </p:cNvGraphicFramePr>
          <p:nvPr/>
        </p:nvGraphicFramePr>
        <p:xfrm>
          <a:off x="186476" y="1072504"/>
          <a:ext cx="11837925" cy="1484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485">
                  <a:extLst>
                    <a:ext uri="{9D8B030D-6E8A-4147-A177-3AD203B41FA5}">
                      <a16:colId xmlns:a16="http://schemas.microsoft.com/office/drawing/2014/main" val="872589940"/>
                    </a:ext>
                  </a:extLst>
                </a:gridCol>
                <a:gridCol w="1362444">
                  <a:extLst>
                    <a:ext uri="{9D8B030D-6E8A-4147-A177-3AD203B41FA5}">
                      <a16:colId xmlns:a16="http://schemas.microsoft.com/office/drawing/2014/main" val="3540560039"/>
                    </a:ext>
                  </a:extLst>
                </a:gridCol>
                <a:gridCol w="4285833">
                  <a:extLst>
                    <a:ext uri="{9D8B030D-6E8A-4147-A177-3AD203B41FA5}">
                      <a16:colId xmlns:a16="http://schemas.microsoft.com/office/drawing/2014/main" val="1981190507"/>
                    </a:ext>
                  </a:extLst>
                </a:gridCol>
                <a:gridCol w="1593372">
                  <a:extLst>
                    <a:ext uri="{9D8B030D-6E8A-4147-A177-3AD203B41FA5}">
                      <a16:colId xmlns:a16="http://schemas.microsoft.com/office/drawing/2014/main" val="2429436176"/>
                    </a:ext>
                  </a:extLst>
                </a:gridCol>
                <a:gridCol w="2214254">
                  <a:extLst>
                    <a:ext uri="{9D8B030D-6E8A-4147-A177-3AD203B41FA5}">
                      <a16:colId xmlns:a16="http://schemas.microsoft.com/office/drawing/2014/main" val="904798965"/>
                    </a:ext>
                  </a:extLst>
                </a:gridCol>
                <a:gridCol w="1398537">
                  <a:extLst>
                    <a:ext uri="{9D8B030D-6E8A-4147-A177-3AD203B41FA5}">
                      <a16:colId xmlns:a16="http://schemas.microsoft.com/office/drawing/2014/main" val="1213816843"/>
                    </a:ext>
                  </a:extLst>
                </a:gridCol>
              </a:tblGrid>
              <a:tr h="1484460"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KOIM</a:t>
                      </a:r>
                      <a:endParaRPr lang="nl-BE" sz="1800" dirty="0"/>
                    </a:p>
                  </a:txBody>
                  <a:tcPr marL="91429" marR="91429" marT="45714" marB="45714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800" dirty="0"/>
                        <a:t>Minnelijk akkoord (buiten GR)</a:t>
                      </a:r>
                    </a:p>
                  </a:txBody>
                  <a:tcPr marL="91429" marR="91429" marT="45714" marB="45714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800" dirty="0"/>
                        <a:t>Gerechtelijke reorganisatie (GR)</a:t>
                      </a:r>
                    </a:p>
                  </a:txBody>
                  <a:tcPr marL="91429" marR="9142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Overdracht onder gerechtelijk gezag (OGG)</a:t>
                      </a:r>
                      <a:endParaRPr lang="nl-BE" sz="1800" dirty="0"/>
                    </a:p>
                  </a:txBody>
                  <a:tcPr marL="91429" marR="9142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/>
                        <a:t>Besloten </a:t>
                      </a:r>
                      <a:r>
                        <a:rPr lang="nl-NL" sz="1800" dirty="0" err="1"/>
                        <a:t>voor-bereiding</a:t>
                      </a:r>
                      <a:r>
                        <a:rPr lang="nl-NL" sz="1800" dirty="0"/>
                        <a:t> van het faillissement </a:t>
                      </a:r>
                    </a:p>
                    <a:p>
                      <a:pPr algn="ctr"/>
                      <a:r>
                        <a:rPr lang="nl-NL" sz="1800" dirty="0"/>
                        <a:t>(stil f.)</a:t>
                      </a:r>
                      <a:endParaRPr lang="nl-BE" sz="1800" dirty="0"/>
                    </a:p>
                  </a:txBody>
                  <a:tcPr marL="91429" marR="91429" marT="45714" marB="4571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err="1"/>
                        <a:t>Faillisse-ment</a:t>
                      </a:r>
                      <a:endParaRPr lang="nl-NL" sz="1800" dirty="0"/>
                    </a:p>
                    <a:p>
                      <a:pPr algn="ctr"/>
                      <a:endParaRPr lang="nl-NL" sz="1800" dirty="0"/>
                    </a:p>
                    <a:p>
                      <a:pPr algn="ctr"/>
                      <a:endParaRPr lang="nl-BE" sz="1800" dirty="0"/>
                    </a:p>
                  </a:txBody>
                  <a:tcPr marL="91429" marR="91429" marT="45714" marB="45714" anchor="ctr"/>
                </a:tc>
                <a:extLst>
                  <a:ext uri="{0D108BD9-81ED-4DB2-BD59-A6C34878D82A}">
                    <a16:rowId xmlns:a16="http://schemas.microsoft.com/office/drawing/2014/main" val="1749786298"/>
                  </a:ext>
                </a:extLst>
              </a:tr>
            </a:tbl>
          </a:graphicData>
        </a:graphic>
      </p:graphicFrame>
      <p:sp>
        <p:nvSpPr>
          <p:cNvPr id="6" name="Tekstvak 5">
            <a:extLst>
              <a:ext uri="{FF2B5EF4-FFF2-40B4-BE49-F238E27FC236}">
                <a16:creationId xmlns:a16="http://schemas.microsoft.com/office/drawing/2014/main" id="{8C622A2A-DF5C-8B87-E77D-331CC3829F1F}"/>
              </a:ext>
            </a:extLst>
          </p:cNvPr>
          <p:cNvSpPr txBox="1"/>
          <p:nvPr/>
        </p:nvSpPr>
        <p:spPr>
          <a:xfrm>
            <a:off x="10633649" y="2030415"/>
            <a:ext cx="1390091" cy="55399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defTabSz="914178"/>
            <a:r>
              <a:rPr lang="nl-NL" sz="1500" b="1" dirty="0">
                <a:solidFill>
                  <a:prstClr val="white"/>
                </a:solidFill>
                <a:latin typeface="Arial"/>
              </a:rPr>
              <a:t>Gerechtelijke ontbinding</a:t>
            </a:r>
            <a:endParaRPr lang="nl-BE" sz="1500" b="1" dirty="0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BB3B8FA9-35BA-B238-2977-96119B27B9D2}"/>
              </a:ext>
            </a:extLst>
          </p:cNvPr>
          <p:cNvGraphicFramePr>
            <a:graphicFrameLocks noGrp="1"/>
          </p:cNvGraphicFramePr>
          <p:nvPr/>
        </p:nvGraphicFramePr>
        <p:xfrm>
          <a:off x="2579085" y="2556881"/>
          <a:ext cx="4229320" cy="126171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14660">
                  <a:extLst>
                    <a:ext uri="{9D8B030D-6E8A-4147-A177-3AD203B41FA5}">
                      <a16:colId xmlns:a16="http://schemas.microsoft.com/office/drawing/2014/main" val="817562529"/>
                    </a:ext>
                  </a:extLst>
                </a:gridCol>
                <a:gridCol w="2114660">
                  <a:extLst>
                    <a:ext uri="{9D8B030D-6E8A-4147-A177-3AD203B41FA5}">
                      <a16:colId xmlns:a16="http://schemas.microsoft.com/office/drawing/2014/main" val="4071521137"/>
                    </a:ext>
                  </a:extLst>
                </a:gridCol>
              </a:tblGrid>
              <a:tr h="1261718">
                <a:tc>
                  <a:txBody>
                    <a:bodyPr/>
                    <a:lstStyle/>
                    <a:p>
                      <a:pPr algn="ctr"/>
                      <a:r>
                        <a:rPr lang="nl-NL" sz="2500" dirty="0"/>
                        <a:t>Besloten procedure van GR</a:t>
                      </a:r>
                      <a:endParaRPr lang="nl-BE" sz="2500" dirty="0"/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2500" dirty="0"/>
                        <a:t>Openbare procedure van GR</a:t>
                      </a:r>
                      <a:endParaRPr lang="nl-BE" sz="2500" dirty="0"/>
                    </a:p>
                  </a:txBody>
                  <a:tcPr marL="91429" marR="91429" marT="45714" marB="45714" anchor="ctr"/>
                </a:tc>
                <a:extLst>
                  <a:ext uri="{0D108BD9-81ED-4DB2-BD59-A6C34878D82A}">
                    <a16:rowId xmlns:a16="http://schemas.microsoft.com/office/drawing/2014/main" val="3619522586"/>
                  </a:ext>
                </a:extLst>
              </a:tr>
            </a:tbl>
          </a:graphicData>
        </a:graphic>
      </p:graphicFrame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262A80E6-A72B-38F7-A3D6-5FA1A75F650A}"/>
              </a:ext>
            </a:extLst>
          </p:cNvPr>
          <p:cNvGraphicFramePr>
            <a:graphicFrameLocks noGrp="1"/>
          </p:cNvGraphicFramePr>
          <p:nvPr/>
        </p:nvGraphicFramePr>
        <p:xfrm>
          <a:off x="4718021" y="3818598"/>
          <a:ext cx="2098778" cy="5843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49389">
                  <a:extLst>
                    <a:ext uri="{9D8B030D-6E8A-4147-A177-3AD203B41FA5}">
                      <a16:colId xmlns:a16="http://schemas.microsoft.com/office/drawing/2014/main" val="73130866"/>
                    </a:ext>
                  </a:extLst>
                </a:gridCol>
                <a:gridCol w="1049389">
                  <a:extLst>
                    <a:ext uri="{9D8B030D-6E8A-4147-A177-3AD203B41FA5}">
                      <a16:colId xmlns:a16="http://schemas.microsoft.com/office/drawing/2014/main" val="1238280384"/>
                    </a:ext>
                  </a:extLst>
                </a:gridCol>
              </a:tblGrid>
              <a:tr h="584348">
                <a:tc>
                  <a:txBody>
                    <a:bodyPr/>
                    <a:lstStyle/>
                    <a:p>
                      <a:r>
                        <a:rPr lang="nl-NL" sz="1600" b="0" dirty="0"/>
                        <a:t>Minnelijk akkoord</a:t>
                      </a:r>
                      <a:endParaRPr lang="nl-BE" sz="1600" b="0" dirty="0"/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Collectief akkoord</a:t>
                      </a:r>
                      <a:endParaRPr lang="nl-BE" sz="1600" b="0" dirty="0"/>
                    </a:p>
                  </a:txBody>
                  <a:tcPr marL="91429" marR="91429" marT="45714" marB="45714"/>
                </a:tc>
                <a:extLst>
                  <a:ext uri="{0D108BD9-81ED-4DB2-BD59-A6C34878D82A}">
                    <a16:rowId xmlns:a16="http://schemas.microsoft.com/office/drawing/2014/main" val="1218038032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FC6E4179-318A-AED5-1B93-C4E81A7193C8}"/>
              </a:ext>
            </a:extLst>
          </p:cNvPr>
          <p:cNvGraphicFramePr>
            <a:graphicFrameLocks noGrp="1"/>
          </p:cNvGraphicFramePr>
          <p:nvPr/>
        </p:nvGraphicFramePr>
        <p:xfrm>
          <a:off x="5767410" y="4397647"/>
          <a:ext cx="1049388" cy="45718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24694">
                  <a:extLst>
                    <a:ext uri="{9D8B030D-6E8A-4147-A177-3AD203B41FA5}">
                      <a16:colId xmlns:a16="http://schemas.microsoft.com/office/drawing/2014/main" val="3147704559"/>
                    </a:ext>
                  </a:extLst>
                </a:gridCol>
                <a:gridCol w="524694">
                  <a:extLst>
                    <a:ext uri="{9D8B030D-6E8A-4147-A177-3AD203B41FA5}">
                      <a16:colId xmlns:a16="http://schemas.microsoft.com/office/drawing/2014/main" val="1078494224"/>
                    </a:ext>
                  </a:extLst>
                </a:gridCol>
              </a:tblGrid>
              <a:tr h="457166">
                <a:tc>
                  <a:txBody>
                    <a:bodyPr/>
                    <a:lstStyle/>
                    <a:p>
                      <a:r>
                        <a:rPr lang="nl-NL" sz="1100" b="0" dirty="0"/>
                        <a:t>KMO</a:t>
                      </a:r>
                      <a:endParaRPr lang="nl-BE" sz="1100" b="0" dirty="0"/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nl-NL" sz="1200" b="0" dirty="0" err="1"/>
                        <a:t>An-dere</a:t>
                      </a:r>
                      <a:endParaRPr lang="nl-BE" sz="1200" b="0" dirty="0"/>
                    </a:p>
                  </a:txBody>
                  <a:tcPr marL="91429" marR="91429" marT="45714" marB="45714"/>
                </a:tc>
                <a:extLst>
                  <a:ext uri="{0D108BD9-81ED-4DB2-BD59-A6C34878D82A}">
                    <a16:rowId xmlns:a16="http://schemas.microsoft.com/office/drawing/2014/main" val="2542181407"/>
                  </a:ext>
                </a:extLst>
              </a:tr>
            </a:tbl>
          </a:graphicData>
        </a:graphic>
      </p:graphicFrame>
      <p:graphicFrame>
        <p:nvGraphicFramePr>
          <p:cNvPr id="10" name="Tabel 7">
            <a:extLst>
              <a:ext uri="{FF2B5EF4-FFF2-40B4-BE49-F238E27FC236}">
                <a16:creationId xmlns:a16="http://schemas.microsoft.com/office/drawing/2014/main" id="{1A023D4A-044B-A136-9A5D-85D14CADD610}"/>
              </a:ext>
            </a:extLst>
          </p:cNvPr>
          <p:cNvGraphicFramePr>
            <a:graphicFrameLocks noGrp="1"/>
          </p:cNvGraphicFramePr>
          <p:nvPr/>
        </p:nvGraphicFramePr>
        <p:xfrm>
          <a:off x="2579085" y="3818598"/>
          <a:ext cx="2098778" cy="5843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49389">
                  <a:extLst>
                    <a:ext uri="{9D8B030D-6E8A-4147-A177-3AD203B41FA5}">
                      <a16:colId xmlns:a16="http://schemas.microsoft.com/office/drawing/2014/main" val="73130866"/>
                    </a:ext>
                  </a:extLst>
                </a:gridCol>
                <a:gridCol w="1049389">
                  <a:extLst>
                    <a:ext uri="{9D8B030D-6E8A-4147-A177-3AD203B41FA5}">
                      <a16:colId xmlns:a16="http://schemas.microsoft.com/office/drawing/2014/main" val="1238280384"/>
                    </a:ext>
                  </a:extLst>
                </a:gridCol>
              </a:tblGrid>
              <a:tr h="584348">
                <a:tc>
                  <a:txBody>
                    <a:bodyPr/>
                    <a:lstStyle/>
                    <a:p>
                      <a:r>
                        <a:rPr lang="nl-NL" sz="1600" b="0" dirty="0"/>
                        <a:t>Minnelijk akkoord</a:t>
                      </a:r>
                      <a:endParaRPr lang="nl-BE" sz="1600" b="0" dirty="0"/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nl-NL" sz="1600" b="0" dirty="0"/>
                        <a:t>Collectief akkoord</a:t>
                      </a:r>
                      <a:endParaRPr lang="nl-BE" sz="1600" b="0" dirty="0"/>
                    </a:p>
                  </a:txBody>
                  <a:tcPr marL="91429" marR="91429" marT="45714" marB="45714"/>
                </a:tc>
                <a:extLst>
                  <a:ext uri="{0D108BD9-81ED-4DB2-BD59-A6C34878D82A}">
                    <a16:rowId xmlns:a16="http://schemas.microsoft.com/office/drawing/2014/main" val="1218038032"/>
                  </a:ext>
                </a:extLst>
              </a:tr>
            </a:tbl>
          </a:graphicData>
        </a:graphic>
      </p:graphicFrame>
      <p:graphicFrame>
        <p:nvGraphicFramePr>
          <p:cNvPr id="11" name="Tabel 8">
            <a:extLst>
              <a:ext uri="{FF2B5EF4-FFF2-40B4-BE49-F238E27FC236}">
                <a16:creationId xmlns:a16="http://schemas.microsoft.com/office/drawing/2014/main" id="{DD3E994C-B1D7-3BCE-467F-76C9E35AF4FF}"/>
              </a:ext>
            </a:extLst>
          </p:cNvPr>
          <p:cNvGraphicFramePr>
            <a:graphicFrameLocks noGrp="1"/>
          </p:cNvGraphicFramePr>
          <p:nvPr/>
        </p:nvGraphicFramePr>
        <p:xfrm>
          <a:off x="3628474" y="4397647"/>
          <a:ext cx="1049388" cy="45718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24694">
                  <a:extLst>
                    <a:ext uri="{9D8B030D-6E8A-4147-A177-3AD203B41FA5}">
                      <a16:colId xmlns:a16="http://schemas.microsoft.com/office/drawing/2014/main" val="3147704559"/>
                    </a:ext>
                  </a:extLst>
                </a:gridCol>
                <a:gridCol w="524694">
                  <a:extLst>
                    <a:ext uri="{9D8B030D-6E8A-4147-A177-3AD203B41FA5}">
                      <a16:colId xmlns:a16="http://schemas.microsoft.com/office/drawing/2014/main" val="1078494224"/>
                    </a:ext>
                  </a:extLst>
                </a:gridCol>
              </a:tblGrid>
              <a:tr h="457166">
                <a:tc>
                  <a:txBody>
                    <a:bodyPr/>
                    <a:lstStyle/>
                    <a:p>
                      <a:r>
                        <a:rPr lang="nl-NL" sz="1100" b="0" dirty="0"/>
                        <a:t>KMO</a:t>
                      </a:r>
                      <a:endParaRPr lang="nl-BE" sz="1100" b="0" dirty="0"/>
                    </a:p>
                  </a:txBody>
                  <a:tcPr marL="91429" marR="91429" marT="45714" marB="45714"/>
                </a:tc>
                <a:tc>
                  <a:txBody>
                    <a:bodyPr/>
                    <a:lstStyle/>
                    <a:p>
                      <a:r>
                        <a:rPr lang="nl-NL" sz="1200" b="0" dirty="0" err="1"/>
                        <a:t>An-dere</a:t>
                      </a:r>
                      <a:endParaRPr lang="nl-BE" sz="1200" b="0" dirty="0"/>
                    </a:p>
                  </a:txBody>
                  <a:tcPr marL="91429" marR="91429" marT="45714" marB="45714"/>
                </a:tc>
                <a:extLst>
                  <a:ext uri="{0D108BD9-81ED-4DB2-BD59-A6C34878D82A}">
                    <a16:rowId xmlns:a16="http://schemas.microsoft.com/office/drawing/2014/main" val="2542181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9261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83F47B-27D3-FF4A-40FF-A41A2655D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BAF630-B168-4D17-DDE0-E1608A5F2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ESG &amp; gerechtelijke reorganisatie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610FB1-70F3-9284-768C-D2934F629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26" y="839786"/>
            <a:ext cx="11039437" cy="5118561"/>
          </a:xfrm>
        </p:spPr>
        <p:txBody>
          <a:bodyPr>
            <a:normAutofit fontScale="70000" lnSpcReduction="20000"/>
          </a:bodyPr>
          <a:lstStyle/>
          <a:p>
            <a:r>
              <a:rPr lang="nl-BE" sz="3600" b="1" dirty="0"/>
              <a:t>GRP grote ondernemingen</a:t>
            </a:r>
          </a:p>
          <a:p>
            <a:pPr lvl="1"/>
            <a:r>
              <a:rPr lang="nl-BE" sz="3600" dirty="0"/>
              <a:t>Open + besloten procedure</a:t>
            </a:r>
          </a:p>
          <a:p>
            <a:pPr lvl="1"/>
            <a:r>
              <a:rPr lang="nl-BE" sz="3600" noProof="0" dirty="0"/>
              <a:t>Inhoud plan (XX.83/4, §2, 8° WER): idem KMO</a:t>
            </a:r>
          </a:p>
          <a:p>
            <a:pPr lvl="1"/>
            <a:r>
              <a:rPr lang="nl-BE" sz="3600" u="sng" noProof="0" dirty="0"/>
              <a:t>Homologatie</a:t>
            </a:r>
            <a:r>
              <a:rPr lang="nl-BE" sz="3600" noProof="0" dirty="0"/>
              <a:t> </a:t>
            </a:r>
            <a:r>
              <a:rPr lang="nl-BE" sz="3600" noProof="0" dirty="0" err="1"/>
              <a:t>Orb</a:t>
            </a:r>
            <a:r>
              <a:rPr lang="nl-BE" sz="3600" noProof="0" dirty="0"/>
              <a:t>. (XX.83/16-17 WER)</a:t>
            </a:r>
          </a:p>
          <a:p>
            <a:pPr lvl="2"/>
            <a:r>
              <a:rPr lang="nl-BE" sz="3600" dirty="0"/>
              <a:t>Pleegvormen, categorieën, </a:t>
            </a:r>
            <a:r>
              <a:rPr lang="nl-BE" sz="3600" i="1" dirty="0"/>
              <a:t>“best interest of </a:t>
            </a:r>
            <a:r>
              <a:rPr lang="nl-BE" sz="3600" i="1" dirty="0" err="1"/>
              <a:t>creditors</a:t>
            </a:r>
            <a:r>
              <a:rPr lang="nl-BE" sz="3600" i="1" dirty="0"/>
              <a:t>”-</a:t>
            </a:r>
            <a:r>
              <a:rPr lang="nl-BE" sz="3600" dirty="0"/>
              <a:t>test </a:t>
            </a:r>
          </a:p>
          <a:p>
            <a:pPr lvl="2"/>
            <a:r>
              <a:rPr lang="nl-BE" sz="3600" dirty="0" err="1"/>
              <a:t>Quid</a:t>
            </a:r>
            <a:r>
              <a:rPr lang="nl-BE" sz="3600" dirty="0"/>
              <a:t> openbare orde?</a:t>
            </a:r>
          </a:p>
          <a:p>
            <a:pPr lvl="2"/>
            <a:r>
              <a:rPr lang="nl-BE" sz="3600" dirty="0"/>
              <a:t>Op verzoek: </a:t>
            </a:r>
            <a:r>
              <a:rPr lang="nl-BE" sz="3600" i="1" dirty="0"/>
              <a:t>“</a:t>
            </a:r>
            <a:r>
              <a:rPr lang="nl-BE" i="1" dirty="0"/>
              <a:t>als het plan kennelijk geen redelijk vooruitzicht biedt op het afwenden van de vereffening of het faillissement van de schuldenaar of op het waarborgen van de levensvatbaarheid van de onderneming”</a:t>
            </a:r>
          </a:p>
          <a:p>
            <a:pPr lvl="2"/>
            <a:r>
              <a:rPr lang="nl-BE" sz="3600" dirty="0" err="1"/>
              <a:t>I.g.v</a:t>
            </a:r>
            <a:r>
              <a:rPr lang="nl-BE" sz="3600" dirty="0"/>
              <a:t>. </a:t>
            </a:r>
            <a:r>
              <a:rPr lang="nl-BE" sz="3600" i="1" dirty="0" err="1"/>
              <a:t>cram</a:t>
            </a:r>
            <a:r>
              <a:rPr lang="nl-BE" sz="3600" i="1" dirty="0"/>
              <a:t> down</a:t>
            </a:r>
            <a:r>
              <a:rPr lang="nl-BE" sz="3600" dirty="0"/>
              <a:t>, geen bijkomende ruimte voor duurzaamheidsbeoordeling</a:t>
            </a:r>
          </a:p>
          <a:p>
            <a:pPr lvl="2"/>
            <a:endParaRPr lang="nl-BE" sz="3600" noProof="0" dirty="0"/>
          </a:p>
          <a:p>
            <a:endParaRPr lang="nl-BE" sz="36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3F63A3F-183A-8C09-F5D2-36748C6C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16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464301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3BF97-398E-C17B-9B3F-F8B3153F0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ESG &amp; (</a:t>
            </a:r>
            <a:r>
              <a:rPr lang="en-GB" dirty="0" err="1"/>
              <a:t>gerechtelijke</a:t>
            </a:r>
            <a:r>
              <a:rPr lang="en-GB" dirty="0"/>
              <a:t>) </a:t>
            </a:r>
            <a:r>
              <a:rPr lang="en-GB" dirty="0" err="1"/>
              <a:t>reorganisatie</a:t>
            </a: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00FB19B-5FED-94EA-E381-0081F33E3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27" y="839787"/>
            <a:ext cx="11039437" cy="4990742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/>
              <a:t>OGG </a:t>
            </a:r>
            <a:r>
              <a:rPr lang="en-GB" dirty="0"/>
              <a:t>(XX.84 </a:t>
            </a:r>
            <a:r>
              <a:rPr lang="en-GB" dirty="0" err="1"/>
              <a:t>e.v.</a:t>
            </a:r>
            <a:r>
              <a:rPr lang="en-GB" dirty="0"/>
              <a:t> WER)</a:t>
            </a:r>
          </a:p>
          <a:p>
            <a:pPr lvl="1"/>
            <a:r>
              <a:rPr lang="nl-BE" noProof="0" dirty="0"/>
              <a:t>Voortaan duidelijk andere finaliteit</a:t>
            </a:r>
          </a:p>
          <a:p>
            <a:pPr lvl="2"/>
            <a:r>
              <a:rPr lang="nl-BE" dirty="0"/>
              <a:t>Continuïteit van activiteiten, maar discontinuïteit van de rechtspersoon</a:t>
            </a:r>
          </a:p>
          <a:p>
            <a:pPr lvl="1"/>
            <a:r>
              <a:rPr lang="nl-BE" noProof="0" dirty="0"/>
              <a:t>Rol voor de vereffeningsdeskundige?</a:t>
            </a:r>
          </a:p>
          <a:p>
            <a:pPr lvl="1"/>
            <a:r>
              <a:rPr lang="nl-BE" dirty="0"/>
              <a:t>Welke </a:t>
            </a:r>
            <a:r>
              <a:rPr lang="nl-BE" b="1" dirty="0"/>
              <a:t>prioriteiten</a:t>
            </a:r>
          </a:p>
          <a:p>
            <a:pPr lvl="2"/>
            <a:r>
              <a:rPr lang="nl-BE" i="1" dirty="0"/>
              <a:t>[vereffeningsdeskundige] zoekt en wint offertes in en waakt bij voorrang over het </a:t>
            </a:r>
            <a:r>
              <a:rPr lang="nl-BE" i="1" u="sng" dirty="0"/>
              <a:t>behoud</a:t>
            </a:r>
            <a:r>
              <a:rPr lang="nl-BE" i="1" dirty="0"/>
              <a:t> van het geheel of een gedeelte van de </a:t>
            </a:r>
            <a:r>
              <a:rPr lang="nl-BE" i="1" u="sng" dirty="0"/>
              <a:t>activiteit</a:t>
            </a:r>
            <a:r>
              <a:rPr lang="nl-BE" i="1" dirty="0"/>
              <a:t> van de onderneming, rekening houdend met de rechten van de </a:t>
            </a:r>
            <a:r>
              <a:rPr lang="nl-BE" i="1" u="sng" dirty="0"/>
              <a:t>schuldeisers</a:t>
            </a:r>
          </a:p>
          <a:p>
            <a:pPr lvl="2"/>
            <a:r>
              <a:rPr lang="nl-BE" dirty="0" err="1"/>
              <a:t>Orb</a:t>
            </a:r>
            <a:r>
              <a:rPr lang="nl-BE" dirty="0"/>
              <a:t>.: </a:t>
            </a:r>
            <a:r>
              <a:rPr lang="nl-BE" i="1" dirty="0"/>
              <a:t>Indien er verscheidene </a:t>
            </a:r>
            <a:r>
              <a:rPr lang="nl-BE" i="1" u="sng" dirty="0"/>
              <a:t>vergelijkbare offertes </a:t>
            </a:r>
            <a:r>
              <a:rPr lang="nl-BE" i="1" dirty="0"/>
              <a:t>van potentiële kopers zijn, geeft de rechtbank de voorkeur aan de offerte die het behoud van de </a:t>
            </a:r>
            <a:r>
              <a:rPr lang="nl-BE" i="1" u="sng" dirty="0"/>
              <a:t>werkgelegenheid</a:t>
            </a:r>
            <a:r>
              <a:rPr lang="nl-BE" i="1" dirty="0"/>
              <a:t> garandeert door een sociaal akkoord</a:t>
            </a:r>
            <a:endParaRPr lang="nl-BE" i="1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322733A-B0D5-2892-AD48-D17D023C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17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900078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16A677-EF9E-8D22-587D-1968860F2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noProof="0" dirty="0" err="1"/>
              <a:t>Esg</a:t>
            </a:r>
            <a:r>
              <a:rPr lang="nl-BE" noProof="0" dirty="0"/>
              <a:t> &amp; stil faillissement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28FAAC-C9EA-CD1C-1230-4D6DEDB6D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noProof="0" dirty="0"/>
              <a:t>Art. XX.97/1 WER</a:t>
            </a:r>
          </a:p>
          <a:p>
            <a:r>
              <a:rPr lang="nl-BE" noProof="0" dirty="0"/>
              <a:t>Combinatie van problemen uit faillissement en GRP</a:t>
            </a:r>
          </a:p>
          <a:p>
            <a:endParaRPr lang="nl-BE" dirty="0"/>
          </a:p>
          <a:p>
            <a:r>
              <a:rPr lang="nl-BE" dirty="0"/>
              <a:t>Verhoogde verantwoordelijkheid </a:t>
            </a:r>
            <a:r>
              <a:rPr lang="nl-BE" b="1" dirty="0"/>
              <a:t>bestuursorgaan</a:t>
            </a:r>
          </a:p>
          <a:p>
            <a:pPr lvl="1"/>
            <a:r>
              <a:rPr lang="nl-BE" noProof="0" dirty="0"/>
              <a:t>Beperkte rol </a:t>
            </a:r>
            <a:r>
              <a:rPr lang="nl-BE" b="1" noProof="0" dirty="0"/>
              <a:t>beoogd curator</a:t>
            </a:r>
          </a:p>
          <a:p>
            <a:endParaRPr lang="nl-BE" dirty="0"/>
          </a:p>
          <a:p>
            <a:r>
              <a:rPr lang="nl-BE" dirty="0"/>
              <a:t>Na faillietverklaring focus op rol </a:t>
            </a:r>
            <a:r>
              <a:rPr lang="nl-BE" b="1" dirty="0"/>
              <a:t>curator</a:t>
            </a:r>
          </a:p>
          <a:p>
            <a:pPr lvl="1"/>
            <a:r>
              <a:rPr lang="nl-BE" noProof="0" dirty="0"/>
              <a:t>Tussenkomst rechter</a:t>
            </a:r>
            <a:r>
              <a:rPr lang="nl-BE" dirty="0"/>
              <a:t>-commissaris/</a:t>
            </a:r>
            <a:r>
              <a:rPr lang="nl-BE" dirty="0" err="1"/>
              <a:t>Orb</a:t>
            </a:r>
            <a:r>
              <a:rPr lang="nl-BE" dirty="0"/>
              <a:t>.</a:t>
            </a:r>
            <a:endParaRPr lang="nl-BE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235CBE-5ACC-C5E9-A05E-C4E7EBB1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18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7319841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13DD0-C10E-E9E8-5B40-70EC5B390A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767364C-5975-2AF1-6682-DF7685943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5625" dirty="0"/>
              <a:t>IV. Slotbeschouwingen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C04020-8BA1-995A-EE74-881FEE5A6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289"/>
            <a:fld id="{7AE184E0-0BD4-4705-A12B-9B71DDE63301}" type="slidenum">
              <a:rPr lang="nl-BE">
                <a:latin typeface="Arial"/>
              </a:rPr>
              <a:pPr defTabSz="914289"/>
              <a:t>19</a:t>
            </a:fld>
            <a:endParaRPr lang="nl-BE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7411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126FBF-9755-0F88-DDEC-C3E25ED60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049" y="177188"/>
            <a:ext cx="11042776" cy="607284"/>
          </a:xfrm>
        </p:spPr>
        <p:txBody>
          <a:bodyPr anchor="t">
            <a:normAutofit fontScale="90000"/>
          </a:bodyPr>
          <a:lstStyle/>
          <a:p>
            <a:r>
              <a:rPr lang="nl-BE" noProof="0" dirty="0"/>
              <a:t>Overzicht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A96466-DA53-7D80-0409-62C45CD7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2457" y="6292057"/>
            <a:ext cx="648197" cy="365125"/>
          </a:xfrm>
        </p:spPr>
        <p:txBody>
          <a:bodyPr anchor="ctr">
            <a:normAutofit/>
          </a:bodyPr>
          <a:lstStyle/>
          <a:p>
            <a:pPr defTabSz="914289">
              <a:spcAft>
                <a:spcPts val="422"/>
              </a:spcAft>
            </a:pPr>
            <a:fld id="{7AE184E0-0BD4-4705-A12B-9B71DDE63301}" type="slidenum">
              <a:rPr lang="nl-BE">
                <a:latin typeface="Arial"/>
              </a:rPr>
              <a:pPr defTabSz="914289">
                <a:spcAft>
                  <a:spcPts val="422"/>
                </a:spcAft>
              </a:pPr>
              <a:t>2</a:t>
            </a:fld>
            <a:endParaRPr lang="nl-BE">
              <a:latin typeface="Arial"/>
            </a:endParaRP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6D29557E-0A5C-BCC9-E73B-D0AC2F8047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431145"/>
              </p:ext>
            </p:extLst>
          </p:nvPr>
        </p:nvGraphicFramePr>
        <p:xfrm>
          <a:off x="588062" y="839787"/>
          <a:ext cx="11038764" cy="4708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69522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2530" dirty="0">
                <a:solidFill>
                  <a:schemeClr val="accent4"/>
                </a:solidFill>
              </a:rPr>
              <a:t>prof. dr. Diederik BRULOOT</a:t>
            </a:r>
            <a:br>
              <a:rPr lang="nl-BE" dirty="0"/>
            </a:br>
            <a:br>
              <a:rPr lang="nl-BE" dirty="0"/>
            </a:br>
            <a:r>
              <a:rPr lang="nl-BE" i="1" cap="all" dirty="0"/>
              <a:t>Instituut financieel recht</a:t>
            </a:r>
            <a:br>
              <a:rPr lang="nl-BE" dirty="0"/>
            </a:br>
            <a:br>
              <a:rPr lang="nl-BE" dirty="0"/>
            </a:br>
            <a:r>
              <a:rPr lang="nl-BE" dirty="0"/>
              <a:t>E	</a:t>
            </a:r>
            <a:r>
              <a:rPr lang="nl-BE" u="sng" dirty="0"/>
              <a:t>Diederik.Bruloot@UGent.be</a:t>
            </a:r>
            <a:br>
              <a:rPr lang="nl-BE" dirty="0"/>
            </a:br>
            <a:r>
              <a:rPr lang="nl-BE" dirty="0"/>
              <a:t>T	+32 9 264 97 19</a:t>
            </a:r>
            <a:br>
              <a:rPr lang="nl-BE" dirty="0"/>
            </a:br>
            <a:br>
              <a:rPr lang="nl-BE" dirty="0"/>
            </a:br>
            <a:br>
              <a:rPr lang="nl-BE" dirty="0"/>
            </a:br>
            <a:r>
              <a:rPr lang="nl-BE" u="sng" dirty="0"/>
              <a:t>https://financiallawinstitute.ugent.be/</a:t>
            </a:r>
            <a:br>
              <a:rPr lang="nl-BE" dirty="0"/>
            </a:br>
            <a:br>
              <a:rPr lang="nl-BE" dirty="0"/>
            </a:br>
            <a:br>
              <a:rPr lang="nl-BE" dirty="0"/>
            </a:b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18E96D1-51D8-B28B-F94B-A65BA1261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964" y="5960167"/>
            <a:ext cx="1870999" cy="617430"/>
          </a:xfrm>
          <a:prstGeom prst="rect">
            <a:avLst/>
          </a:prstGeom>
        </p:spPr>
      </p:pic>
      <p:pic>
        <p:nvPicPr>
          <p:cNvPr id="4" name="Picture 2" descr="Not Just Another Big Law Firm | law firm, law, innovation, film | In this  new film from Reuters, find out why our firm is different and how we  embrace change and">
            <a:extLst>
              <a:ext uri="{FF2B5EF4-FFF2-40B4-BE49-F238E27FC236}">
                <a16:creationId xmlns:a16="http://schemas.microsoft.com/office/drawing/2014/main" id="{E69A3CD9-9CCE-6A0A-BC09-84D7B2FB7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40" y="5538021"/>
            <a:ext cx="1319772" cy="131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44A0C51-9A35-6DDD-2A67-838138D0949E}"/>
              </a:ext>
            </a:extLst>
          </p:cNvPr>
          <p:cNvSpPr txBox="1">
            <a:spLocks/>
          </p:cNvSpPr>
          <p:nvPr/>
        </p:nvSpPr>
        <p:spPr bwMode="white">
          <a:xfrm>
            <a:off x="6434340" y="1289306"/>
            <a:ext cx="5216548" cy="4056503"/>
          </a:xfrm>
          <a:prstGeom prst="rect">
            <a:avLst/>
          </a:prstGeom>
        </p:spPr>
        <p:txBody>
          <a:bodyPr vert="horz" lIns="64290" tIns="32145" rIns="64290" bIns="32145" rtlCol="0" anchor="t" anchorCtr="0">
            <a:noAutofit/>
          </a:bodyPr>
          <a:lstStyle>
            <a:lvl1pPr algn="l" defTabSz="1300368" rtl="0" eaLnBrk="1" latinLnBrk="0" hangingPunct="1">
              <a:lnSpc>
                <a:spcPts val="3500"/>
              </a:lnSpc>
              <a:spcBef>
                <a:spcPct val="0"/>
              </a:spcBef>
              <a:buNone/>
              <a:defRPr sz="2500" u="none" kern="1200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  <a:ea typeface="+mj-ea"/>
                <a:cs typeface="+mj-cs"/>
              </a:defRPr>
            </a:lvl1pPr>
          </a:lstStyle>
          <a:p>
            <a:pPr defTabSz="914289">
              <a:lnSpc>
                <a:spcPts val="2461"/>
              </a:lnSpc>
            </a:pPr>
            <a:br>
              <a:rPr lang="nl-BE" sz="1758" dirty="0">
                <a:solidFill>
                  <a:prstClr val="white"/>
                </a:solidFill>
                <a:uFill>
                  <a:solidFill>
                    <a:prstClr val="white"/>
                  </a:solidFill>
                </a:uFill>
                <a:latin typeface="Arial"/>
              </a:rPr>
            </a:br>
            <a:endParaRPr lang="nl-BE" sz="1758" dirty="0">
              <a:solidFill>
                <a:prstClr val="white"/>
              </a:solidFill>
              <a:uFill>
                <a:solidFill>
                  <a:prstClr val="white"/>
                </a:solidFill>
              </a:uFill>
              <a:latin typeface="Arial"/>
            </a:endParaRPr>
          </a:p>
          <a:p>
            <a:pPr defTabSz="914289">
              <a:lnSpc>
                <a:spcPts val="2461"/>
              </a:lnSpc>
            </a:pPr>
            <a:r>
              <a:rPr lang="nl-BE" sz="1758" i="1" cap="all" dirty="0">
                <a:solidFill>
                  <a:prstClr val="white"/>
                </a:solidFill>
                <a:uFill>
                  <a:solidFill>
                    <a:prstClr val="white"/>
                  </a:solidFill>
                </a:uFill>
                <a:latin typeface="Arial"/>
              </a:rPr>
              <a:t>DLA Piper LLP</a:t>
            </a:r>
            <a:br>
              <a:rPr lang="nl-BE" sz="1758" dirty="0">
                <a:solidFill>
                  <a:prstClr val="white"/>
                </a:solidFill>
                <a:uFill>
                  <a:solidFill>
                    <a:prstClr val="white"/>
                  </a:solidFill>
                </a:uFill>
                <a:latin typeface="Arial"/>
              </a:rPr>
            </a:br>
            <a:endParaRPr lang="nl-BE" sz="1758" dirty="0">
              <a:solidFill>
                <a:prstClr val="white"/>
              </a:solidFill>
              <a:uFill>
                <a:solidFill>
                  <a:prstClr val="white"/>
                </a:solidFill>
              </a:uFill>
              <a:latin typeface="Arial"/>
            </a:endParaRPr>
          </a:p>
          <a:p>
            <a:pPr defTabSz="914289">
              <a:lnSpc>
                <a:spcPts val="2461"/>
              </a:lnSpc>
            </a:pPr>
            <a:r>
              <a:rPr lang="nl-BE" sz="1758" dirty="0">
                <a:solidFill>
                  <a:prstClr val="white"/>
                </a:solidFill>
                <a:uFill>
                  <a:solidFill>
                    <a:prstClr val="white"/>
                  </a:solidFill>
                </a:uFill>
                <a:latin typeface="Arial"/>
              </a:rPr>
              <a:t>E	</a:t>
            </a:r>
            <a:r>
              <a:rPr lang="nl-NL" sz="1758" u="sng" dirty="0">
                <a:solidFill>
                  <a:prstClr val="white"/>
                </a:solidFill>
                <a:uFill>
                  <a:solidFill>
                    <a:prstClr val="white"/>
                  </a:solidFill>
                </a:uFill>
                <a:latin typeface="Arial"/>
              </a:rPr>
              <a:t>Diederik.Bruloot@dlapiper.com</a:t>
            </a:r>
            <a:br>
              <a:rPr lang="nl-BE" sz="1758" dirty="0">
                <a:solidFill>
                  <a:prstClr val="white"/>
                </a:solidFill>
                <a:uFill>
                  <a:solidFill>
                    <a:prstClr val="white"/>
                  </a:solidFill>
                </a:uFill>
                <a:latin typeface="Arial"/>
              </a:rPr>
            </a:br>
            <a:r>
              <a:rPr lang="nl-BE" sz="1758" dirty="0">
                <a:solidFill>
                  <a:prstClr val="white"/>
                </a:solidFill>
                <a:uFill>
                  <a:solidFill>
                    <a:prstClr val="white"/>
                  </a:solidFill>
                </a:uFill>
                <a:latin typeface="Arial"/>
              </a:rPr>
              <a:t>T	+32 9 264 97 19</a:t>
            </a:r>
            <a:br>
              <a:rPr lang="nl-BE" sz="1758" dirty="0">
                <a:solidFill>
                  <a:prstClr val="white"/>
                </a:solidFill>
                <a:uFill>
                  <a:solidFill>
                    <a:prstClr val="white"/>
                  </a:solidFill>
                </a:uFill>
                <a:latin typeface="Arial"/>
              </a:rPr>
            </a:br>
            <a:br>
              <a:rPr lang="nl-BE" sz="1758" dirty="0">
                <a:solidFill>
                  <a:prstClr val="white"/>
                </a:solidFill>
                <a:uFill>
                  <a:solidFill>
                    <a:prstClr val="white"/>
                  </a:solidFill>
                </a:uFill>
                <a:latin typeface="Arial"/>
              </a:rPr>
            </a:br>
            <a:endParaRPr lang="nl-BE" sz="1758" dirty="0">
              <a:solidFill>
                <a:prstClr val="white"/>
              </a:solidFill>
              <a:uFill>
                <a:solidFill>
                  <a:prstClr val="white"/>
                </a:solidFill>
              </a:uFill>
              <a:latin typeface="Arial"/>
            </a:endParaRPr>
          </a:p>
          <a:p>
            <a:pPr defTabSz="914289">
              <a:lnSpc>
                <a:spcPts val="2461"/>
              </a:lnSpc>
            </a:pPr>
            <a:r>
              <a:rPr lang="nl-BE" sz="1758" u="sng" dirty="0">
                <a:solidFill>
                  <a:prstClr val="white"/>
                </a:solidFill>
                <a:uFill>
                  <a:solidFill>
                    <a:prstClr val="white"/>
                  </a:solidFill>
                </a:uFill>
                <a:latin typeface="Arial"/>
              </a:rPr>
              <a:t>www.dlapiper.com</a:t>
            </a:r>
            <a:br>
              <a:rPr lang="nl-BE" sz="1758" dirty="0">
                <a:solidFill>
                  <a:prstClr val="white"/>
                </a:solidFill>
                <a:uFill>
                  <a:solidFill>
                    <a:prstClr val="white"/>
                  </a:solidFill>
                </a:uFill>
                <a:latin typeface="Arial"/>
              </a:rPr>
            </a:br>
            <a:br>
              <a:rPr lang="nl-BE" sz="1758" dirty="0">
                <a:solidFill>
                  <a:prstClr val="white"/>
                </a:solidFill>
                <a:uFill>
                  <a:solidFill>
                    <a:prstClr val="white"/>
                  </a:solidFill>
                </a:uFill>
                <a:latin typeface="Arial"/>
              </a:rPr>
            </a:br>
            <a:br>
              <a:rPr lang="nl-BE" sz="1758" dirty="0">
                <a:solidFill>
                  <a:prstClr val="white"/>
                </a:solidFill>
                <a:uFill>
                  <a:solidFill>
                    <a:prstClr val="white"/>
                  </a:solidFill>
                </a:uFill>
                <a:latin typeface="Arial"/>
              </a:rPr>
            </a:br>
            <a:endParaRPr lang="nl-BE" sz="1758" dirty="0">
              <a:solidFill>
                <a:prstClr val="white"/>
              </a:solidFill>
              <a:uFill>
                <a:solidFill>
                  <a:prstClr val="white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5157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201BE-996E-CFB4-55DA-4AF3E047D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1156D2DC-97D0-F888-A733-CEDBFA2BE0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I. Situering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21F50B-84A5-9A32-D2A4-A999DFCB7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289"/>
            <a:fld id="{7AE184E0-0BD4-4705-A12B-9B71DDE63301}" type="slidenum">
              <a:rPr lang="nl-BE">
                <a:latin typeface="Arial"/>
              </a:rPr>
              <a:pPr defTabSz="914289"/>
              <a:t>3</a:t>
            </a:fld>
            <a:endParaRPr lang="nl-BE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837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25A92-EF57-BE5C-D313-EB8D8D284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Doelstellingen van het insolventierecht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F18383B-35C2-66CA-6985-0DA73B58B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26" y="987552"/>
            <a:ext cx="11039437" cy="4818888"/>
          </a:xfrm>
        </p:spPr>
        <p:txBody>
          <a:bodyPr>
            <a:normAutofit fontScale="92500" lnSpcReduction="20000"/>
          </a:bodyPr>
          <a:lstStyle/>
          <a:p>
            <a:r>
              <a:rPr lang="nl-NL" sz="2800" b="1" noProof="0" dirty="0"/>
              <a:t>Insolventierecht </a:t>
            </a:r>
            <a:r>
              <a:rPr lang="nl-NL" sz="2800" noProof="0" dirty="0"/>
              <a:t>traditioneel gericht op </a:t>
            </a:r>
            <a:r>
              <a:rPr lang="nl-NL" sz="2800" b="1" noProof="0" dirty="0"/>
              <a:t>belangen</a:t>
            </a:r>
            <a:r>
              <a:rPr lang="nl-NL" sz="2800" noProof="0" dirty="0"/>
              <a:t> </a:t>
            </a:r>
            <a:r>
              <a:rPr lang="nl-NL" sz="2800" b="1" noProof="0" dirty="0" err="1"/>
              <a:t>SE’s</a:t>
            </a:r>
            <a:r>
              <a:rPr lang="nl-NL" sz="2800" b="1" noProof="0" dirty="0"/>
              <a:t> </a:t>
            </a:r>
            <a:endParaRPr lang="nl-NL" sz="2800" b="1" dirty="0"/>
          </a:p>
          <a:p>
            <a:pPr lvl="1"/>
            <a:r>
              <a:rPr lang="nl-NL" sz="2800" noProof="0" dirty="0"/>
              <a:t>maximale recuperatie</a:t>
            </a:r>
          </a:p>
          <a:p>
            <a:endParaRPr lang="en-GB" sz="2800" dirty="0"/>
          </a:p>
          <a:p>
            <a:r>
              <a:rPr lang="en-GB" sz="2800" b="1" dirty="0"/>
              <a:t>Nuances</a:t>
            </a:r>
            <a:r>
              <a:rPr lang="en-GB" sz="2800" dirty="0"/>
              <a:t> voor</a:t>
            </a:r>
          </a:p>
          <a:p>
            <a:pPr lvl="1"/>
            <a:r>
              <a:rPr lang="nl-NL" sz="2800" noProof="0" dirty="0"/>
              <a:t>Werknemers</a:t>
            </a:r>
            <a:r>
              <a:rPr lang="en-GB" sz="2800" dirty="0"/>
              <a:t> (maar </a:t>
            </a:r>
            <a:r>
              <a:rPr lang="en-GB" sz="2800" dirty="0" err="1"/>
              <a:t>ook</a:t>
            </a:r>
            <a:r>
              <a:rPr lang="en-GB" sz="2800" dirty="0"/>
              <a:t> SE)</a:t>
            </a:r>
          </a:p>
          <a:p>
            <a:pPr lvl="1"/>
            <a:r>
              <a:rPr lang="nl-NL" sz="2800" noProof="0" dirty="0"/>
              <a:t>Overheid</a:t>
            </a:r>
            <a:r>
              <a:rPr lang="en-GB" sz="2800" dirty="0"/>
              <a:t> </a:t>
            </a:r>
            <a:r>
              <a:rPr lang="nl-NL" sz="2800" dirty="0"/>
              <a:t>(</a:t>
            </a:r>
            <a:r>
              <a:rPr lang="en-GB" sz="2800" dirty="0"/>
              <a:t>maar </a:t>
            </a:r>
            <a:r>
              <a:rPr lang="en-GB" sz="2800" dirty="0" err="1"/>
              <a:t>ook</a:t>
            </a:r>
            <a:r>
              <a:rPr lang="en-GB" sz="2800" dirty="0"/>
              <a:t> SE)</a:t>
            </a:r>
          </a:p>
          <a:p>
            <a:pPr lvl="1"/>
            <a:r>
              <a:rPr lang="en-GB" sz="2800" dirty="0"/>
              <a:t>Fresh start (NP)</a:t>
            </a:r>
          </a:p>
          <a:p>
            <a:pPr lvl="1"/>
            <a:r>
              <a:rPr lang="nl-NL" sz="2800" b="1" noProof="0" dirty="0"/>
              <a:t>Algemeen belang</a:t>
            </a:r>
            <a:r>
              <a:rPr lang="nl-NL" sz="2800" noProof="0" dirty="0"/>
              <a:t>? </a:t>
            </a:r>
            <a:r>
              <a:rPr lang="nl-NL" sz="2800" noProof="0" dirty="0">
                <a:sym typeface="Wingdings" panose="05000000000000000000" pitchFamily="2" charset="2"/>
              </a:rPr>
              <a:t> gr</a:t>
            </a:r>
            <a:r>
              <a:rPr lang="nl-NL" sz="2800" dirty="0" err="1">
                <a:sym typeface="Wingdings" panose="05000000000000000000" pitchFamily="2" charset="2"/>
              </a:rPr>
              <a:t>oeiend</a:t>
            </a:r>
            <a:r>
              <a:rPr lang="nl-NL" sz="2800" dirty="0">
                <a:sym typeface="Wingdings" panose="05000000000000000000" pitchFamily="2" charset="2"/>
              </a:rPr>
              <a:t> inzicht</a:t>
            </a:r>
          </a:p>
          <a:p>
            <a:pPr lvl="2"/>
            <a:r>
              <a:rPr lang="nl-NL" sz="2800" dirty="0">
                <a:sym typeface="Wingdings" panose="05000000000000000000" pitchFamily="2" charset="2"/>
              </a:rPr>
              <a:t>Systeemrisico </a:t>
            </a:r>
            <a:r>
              <a:rPr lang="nl-NL" sz="2800" noProof="0" dirty="0">
                <a:sym typeface="Wingdings" panose="05000000000000000000" pitchFamily="2" charset="2"/>
              </a:rPr>
              <a:t>(f</a:t>
            </a:r>
            <a:r>
              <a:rPr lang="nl-NL" sz="2800" dirty="0" err="1">
                <a:sym typeface="Wingdings" panose="05000000000000000000" pitchFamily="2" charset="2"/>
              </a:rPr>
              <a:t>inanciële</a:t>
            </a:r>
            <a:r>
              <a:rPr lang="nl-NL" sz="2800" dirty="0">
                <a:sym typeface="Wingdings" panose="05000000000000000000" pitchFamily="2" charset="2"/>
              </a:rPr>
              <a:t> sector</a:t>
            </a:r>
            <a:r>
              <a:rPr lang="nl-NL" sz="2800" noProof="0" dirty="0">
                <a:sym typeface="Wingdings" panose="05000000000000000000" pitchFamily="2" charset="2"/>
              </a:rPr>
              <a:t>)</a:t>
            </a:r>
          </a:p>
          <a:p>
            <a:pPr lvl="2"/>
            <a:r>
              <a:rPr lang="nl-NL" sz="2800" dirty="0">
                <a:sym typeface="Wingdings" panose="05000000000000000000" pitchFamily="2" charset="2"/>
              </a:rPr>
              <a:t>Link met privatisering</a:t>
            </a:r>
          </a:p>
          <a:p>
            <a:pPr lvl="3"/>
            <a:r>
              <a:rPr lang="nl-NL" sz="2800" dirty="0">
                <a:sym typeface="Wingdings" panose="05000000000000000000" pitchFamily="2" charset="2"/>
              </a:rPr>
              <a:t>Bv. zorgsector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83298AF-F63F-D351-946C-8FCDC731F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4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314080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9DCD1F-B93C-1FC9-F60A-0A531FA8E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713" y="177188"/>
            <a:ext cx="11043450" cy="607284"/>
          </a:xfrm>
        </p:spPr>
        <p:txBody>
          <a:bodyPr anchor="t">
            <a:normAutofit/>
          </a:bodyPr>
          <a:lstStyle/>
          <a:p>
            <a:r>
              <a:rPr lang="nl-NL" sz="3500"/>
              <a:t>Impact duurzaamheidsgedachte</a:t>
            </a:r>
          </a:p>
        </p:txBody>
      </p:sp>
      <p:pic>
        <p:nvPicPr>
          <p:cNvPr id="1032" name="Picture 8" descr="Wat zijn de Sustainable Development Goals (SDG's)? - Springbok Coaching">
            <a:extLst>
              <a:ext uri="{FF2B5EF4-FFF2-40B4-BE49-F238E27FC236}">
                <a16:creationId xmlns:a16="http://schemas.microsoft.com/office/drawing/2014/main" id="{6CA5BDE1-0F98-B6A1-EEE4-95C8E86F7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5117" y="1920096"/>
            <a:ext cx="4429958" cy="265797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FDF5F2-D148-FF24-4541-6850F3EB5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62754" y="6292057"/>
            <a:ext cx="648236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AE184E0-0BD4-4705-A12B-9B71DDE63301}" type="slidenum">
              <a:rPr lang="nl-BE" noProof="0" smtClean="0"/>
              <a:pPr>
                <a:spcAft>
                  <a:spcPts val="600"/>
                </a:spcAft>
              </a:pPr>
              <a:t>5</a:t>
            </a:fld>
            <a:endParaRPr lang="nl-BE" noProof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6E9FD9-32DA-71DF-718B-A0C4A8C60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25" y="839787"/>
            <a:ext cx="6517392" cy="52657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b="1" dirty="0"/>
              <a:t>UN 2030 Agenda for Sustainable Development </a:t>
            </a:r>
            <a:r>
              <a:rPr lang="en-US" sz="2400" dirty="0"/>
              <a:t>(2015)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dirty="0"/>
              <a:t>17 Sustainable development goals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en-US" sz="2400" dirty="0"/>
              <a:t>Climate change (milieu) </a:t>
            </a:r>
            <a:r>
              <a:rPr lang="nl-NL" sz="2400" noProof="0" dirty="0"/>
              <a:t>voorop, maar gevolgd door andere </a:t>
            </a:r>
            <a:r>
              <a:rPr lang="nl-NL" sz="2400" noProof="0" dirty="0" err="1"/>
              <a:t>SDG’s</a:t>
            </a:r>
            <a:r>
              <a:rPr lang="nl-NL" sz="2400" noProof="0" dirty="0"/>
              <a:t>, zoals </a:t>
            </a:r>
            <a:r>
              <a:rPr lang="en-US" sz="2400" dirty="0"/>
              <a:t>human rights</a:t>
            </a:r>
          </a:p>
          <a:p>
            <a:pPr lvl="2">
              <a:lnSpc>
                <a:spcPct val="110000"/>
              </a:lnSpc>
              <a:spcAft>
                <a:spcPts val="600"/>
              </a:spcAft>
            </a:pP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 </a:t>
            </a:r>
            <a:r>
              <a:rPr lang="en-US" sz="2400" b="1" dirty="0">
                <a:highlight>
                  <a:srgbClr val="FFFF00"/>
                </a:highlight>
              </a:rPr>
              <a:t>ESG</a:t>
            </a:r>
            <a:r>
              <a:rPr lang="en-US" sz="2400" dirty="0"/>
              <a:t> </a:t>
            </a:r>
            <a:r>
              <a:rPr lang="nl-NL" sz="2400" noProof="0" dirty="0"/>
              <a:t>als centraal aandachtspunt in de ontwikkeling van (economisch) beleid</a:t>
            </a:r>
            <a:r>
              <a:rPr lang="en-US" sz="2400" dirty="0"/>
              <a:t> (“</a:t>
            </a:r>
            <a:r>
              <a:rPr lang="nl-NL" sz="2400" noProof="0" dirty="0"/>
              <a:t>duurzaamheid</a:t>
            </a:r>
            <a:r>
              <a:rPr lang="en-US" sz="2400" dirty="0"/>
              <a:t>”)</a:t>
            </a:r>
            <a:endParaRPr lang="en-GB" sz="2400" dirty="0"/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192987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7DB59E-BE8E-6261-4E17-7DEAE7A26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Vennootschapsrecht vs. insolventierecht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074AC8-1D30-358B-7F62-D626E588F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26" y="839787"/>
            <a:ext cx="11039437" cy="4811205"/>
          </a:xfrm>
        </p:spPr>
        <p:txBody>
          <a:bodyPr>
            <a:normAutofit fontScale="92500" lnSpcReduction="10000"/>
          </a:bodyPr>
          <a:lstStyle/>
          <a:p>
            <a:r>
              <a:rPr lang="nl-NL" sz="2000" noProof="0" dirty="0"/>
              <a:t>Staat het </a:t>
            </a:r>
            <a:r>
              <a:rPr lang="nl-NL" sz="2000" b="1" noProof="0" dirty="0"/>
              <a:t>insolventierecht</a:t>
            </a:r>
            <a:r>
              <a:rPr lang="nl-NL" sz="2000" noProof="0" dirty="0"/>
              <a:t> een gelijkaardige evolutie te wachten als het </a:t>
            </a:r>
            <a:r>
              <a:rPr lang="nl-NL" sz="2000" b="1" u="sng" noProof="0" dirty="0"/>
              <a:t>vennootschapsrecht</a:t>
            </a:r>
            <a:r>
              <a:rPr lang="nl-NL" sz="2000" noProof="0" dirty="0"/>
              <a:t>?</a:t>
            </a:r>
          </a:p>
          <a:p>
            <a:pPr lvl="1"/>
            <a:r>
              <a:rPr lang="nl-NL" sz="2000" noProof="0" dirty="0"/>
              <a:t>Vennootschapsrecht traditioneel gericht op winstmaximalisatie </a:t>
            </a:r>
            <a:r>
              <a:rPr lang="en-GB" sz="2000" dirty="0"/>
              <a:t>voor </a:t>
            </a:r>
            <a:r>
              <a:rPr lang="nl-BE" sz="2000" dirty="0"/>
              <a:t>aandeelhouders</a:t>
            </a:r>
          </a:p>
          <a:p>
            <a:pPr lvl="1"/>
            <a:r>
              <a:rPr lang="en-AU" sz="2000" dirty="0" err="1"/>
              <a:t>Voorbije</a:t>
            </a:r>
            <a:r>
              <a:rPr lang="en-AU" sz="2000" dirty="0"/>
              <a:t> decennium: </a:t>
            </a:r>
            <a:r>
              <a:rPr lang="en-AU" sz="2000" dirty="0" err="1"/>
              <a:t>verschuiving</a:t>
            </a:r>
            <a:r>
              <a:rPr lang="en-AU" sz="2000" dirty="0"/>
              <a:t> </a:t>
            </a:r>
            <a:r>
              <a:rPr lang="en-AU" sz="2000" dirty="0" err="1"/>
              <a:t>weg</a:t>
            </a:r>
            <a:r>
              <a:rPr lang="en-AU" sz="2000" dirty="0"/>
              <a:t> van </a:t>
            </a:r>
            <a:r>
              <a:rPr lang="en-AU" sz="2000" b="1" strike="sngStrike" dirty="0"/>
              <a:t>de </a:t>
            </a:r>
            <a:r>
              <a:rPr lang="en-AU" sz="2000" b="1" strike="sngStrike" dirty="0" err="1"/>
              <a:t>primauteit</a:t>
            </a:r>
            <a:r>
              <a:rPr lang="en-AU" sz="2000" b="1" strike="sngStrike" dirty="0"/>
              <a:t> van de </a:t>
            </a:r>
            <a:r>
              <a:rPr lang="en-AU" sz="2000" b="1" strike="sngStrike" dirty="0" err="1"/>
              <a:t>aandeelhouder</a:t>
            </a:r>
            <a:endParaRPr lang="en-AU" sz="2000" b="1" strike="sngStrike" dirty="0"/>
          </a:p>
          <a:p>
            <a:pPr lvl="2"/>
            <a:r>
              <a:rPr lang="nl-NL" sz="2000" dirty="0"/>
              <a:t>Invulling “Vennootschapsbelang”</a:t>
            </a:r>
          </a:p>
          <a:p>
            <a:pPr lvl="2"/>
            <a:r>
              <a:rPr lang="nl-NL" sz="2000" dirty="0"/>
              <a:t>Nieuw art. 1:1 WVV</a:t>
            </a:r>
          </a:p>
          <a:p>
            <a:pPr lvl="2"/>
            <a:r>
              <a:rPr lang="nl-NL" sz="2000" dirty="0"/>
              <a:t>Aandacht voor alternatieve ondernemingsvormen (o.a. “benefit corporation”)</a:t>
            </a:r>
          </a:p>
          <a:p>
            <a:pPr lvl="2"/>
            <a:r>
              <a:rPr lang="nl-NL" sz="2000" dirty="0"/>
              <a:t>Mijlpaal: </a:t>
            </a:r>
            <a:r>
              <a:rPr lang="nl-NL" sz="2000" b="1" dirty="0"/>
              <a:t>Corporate </a:t>
            </a:r>
            <a:r>
              <a:rPr lang="nl-NL" sz="2000" b="1" dirty="0" err="1"/>
              <a:t>Sustainability</a:t>
            </a:r>
            <a:r>
              <a:rPr lang="nl-NL" sz="2000" b="1" dirty="0"/>
              <a:t> </a:t>
            </a:r>
            <a:r>
              <a:rPr lang="nl-NL" sz="2000" b="1" dirty="0" err="1"/>
              <a:t>Due</a:t>
            </a:r>
            <a:r>
              <a:rPr lang="nl-NL" sz="2000" b="1" dirty="0"/>
              <a:t> Diligence Directive </a:t>
            </a:r>
            <a:r>
              <a:rPr lang="nl-NL" sz="2000" dirty="0"/>
              <a:t>(CS3D) </a:t>
            </a:r>
          </a:p>
          <a:p>
            <a:pPr lvl="3"/>
            <a:r>
              <a:rPr lang="nl-NL" sz="2000" dirty="0"/>
              <a:t>EU Richtlijn 2024/1760 van 13 juni 2024 inzake passende zorgvuldigheid in het bedrijfsleven op het gebied van duurzaamheid en tot wijziging van Richtlijn</a:t>
            </a:r>
          </a:p>
          <a:p>
            <a:pPr lvl="3"/>
            <a:r>
              <a:rPr lang="nl-NL" sz="2000" dirty="0"/>
              <a:t>“ESG-verplichtingen” worden doelstellingen in het bedrijfsbeleid</a:t>
            </a:r>
          </a:p>
          <a:p>
            <a:pPr lvl="4"/>
            <a:r>
              <a:rPr lang="nl-NL" sz="2000" dirty="0"/>
              <a:t>Zij het nog met beperkingen</a:t>
            </a:r>
          </a:p>
          <a:p>
            <a:pPr lvl="1"/>
            <a:endParaRPr lang="nl-NL" sz="2000" dirty="0"/>
          </a:p>
          <a:p>
            <a:pPr lvl="2"/>
            <a:r>
              <a:rPr lang="nl-NL" sz="2000" dirty="0"/>
              <a:t>Voorlopig nog geen indicaties van een gelijkaardige “shift” in het (Europese) beleid inzake insolventierecht…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3D3EBE-7F8F-AB03-DDCE-30DCB2275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6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259060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DE3297-94FF-14A2-7DF4-BEC019FFC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Insolventierecht &amp; duurzaamheid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D110ED-F154-A23B-1E06-CAAB49A14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26" y="839787"/>
            <a:ext cx="11039437" cy="4957509"/>
          </a:xfrm>
        </p:spPr>
        <p:txBody>
          <a:bodyPr>
            <a:normAutofit fontScale="77500" lnSpcReduction="20000"/>
          </a:bodyPr>
          <a:lstStyle/>
          <a:p>
            <a:r>
              <a:rPr lang="nl-NL" b="1" noProof="0" dirty="0"/>
              <a:t>Meerdere “ontmoetingen” tussen ESG en insolventierecht</a:t>
            </a:r>
          </a:p>
          <a:p>
            <a:pPr lvl="1"/>
            <a:endParaRPr lang="nl-NL" noProof="0" dirty="0"/>
          </a:p>
          <a:p>
            <a:pPr lvl="1"/>
            <a:r>
              <a:rPr lang="nl-NL" noProof="0" dirty="0"/>
              <a:t>ESG-verantwoordelijkheid van </a:t>
            </a:r>
            <a:r>
              <a:rPr lang="nl-NL" u="sng" noProof="0" dirty="0"/>
              <a:t>bestuurders</a:t>
            </a:r>
            <a:r>
              <a:rPr lang="nl-NL" noProof="0" dirty="0"/>
              <a:t> van vennootschappen “in moeilijkheden”</a:t>
            </a:r>
          </a:p>
          <a:p>
            <a:pPr lvl="2"/>
            <a:r>
              <a:rPr lang="nl-NL" noProof="0" dirty="0"/>
              <a:t>Afweging van belangen (zie ook </a:t>
            </a:r>
            <a:r>
              <a:rPr lang="nl-NL" i="1" noProof="0" dirty="0" err="1"/>
              <a:t>sustainability</a:t>
            </a:r>
            <a:r>
              <a:rPr lang="nl-NL" i="1" noProof="0" dirty="0"/>
              <a:t> accounting</a:t>
            </a:r>
            <a:r>
              <a:rPr lang="nl-NL" noProof="0" dirty="0"/>
              <a:t>)</a:t>
            </a:r>
          </a:p>
          <a:p>
            <a:pPr lvl="1"/>
            <a:endParaRPr lang="en-GB" dirty="0"/>
          </a:p>
          <a:p>
            <a:pPr lvl="1"/>
            <a:r>
              <a:rPr lang="nl-NL" noProof="0" dirty="0"/>
              <a:t>ESG-kwesties </a:t>
            </a:r>
            <a:r>
              <a:rPr lang="nl-NL" noProof="0" dirty="0" err="1"/>
              <a:t>i.h.k.v</a:t>
            </a:r>
            <a:r>
              <a:rPr lang="nl-NL" noProof="0" dirty="0"/>
              <a:t>. </a:t>
            </a:r>
            <a:r>
              <a:rPr lang="nl-NL" u="sng" noProof="0" dirty="0"/>
              <a:t>gerechtelijke reorganisaties</a:t>
            </a:r>
          </a:p>
          <a:p>
            <a:pPr lvl="2"/>
            <a:r>
              <a:rPr lang="nl-NL" noProof="0" dirty="0"/>
              <a:t>Voortzetting/overdracht van ESG-gevoelige activiteiten en de homologatie door de </a:t>
            </a:r>
            <a:r>
              <a:rPr lang="nl-NL" noProof="0" dirty="0" err="1"/>
              <a:t>Orb</a:t>
            </a:r>
            <a:r>
              <a:rPr lang="nl-NL" noProof="0" dirty="0"/>
              <a:t>.</a:t>
            </a:r>
          </a:p>
          <a:p>
            <a:pPr lvl="1"/>
            <a:endParaRPr lang="nl-NL" u="sng" noProof="0" dirty="0"/>
          </a:p>
          <a:p>
            <a:pPr lvl="1"/>
            <a:r>
              <a:rPr lang="nl-NL" u="sng" noProof="0" dirty="0"/>
              <a:t>Curator</a:t>
            </a:r>
            <a:r>
              <a:rPr lang="nl-NL" noProof="0" dirty="0"/>
              <a:t> geconfronteerd met contracten of activa die aanleiding geven tot ESG-bezorgdheid</a:t>
            </a: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27C4013-0AD4-4547-A9C3-B96A34BAD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7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4034855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2E6BB-8ED8-6CAC-62D3-3B1190F26A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A57378E0-119C-84B9-5DD5-9707D84580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/>
              <a:t>Ii</a:t>
            </a:r>
            <a:r>
              <a:rPr lang="nl-NL" dirty="0"/>
              <a:t>. ESG-gevoeligheden </a:t>
            </a:r>
            <a:r>
              <a:rPr lang="nl-NL" dirty="0" err="1"/>
              <a:t>i.g.v</a:t>
            </a:r>
            <a:r>
              <a:rPr lang="nl-NL" dirty="0"/>
              <a:t>. faillissement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24D74-A61A-CBEA-2E1D-AA6A832F5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289"/>
            <a:fld id="{7AE184E0-0BD4-4705-A12B-9B71DDE63301}" type="slidenum">
              <a:rPr lang="nl-BE">
                <a:latin typeface="Arial"/>
              </a:rPr>
              <a:pPr defTabSz="914289"/>
              <a:t>8</a:t>
            </a:fld>
            <a:endParaRPr lang="nl-BE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2748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D697AE-ECEE-5A94-982B-1C44C295C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ESG &amp; Faillissement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8E76196-71BF-F59B-590E-B68FCE5B5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726" y="839787"/>
            <a:ext cx="11039437" cy="4882587"/>
          </a:xfrm>
        </p:spPr>
        <p:txBody>
          <a:bodyPr>
            <a:normAutofit fontScale="77500" lnSpcReduction="20000"/>
          </a:bodyPr>
          <a:lstStyle/>
          <a:p>
            <a:r>
              <a:rPr lang="nl-BE" b="1" noProof="0" dirty="0"/>
              <a:t>Problemen inzake </a:t>
            </a:r>
            <a:r>
              <a:rPr lang="nl-BE" b="1" u="sng" noProof="0" dirty="0"/>
              <a:t>“S”</a:t>
            </a:r>
          </a:p>
          <a:p>
            <a:pPr lvl="1"/>
            <a:r>
              <a:rPr lang="nl-BE" noProof="0" dirty="0"/>
              <a:t>Mensenrechten, tewerkstelling, …</a:t>
            </a:r>
          </a:p>
          <a:p>
            <a:pPr lvl="1"/>
            <a:r>
              <a:rPr lang="nl-BE" dirty="0"/>
              <a:t>Focus op bestuurders </a:t>
            </a:r>
          </a:p>
          <a:p>
            <a:pPr lvl="2"/>
            <a:r>
              <a:rPr lang="nl-BE" noProof="0" dirty="0"/>
              <a:t>Burgerlijke (XX.225 WER) </a:t>
            </a:r>
            <a:r>
              <a:rPr lang="nl-BE" dirty="0"/>
              <a:t>+ strafrechtelijke ASH</a:t>
            </a:r>
          </a:p>
          <a:p>
            <a:pPr lvl="1"/>
            <a:r>
              <a:rPr lang="nl-BE" noProof="0" dirty="0"/>
              <a:t>Eventueel onmiddellijke beëindiging van “belastende” contracten (XX.139 WER)</a:t>
            </a:r>
          </a:p>
          <a:p>
            <a:r>
              <a:rPr lang="nl-BE" b="1" dirty="0"/>
              <a:t>Problemen inzake </a:t>
            </a:r>
            <a:r>
              <a:rPr lang="nl-BE" b="1" u="sng" dirty="0"/>
              <a:t>“G”</a:t>
            </a:r>
          </a:p>
          <a:p>
            <a:pPr lvl="1"/>
            <a:r>
              <a:rPr lang="nl-BE" noProof="0" dirty="0"/>
              <a:t>Bestuurdersaansprakelijkheid </a:t>
            </a:r>
          </a:p>
          <a:p>
            <a:pPr lvl="1"/>
            <a:r>
              <a:rPr lang="nl-BE" dirty="0"/>
              <a:t>(verwante) NP: weigering kwijtschelding (XX.173 WER)</a:t>
            </a:r>
          </a:p>
          <a:p>
            <a:r>
              <a:rPr lang="nl-BE" b="1" dirty="0"/>
              <a:t>Problemen inzake </a:t>
            </a:r>
            <a:r>
              <a:rPr lang="nl-BE" b="1" u="sng" dirty="0"/>
              <a:t>“E”</a:t>
            </a:r>
          </a:p>
          <a:p>
            <a:pPr lvl="1"/>
            <a:r>
              <a:rPr lang="nl-BE" dirty="0"/>
              <a:t>Vaakst aan de orde</a:t>
            </a:r>
          </a:p>
          <a:p>
            <a:pPr lvl="1"/>
            <a:r>
              <a:rPr lang="nl-BE" noProof="0" dirty="0"/>
              <a:t>Milieubelastende activa of contracten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35D792A-FBD3-5B74-5CFF-F34E9425E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nl-BE" noProof="0" smtClean="0"/>
              <a:t>9</a:t>
            </a:fld>
            <a:endParaRPr lang="nl-BE" noProof="0" dirty="0"/>
          </a:p>
        </p:txBody>
      </p:sp>
    </p:spTree>
    <p:extLst>
      <p:ext uri="{BB962C8B-B14F-4D97-AF65-F5344CB8AC3E}">
        <p14:creationId xmlns:p14="http://schemas.microsoft.com/office/powerpoint/2010/main" val="3485272133"/>
      </p:ext>
    </p:extLst>
  </p:cSld>
  <p:clrMapOvr>
    <a:masterClrMapping/>
  </p:clrMapOvr>
</p:sld>
</file>

<file path=ppt/theme/theme1.xml><?xml version="1.0" encoding="utf-8"?>
<a:theme xmlns:a="http://schemas.openxmlformats.org/drawingml/2006/main" name="1_Kantoorthema">
  <a:themeElements>
    <a:clrScheme name="UGent RE">
      <a:dk1>
        <a:sysClr val="windowText" lastClr="000000"/>
      </a:dk1>
      <a:lt1>
        <a:sysClr val="window" lastClr="FFFFFF"/>
      </a:lt1>
      <a:dk2>
        <a:srgbClr val="1E64C8"/>
      </a:dk2>
      <a:lt2>
        <a:srgbClr val="E9F0FA"/>
      </a:lt2>
      <a:accent1>
        <a:srgbClr val="DC4E28"/>
      </a:accent1>
      <a:accent2>
        <a:srgbClr val="E0603E"/>
      </a:accent2>
      <a:accent3>
        <a:srgbClr val="E37153"/>
      </a:accent3>
      <a:accent4>
        <a:srgbClr val="E78369"/>
      </a:accent4>
      <a:accent5>
        <a:srgbClr val="EA957E"/>
      </a:accent5>
      <a:accent6>
        <a:srgbClr val="EEA794"/>
      </a:accent6>
      <a:hlink>
        <a:srgbClr val="1E64C8"/>
      </a:hlink>
      <a:folHlink>
        <a:srgbClr val="1E64C8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algn="l">
          <a:lnSpc>
            <a:spcPct val="120000"/>
          </a:lnSpc>
          <a:buFont typeface="Arial" panose="020B0604020202020204" pitchFamily="34" charset="0"/>
          <a:buChar char="–"/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UGent_NL_RE.potx" id="{DD0C8BA7-C65B-439C-97D8-AB5EC0BC6748}" vid="{742CF105-13B8-4237-A3AE-0D158D2C3D2A}"/>
    </a:ext>
  </a:extLst>
</a:theme>
</file>

<file path=ppt/theme/theme2.xml><?xml version="1.0" encoding="utf-8"?>
<a:theme xmlns:a="http://schemas.openxmlformats.org/drawingml/2006/main" name="2_Kantoorthema">
  <a:themeElements>
    <a:clrScheme name="Universiteit Gent">
      <a:dk1>
        <a:sysClr val="windowText" lastClr="000000"/>
      </a:dk1>
      <a:lt1>
        <a:sysClr val="window" lastClr="FFFFFF"/>
      </a:lt1>
      <a:dk2>
        <a:srgbClr val="1E64C8"/>
      </a:dk2>
      <a:lt2>
        <a:srgbClr val="FFD200"/>
      </a:lt2>
      <a:accent1>
        <a:srgbClr val="1E64C8"/>
      </a:accent1>
      <a:accent2>
        <a:srgbClr val="FFD2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headEnd type="triangle"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-NL-PP_1_0_13.potx" id="{97AAB53D-7665-4CC7-9AE8-588BD5CF1E7A}" vid="{26FA9849-786B-42F6-B180-EFBDA56D2A7E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1187</Words>
  <Application>Microsoft Office PowerPoint</Application>
  <PresentationFormat>Breedbeeld</PresentationFormat>
  <Paragraphs>179</Paragraphs>
  <Slides>20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Aptos</vt:lpstr>
      <vt:lpstr>Arial</vt:lpstr>
      <vt:lpstr>Calibri</vt:lpstr>
      <vt:lpstr>Wingdings</vt:lpstr>
      <vt:lpstr>1_Kantoorthema</vt:lpstr>
      <vt:lpstr>2_Kantoorthema</vt:lpstr>
      <vt:lpstr>Duurzaamheid in het insolventierecht</vt:lpstr>
      <vt:lpstr>Overzicht</vt:lpstr>
      <vt:lpstr>I. Situering</vt:lpstr>
      <vt:lpstr>Doelstellingen van het insolventierecht</vt:lpstr>
      <vt:lpstr>Impact duurzaamheidsgedachte</vt:lpstr>
      <vt:lpstr>Vennootschapsrecht vs. insolventierecht</vt:lpstr>
      <vt:lpstr>Insolventierecht &amp; duurzaamheid</vt:lpstr>
      <vt:lpstr>Ii. ESG-gevoeligheden i.g.v. faillissement</vt:lpstr>
      <vt:lpstr>ESG &amp; Faillissement</vt:lpstr>
      <vt:lpstr>ESG &amp; Faillissement</vt:lpstr>
      <vt:lpstr>ESG &amp; Faillissement</vt:lpstr>
      <vt:lpstr>ESG &amp; Faillissement</vt:lpstr>
      <vt:lpstr>Iii. ESG-kwesties bij reorganisaties</vt:lpstr>
      <vt:lpstr>ESG &amp; gerechtelijke reorganisatie</vt:lpstr>
      <vt:lpstr>Insolventielandschap sinds 1/9/2023</vt:lpstr>
      <vt:lpstr>ESG &amp; gerechtelijke reorganisatie</vt:lpstr>
      <vt:lpstr>ESG &amp; (gerechtelijke) reorganisatie</vt:lpstr>
      <vt:lpstr>Esg &amp; stil faillissement</vt:lpstr>
      <vt:lpstr>IV. Slotbeschouwingen</vt:lpstr>
      <vt:lpstr>prof. dr. Diederik BRULOOT  Instituut financieel recht  E Diederik.Bruloot@UGent.be T +32 9 264 97 19   https://financiallawinstitute.ugent.be/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-</dc:creator>
  <cp:lastModifiedBy>Benjamin Quanjard</cp:lastModifiedBy>
  <cp:revision>2</cp:revision>
  <dcterms:created xsi:type="dcterms:W3CDTF">2026-03-13T12:20:21Z</dcterms:created>
  <dcterms:modified xsi:type="dcterms:W3CDTF">2026-03-23T10:06:51Z</dcterms:modified>
</cp:coreProperties>
</file>