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256" r:id="rId2"/>
    <p:sldId id="257" r:id="rId3"/>
    <p:sldId id="264" r:id="rId4"/>
    <p:sldId id="266" r:id="rId5"/>
    <p:sldId id="268" r:id="rId6"/>
    <p:sldId id="285" r:id="rId7"/>
    <p:sldId id="272" r:id="rId8"/>
    <p:sldId id="289" r:id="rId9"/>
    <p:sldId id="270" r:id="rId10"/>
    <p:sldId id="287" r:id="rId11"/>
    <p:sldId id="274" r:id="rId12"/>
    <p:sldId id="276" r:id="rId13"/>
    <p:sldId id="275" r:id="rId14"/>
    <p:sldId id="283" r:id="rId15"/>
    <p:sldId id="278" r:id="rId16"/>
    <p:sldId id="290" r:id="rId17"/>
    <p:sldId id="279" r:id="rId18"/>
    <p:sldId id="286" r:id="rId19"/>
    <p:sldId id="271" r:id="rId20"/>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64C9647-5290-EADC-DC64-973CEB252A4D}" v="16" dt="2025-02-06T12:20:14.617"/>
    <p1510:client id="{58ABC9AE-9A66-F4F1-0523-4546C8AB7823}" v="460" dt="2025-02-06T12:10:51.090"/>
    <p1510:client id="{998CAD92-FAE6-D0E6-6CB1-59E6E75E1BBB}" v="24" dt="2025-02-06T10:58:30.79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86393" autoAdjust="0"/>
  </p:normalViewPr>
  <p:slideViewPr>
    <p:cSldViewPr snapToGrid="0">
      <p:cViewPr varScale="1">
        <p:scale>
          <a:sx n="140" d="100"/>
          <a:sy n="140" d="100"/>
        </p:scale>
        <p:origin x="596" y="84"/>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B2D2A858-73EE-39CB-DEC0-C294F8024E7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BE"/>
          </a:p>
        </p:txBody>
      </p:sp>
      <p:sp>
        <p:nvSpPr>
          <p:cNvPr id="3" name="Tijdelijke aanduiding voor datum 2">
            <a:extLst>
              <a:ext uri="{FF2B5EF4-FFF2-40B4-BE49-F238E27FC236}">
                <a16:creationId xmlns:a16="http://schemas.microsoft.com/office/drawing/2014/main" id="{BAAB12FB-0C78-E24C-7730-B50EC0D8C58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53E4B31-B1DC-41E6-9543-27C5646CA650}" type="datetimeFigureOut">
              <a:rPr lang="nl-BE" smtClean="0"/>
              <a:t>26/02/2025</a:t>
            </a:fld>
            <a:endParaRPr lang="nl-BE"/>
          </a:p>
        </p:txBody>
      </p:sp>
      <p:sp>
        <p:nvSpPr>
          <p:cNvPr id="4" name="Tijdelijke aanduiding voor voettekst 3">
            <a:extLst>
              <a:ext uri="{FF2B5EF4-FFF2-40B4-BE49-F238E27FC236}">
                <a16:creationId xmlns:a16="http://schemas.microsoft.com/office/drawing/2014/main" id="{6D7F8963-83B8-58F0-EAF6-D1C424A4CA1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BE"/>
          </a:p>
        </p:txBody>
      </p:sp>
      <p:sp>
        <p:nvSpPr>
          <p:cNvPr id="5" name="Tijdelijke aanduiding voor dianummer 4">
            <a:extLst>
              <a:ext uri="{FF2B5EF4-FFF2-40B4-BE49-F238E27FC236}">
                <a16:creationId xmlns:a16="http://schemas.microsoft.com/office/drawing/2014/main" id="{9B467589-8544-8C64-C630-82D7BE62755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7D39C0E-AB94-4971-9AF8-346B77271B3F}" type="slidenum">
              <a:rPr lang="nl-BE" smtClean="0"/>
              <a:t>‹nr.›</a:t>
            </a:fld>
            <a:endParaRPr lang="nl-BE"/>
          </a:p>
        </p:txBody>
      </p:sp>
    </p:spTree>
    <p:extLst>
      <p:ext uri="{BB962C8B-B14F-4D97-AF65-F5344CB8AC3E}">
        <p14:creationId xmlns:p14="http://schemas.microsoft.com/office/powerpoint/2010/main" val="262984889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BE"/>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B3696E-6F04-4E22-9212-B0AEDE5CB785}" type="datetimeFigureOut">
              <a:rPr lang="nl-BE" smtClean="0"/>
              <a:t>26/02/2025</a:t>
            </a:fld>
            <a:endParaRPr lang="nl-BE"/>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BE"/>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BE"/>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521230-0C01-4080-BD2C-7BC61AA7649F}" type="slidenum">
              <a:rPr lang="nl-BE" smtClean="0"/>
              <a:t>‹nr.›</a:t>
            </a:fld>
            <a:endParaRPr lang="nl-BE"/>
          </a:p>
        </p:txBody>
      </p:sp>
    </p:spTree>
    <p:extLst>
      <p:ext uri="{BB962C8B-B14F-4D97-AF65-F5344CB8AC3E}">
        <p14:creationId xmlns:p14="http://schemas.microsoft.com/office/powerpoint/2010/main" val="163644280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a:t>Klik om de stijl te bewerken</a:t>
            </a:r>
            <a:endParaRPr lang="de-DE"/>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endParaRPr lang="de-DE"/>
          </a:p>
        </p:txBody>
      </p:sp>
      <p:sp>
        <p:nvSpPr>
          <p:cNvPr id="4" name="Tijdelijke aanduiding voor datum 3"/>
          <p:cNvSpPr>
            <a:spLocks noGrp="1"/>
          </p:cNvSpPr>
          <p:nvPr>
            <p:ph type="dt" sz="half" idx="10"/>
          </p:nvPr>
        </p:nvSpPr>
        <p:spPr/>
        <p:txBody>
          <a:bodyPr/>
          <a:lstStyle/>
          <a:p>
            <a:fld id="{233844D2-6E21-4427-B96C-F088D7A1CBC8}" type="datetime1">
              <a:rPr lang="de-DE" smtClean="0"/>
              <a:t>26.02.2025</a:t>
            </a:fld>
            <a:endParaRPr lang="de-DE"/>
          </a:p>
        </p:txBody>
      </p:sp>
      <p:sp>
        <p:nvSpPr>
          <p:cNvPr id="5" name="Tijdelijke aanduiding voor voettekst 4"/>
          <p:cNvSpPr>
            <a:spLocks noGrp="1"/>
          </p:cNvSpPr>
          <p:nvPr>
            <p:ph type="ftr" sz="quarter" idx="11"/>
          </p:nvPr>
        </p:nvSpPr>
        <p:spPr/>
        <p:txBody>
          <a:bodyPr/>
          <a:lstStyle/>
          <a:p>
            <a:r>
              <a:rPr lang="de-DE"/>
              <a:t>pro mandato 25.02.2025</a:t>
            </a:r>
          </a:p>
        </p:txBody>
      </p:sp>
      <p:sp>
        <p:nvSpPr>
          <p:cNvPr id="6" name="Tijdelijke aanduiding voor dianummer 5"/>
          <p:cNvSpPr>
            <a:spLocks noGrp="1"/>
          </p:cNvSpPr>
          <p:nvPr>
            <p:ph type="sldNum" sz="quarter" idx="12"/>
          </p:nvPr>
        </p:nvSpPr>
        <p:spPr/>
        <p:txBody>
          <a:bodyPr/>
          <a:lstStyle/>
          <a:p>
            <a:fld id="{4CD814C8-F66B-4915-9FEC-D62A1DED085F}" type="slidenum">
              <a:rPr lang="de-DE" smtClean="0"/>
              <a:t>‹nr.›</a:t>
            </a:fld>
            <a:endParaRPr lang="de-DE"/>
          </a:p>
        </p:txBody>
      </p:sp>
    </p:spTree>
    <p:extLst>
      <p:ext uri="{BB962C8B-B14F-4D97-AF65-F5344CB8AC3E}">
        <p14:creationId xmlns:p14="http://schemas.microsoft.com/office/powerpoint/2010/main" val="42492990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de-DE"/>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4" name="Tijdelijke aanduiding voor datum 3"/>
          <p:cNvSpPr>
            <a:spLocks noGrp="1"/>
          </p:cNvSpPr>
          <p:nvPr>
            <p:ph type="dt" sz="half" idx="10"/>
          </p:nvPr>
        </p:nvSpPr>
        <p:spPr/>
        <p:txBody>
          <a:bodyPr/>
          <a:lstStyle/>
          <a:p>
            <a:fld id="{894FADE8-85BB-462F-AC96-E200D0B9BC90}" type="datetime1">
              <a:rPr lang="de-DE" smtClean="0"/>
              <a:t>26.02.2025</a:t>
            </a:fld>
            <a:endParaRPr lang="de-DE"/>
          </a:p>
        </p:txBody>
      </p:sp>
      <p:sp>
        <p:nvSpPr>
          <p:cNvPr id="5" name="Tijdelijke aanduiding voor voettekst 4"/>
          <p:cNvSpPr>
            <a:spLocks noGrp="1"/>
          </p:cNvSpPr>
          <p:nvPr>
            <p:ph type="ftr" sz="quarter" idx="11"/>
          </p:nvPr>
        </p:nvSpPr>
        <p:spPr/>
        <p:txBody>
          <a:bodyPr/>
          <a:lstStyle/>
          <a:p>
            <a:r>
              <a:rPr lang="de-DE"/>
              <a:t>pro mandato 25.02.2025</a:t>
            </a:r>
          </a:p>
        </p:txBody>
      </p:sp>
      <p:sp>
        <p:nvSpPr>
          <p:cNvPr id="6" name="Tijdelijke aanduiding voor dianummer 5"/>
          <p:cNvSpPr>
            <a:spLocks noGrp="1"/>
          </p:cNvSpPr>
          <p:nvPr>
            <p:ph type="sldNum" sz="quarter" idx="12"/>
          </p:nvPr>
        </p:nvSpPr>
        <p:spPr/>
        <p:txBody>
          <a:bodyPr/>
          <a:lstStyle/>
          <a:p>
            <a:fld id="{4CD814C8-F66B-4915-9FEC-D62A1DED085F}" type="slidenum">
              <a:rPr lang="de-DE" smtClean="0"/>
              <a:t>‹nr.›</a:t>
            </a:fld>
            <a:endParaRPr lang="de-DE"/>
          </a:p>
        </p:txBody>
      </p:sp>
    </p:spTree>
    <p:extLst>
      <p:ext uri="{BB962C8B-B14F-4D97-AF65-F5344CB8AC3E}">
        <p14:creationId xmlns:p14="http://schemas.microsoft.com/office/powerpoint/2010/main" val="515967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a:t>Klik om de stijl te bewerken</a:t>
            </a:r>
            <a:endParaRPr lang="de-DE"/>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4" name="Tijdelijke aanduiding voor datum 3"/>
          <p:cNvSpPr>
            <a:spLocks noGrp="1"/>
          </p:cNvSpPr>
          <p:nvPr>
            <p:ph type="dt" sz="half" idx="10"/>
          </p:nvPr>
        </p:nvSpPr>
        <p:spPr/>
        <p:txBody>
          <a:bodyPr/>
          <a:lstStyle/>
          <a:p>
            <a:fld id="{C18C81EB-6C62-42B5-B7F5-E13EC36FDF84}" type="datetime1">
              <a:rPr lang="de-DE" smtClean="0"/>
              <a:t>26.02.2025</a:t>
            </a:fld>
            <a:endParaRPr lang="de-DE"/>
          </a:p>
        </p:txBody>
      </p:sp>
      <p:sp>
        <p:nvSpPr>
          <p:cNvPr id="5" name="Tijdelijke aanduiding voor voettekst 4"/>
          <p:cNvSpPr>
            <a:spLocks noGrp="1"/>
          </p:cNvSpPr>
          <p:nvPr>
            <p:ph type="ftr" sz="quarter" idx="11"/>
          </p:nvPr>
        </p:nvSpPr>
        <p:spPr/>
        <p:txBody>
          <a:bodyPr/>
          <a:lstStyle/>
          <a:p>
            <a:r>
              <a:rPr lang="de-DE"/>
              <a:t>pro mandato 25.02.2025</a:t>
            </a:r>
          </a:p>
        </p:txBody>
      </p:sp>
      <p:sp>
        <p:nvSpPr>
          <p:cNvPr id="6" name="Tijdelijke aanduiding voor dianummer 5"/>
          <p:cNvSpPr>
            <a:spLocks noGrp="1"/>
          </p:cNvSpPr>
          <p:nvPr>
            <p:ph type="sldNum" sz="quarter" idx="12"/>
          </p:nvPr>
        </p:nvSpPr>
        <p:spPr/>
        <p:txBody>
          <a:bodyPr/>
          <a:lstStyle/>
          <a:p>
            <a:fld id="{4CD814C8-F66B-4915-9FEC-D62A1DED085F}" type="slidenum">
              <a:rPr lang="de-DE" smtClean="0"/>
              <a:t>‹nr.›</a:t>
            </a:fld>
            <a:endParaRPr lang="de-DE"/>
          </a:p>
        </p:txBody>
      </p:sp>
    </p:spTree>
    <p:extLst>
      <p:ext uri="{BB962C8B-B14F-4D97-AF65-F5344CB8AC3E}">
        <p14:creationId xmlns:p14="http://schemas.microsoft.com/office/powerpoint/2010/main" val="3231119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de-DE"/>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4" name="Tijdelijke aanduiding voor datum 3"/>
          <p:cNvSpPr>
            <a:spLocks noGrp="1"/>
          </p:cNvSpPr>
          <p:nvPr>
            <p:ph type="dt" sz="half" idx="10"/>
          </p:nvPr>
        </p:nvSpPr>
        <p:spPr/>
        <p:txBody>
          <a:bodyPr/>
          <a:lstStyle/>
          <a:p>
            <a:fld id="{6B4009AD-0EC2-44DD-AFCF-E9FF4825B6CD}" type="datetime1">
              <a:rPr lang="de-DE" smtClean="0"/>
              <a:t>26.02.2025</a:t>
            </a:fld>
            <a:endParaRPr lang="de-DE"/>
          </a:p>
        </p:txBody>
      </p:sp>
      <p:sp>
        <p:nvSpPr>
          <p:cNvPr id="5" name="Tijdelijke aanduiding voor voettekst 4"/>
          <p:cNvSpPr>
            <a:spLocks noGrp="1"/>
          </p:cNvSpPr>
          <p:nvPr>
            <p:ph type="ftr" sz="quarter" idx="11"/>
          </p:nvPr>
        </p:nvSpPr>
        <p:spPr/>
        <p:txBody>
          <a:bodyPr/>
          <a:lstStyle/>
          <a:p>
            <a:r>
              <a:rPr lang="de-DE"/>
              <a:t>pro mandato 25.02.2025</a:t>
            </a:r>
          </a:p>
        </p:txBody>
      </p:sp>
      <p:sp>
        <p:nvSpPr>
          <p:cNvPr id="6" name="Tijdelijke aanduiding voor dianummer 5"/>
          <p:cNvSpPr>
            <a:spLocks noGrp="1"/>
          </p:cNvSpPr>
          <p:nvPr>
            <p:ph type="sldNum" sz="quarter" idx="12"/>
          </p:nvPr>
        </p:nvSpPr>
        <p:spPr/>
        <p:txBody>
          <a:bodyPr/>
          <a:lstStyle/>
          <a:p>
            <a:fld id="{4CD814C8-F66B-4915-9FEC-D62A1DED085F}" type="slidenum">
              <a:rPr lang="de-DE" smtClean="0"/>
              <a:t>‹nr.›</a:t>
            </a:fld>
            <a:endParaRPr lang="de-DE"/>
          </a:p>
        </p:txBody>
      </p:sp>
    </p:spTree>
    <p:extLst>
      <p:ext uri="{BB962C8B-B14F-4D97-AF65-F5344CB8AC3E}">
        <p14:creationId xmlns:p14="http://schemas.microsoft.com/office/powerpoint/2010/main" val="3885912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a:t>Klik om de stijl te bewerken</a:t>
            </a:r>
            <a:endParaRPr lang="de-DE"/>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nl-NL"/>
              <a:t>Klik om de modelstijlen te bewerken</a:t>
            </a:r>
          </a:p>
        </p:txBody>
      </p:sp>
      <p:sp>
        <p:nvSpPr>
          <p:cNvPr id="4" name="Tijdelijke aanduiding voor datum 3"/>
          <p:cNvSpPr>
            <a:spLocks noGrp="1"/>
          </p:cNvSpPr>
          <p:nvPr>
            <p:ph type="dt" sz="half" idx="10"/>
          </p:nvPr>
        </p:nvSpPr>
        <p:spPr/>
        <p:txBody>
          <a:bodyPr/>
          <a:lstStyle/>
          <a:p>
            <a:fld id="{D070105F-3ADA-4731-A3CD-DDA21A8281F2}" type="datetime1">
              <a:rPr lang="de-DE" smtClean="0"/>
              <a:t>26.02.2025</a:t>
            </a:fld>
            <a:endParaRPr lang="de-DE"/>
          </a:p>
        </p:txBody>
      </p:sp>
      <p:sp>
        <p:nvSpPr>
          <p:cNvPr id="5" name="Tijdelijke aanduiding voor voettekst 4"/>
          <p:cNvSpPr>
            <a:spLocks noGrp="1"/>
          </p:cNvSpPr>
          <p:nvPr>
            <p:ph type="ftr" sz="quarter" idx="11"/>
          </p:nvPr>
        </p:nvSpPr>
        <p:spPr/>
        <p:txBody>
          <a:bodyPr/>
          <a:lstStyle/>
          <a:p>
            <a:r>
              <a:rPr lang="de-DE"/>
              <a:t>pro mandato 25.02.2025</a:t>
            </a:r>
          </a:p>
        </p:txBody>
      </p:sp>
      <p:sp>
        <p:nvSpPr>
          <p:cNvPr id="6" name="Tijdelijke aanduiding voor dianummer 5"/>
          <p:cNvSpPr>
            <a:spLocks noGrp="1"/>
          </p:cNvSpPr>
          <p:nvPr>
            <p:ph type="sldNum" sz="quarter" idx="12"/>
          </p:nvPr>
        </p:nvSpPr>
        <p:spPr/>
        <p:txBody>
          <a:bodyPr/>
          <a:lstStyle/>
          <a:p>
            <a:fld id="{4CD814C8-F66B-4915-9FEC-D62A1DED085F}" type="slidenum">
              <a:rPr lang="de-DE" smtClean="0"/>
              <a:t>‹nr.›</a:t>
            </a:fld>
            <a:endParaRPr lang="de-DE"/>
          </a:p>
        </p:txBody>
      </p:sp>
    </p:spTree>
    <p:extLst>
      <p:ext uri="{BB962C8B-B14F-4D97-AF65-F5344CB8AC3E}">
        <p14:creationId xmlns:p14="http://schemas.microsoft.com/office/powerpoint/2010/main" val="1843495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de-DE"/>
          </a:p>
        </p:txBody>
      </p:sp>
      <p:sp>
        <p:nvSpPr>
          <p:cNvPr id="3" name="Tijdelijke aanduiding voor inhoud 2"/>
          <p:cNvSpPr>
            <a:spLocks noGrp="1"/>
          </p:cNvSpPr>
          <p:nvPr>
            <p:ph sz="half" idx="1"/>
          </p:nvPr>
        </p:nvSpPr>
        <p:spPr>
          <a:xfrm>
            <a:off x="838200" y="1825625"/>
            <a:ext cx="5181600" cy="435133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4" name="Tijdelijke aanduiding voor inhoud 3"/>
          <p:cNvSpPr>
            <a:spLocks noGrp="1"/>
          </p:cNvSpPr>
          <p:nvPr>
            <p:ph sz="half" idx="2"/>
          </p:nvPr>
        </p:nvSpPr>
        <p:spPr>
          <a:xfrm>
            <a:off x="6172200" y="1825625"/>
            <a:ext cx="5181600" cy="435133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5" name="Tijdelijke aanduiding voor datum 4"/>
          <p:cNvSpPr>
            <a:spLocks noGrp="1"/>
          </p:cNvSpPr>
          <p:nvPr>
            <p:ph type="dt" sz="half" idx="10"/>
          </p:nvPr>
        </p:nvSpPr>
        <p:spPr/>
        <p:txBody>
          <a:bodyPr/>
          <a:lstStyle/>
          <a:p>
            <a:fld id="{791C3022-2CAD-4C95-A7F0-C92707D5081A}" type="datetime1">
              <a:rPr lang="de-DE" smtClean="0"/>
              <a:t>26.02.2025</a:t>
            </a:fld>
            <a:endParaRPr lang="de-DE"/>
          </a:p>
        </p:txBody>
      </p:sp>
      <p:sp>
        <p:nvSpPr>
          <p:cNvPr id="6" name="Tijdelijke aanduiding voor voettekst 5"/>
          <p:cNvSpPr>
            <a:spLocks noGrp="1"/>
          </p:cNvSpPr>
          <p:nvPr>
            <p:ph type="ftr" sz="quarter" idx="11"/>
          </p:nvPr>
        </p:nvSpPr>
        <p:spPr/>
        <p:txBody>
          <a:bodyPr/>
          <a:lstStyle/>
          <a:p>
            <a:r>
              <a:rPr lang="de-DE"/>
              <a:t>pro mandato 25.02.2025</a:t>
            </a:r>
          </a:p>
        </p:txBody>
      </p:sp>
      <p:sp>
        <p:nvSpPr>
          <p:cNvPr id="7" name="Tijdelijke aanduiding voor dianummer 6"/>
          <p:cNvSpPr>
            <a:spLocks noGrp="1"/>
          </p:cNvSpPr>
          <p:nvPr>
            <p:ph type="sldNum" sz="quarter" idx="12"/>
          </p:nvPr>
        </p:nvSpPr>
        <p:spPr/>
        <p:txBody>
          <a:bodyPr/>
          <a:lstStyle/>
          <a:p>
            <a:fld id="{4CD814C8-F66B-4915-9FEC-D62A1DED085F}" type="slidenum">
              <a:rPr lang="de-DE" smtClean="0"/>
              <a:t>‹nr.›</a:t>
            </a:fld>
            <a:endParaRPr lang="de-DE"/>
          </a:p>
        </p:txBody>
      </p:sp>
    </p:spTree>
    <p:extLst>
      <p:ext uri="{BB962C8B-B14F-4D97-AF65-F5344CB8AC3E}">
        <p14:creationId xmlns:p14="http://schemas.microsoft.com/office/powerpoint/2010/main" val="9578114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a:t>Klik om de stijl te bewerken</a:t>
            </a:r>
            <a:endParaRPr lang="de-DE"/>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7" name="Tijdelijke aanduiding voor datum 6"/>
          <p:cNvSpPr>
            <a:spLocks noGrp="1"/>
          </p:cNvSpPr>
          <p:nvPr>
            <p:ph type="dt" sz="half" idx="10"/>
          </p:nvPr>
        </p:nvSpPr>
        <p:spPr/>
        <p:txBody>
          <a:bodyPr/>
          <a:lstStyle/>
          <a:p>
            <a:fld id="{DEE5B245-A9BE-4D31-8155-79E64C919E69}" type="datetime1">
              <a:rPr lang="de-DE" smtClean="0"/>
              <a:t>26.02.2025</a:t>
            </a:fld>
            <a:endParaRPr lang="de-DE"/>
          </a:p>
        </p:txBody>
      </p:sp>
      <p:sp>
        <p:nvSpPr>
          <p:cNvPr id="8" name="Tijdelijke aanduiding voor voettekst 7"/>
          <p:cNvSpPr>
            <a:spLocks noGrp="1"/>
          </p:cNvSpPr>
          <p:nvPr>
            <p:ph type="ftr" sz="quarter" idx="11"/>
          </p:nvPr>
        </p:nvSpPr>
        <p:spPr/>
        <p:txBody>
          <a:bodyPr/>
          <a:lstStyle/>
          <a:p>
            <a:r>
              <a:rPr lang="de-DE"/>
              <a:t>pro mandato 25.02.2025</a:t>
            </a:r>
          </a:p>
        </p:txBody>
      </p:sp>
      <p:sp>
        <p:nvSpPr>
          <p:cNvPr id="9" name="Tijdelijke aanduiding voor dianummer 8"/>
          <p:cNvSpPr>
            <a:spLocks noGrp="1"/>
          </p:cNvSpPr>
          <p:nvPr>
            <p:ph type="sldNum" sz="quarter" idx="12"/>
          </p:nvPr>
        </p:nvSpPr>
        <p:spPr/>
        <p:txBody>
          <a:bodyPr/>
          <a:lstStyle/>
          <a:p>
            <a:fld id="{4CD814C8-F66B-4915-9FEC-D62A1DED085F}" type="slidenum">
              <a:rPr lang="de-DE" smtClean="0"/>
              <a:t>‹nr.›</a:t>
            </a:fld>
            <a:endParaRPr lang="de-DE"/>
          </a:p>
        </p:txBody>
      </p:sp>
    </p:spTree>
    <p:extLst>
      <p:ext uri="{BB962C8B-B14F-4D97-AF65-F5344CB8AC3E}">
        <p14:creationId xmlns:p14="http://schemas.microsoft.com/office/powerpoint/2010/main" val="41483159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de-DE"/>
          </a:p>
        </p:txBody>
      </p:sp>
      <p:sp>
        <p:nvSpPr>
          <p:cNvPr id="3" name="Tijdelijke aanduiding voor datum 2"/>
          <p:cNvSpPr>
            <a:spLocks noGrp="1"/>
          </p:cNvSpPr>
          <p:nvPr>
            <p:ph type="dt" sz="half" idx="10"/>
          </p:nvPr>
        </p:nvSpPr>
        <p:spPr/>
        <p:txBody>
          <a:bodyPr/>
          <a:lstStyle/>
          <a:p>
            <a:fld id="{F1B59BBD-D9CC-4F27-906E-3ACB05C0A79B}" type="datetime1">
              <a:rPr lang="de-DE" smtClean="0"/>
              <a:t>26.02.2025</a:t>
            </a:fld>
            <a:endParaRPr lang="de-DE"/>
          </a:p>
        </p:txBody>
      </p:sp>
      <p:sp>
        <p:nvSpPr>
          <p:cNvPr id="4" name="Tijdelijke aanduiding voor voettekst 3"/>
          <p:cNvSpPr>
            <a:spLocks noGrp="1"/>
          </p:cNvSpPr>
          <p:nvPr>
            <p:ph type="ftr" sz="quarter" idx="11"/>
          </p:nvPr>
        </p:nvSpPr>
        <p:spPr/>
        <p:txBody>
          <a:bodyPr/>
          <a:lstStyle/>
          <a:p>
            <a:r>
              <a:rPr lang="de-DE"/>
              <a:t>pro mandato 25.02.2025</a:t>
            </a:r>
          </a:p>
        </p:txBody>
      </p:sp>
      <p:sp>
        <p:nvSpPr>
          <p:cNvPr id="5" name="Tijdelijke aanduiding voor dianummer 4"/>
          <p:cNvSpPr>
            <a:spLocks noGrp="1"/>
          </p:cNvSpPr>
          <p:nvPr>
            <p:ph type="sldNum" sz="quarter" idx="12"/>
          </p:nvPr>
        </p:nvSpPr>
        <p:spPr/>
        <p:txBody>
          <a:bodyPr/>
          <a:lstStyle/>
          <a:p>
            <a:fld id="{4CD814C8-F66B-4915-9FEC-D62A1DED085F}" type="slidenum">
              <a:rPr lang="de-DE" smtClean="0"/>
              <a:t>‹nr.›</a:t>
            </a:fld>
            <a:endParaRPr lang="de-DE"/>
          </a:p>
        </p:txBody>
      </p:sp>
    </p:spTree>
    <p:extLst>
      <p:ext uri="{BB962C8B-B14F-4D97-AF65-F5344CB8AC3E}">
        <p14:creationId xmlns:p14="http://schemas.microsoft.com/office/powerpoint/2010/main" val="1937782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92E57262-2CCC-43BF-BA26-C6FF23ADACE1}" type="datetime1">
              <a:rPr lang="de-DE" smtClean="0"/>
              <a:t>26.02.2025</a:t>
            </a:fld>
            <a:endParaRPr lang="de-DE"/>
          </a:p>
        </p:txBody>
      </p:sp>
      <p:sp>
        <p:nvSpPr>
          <p:cNvPr id="3" name="Tijdelijke aanduiding voor voettekst 2"/>
          <p:cNvSpPr>
            <a:spLocks noGrp="1"/>
          </p:cNvSpPr>
          <p:nvPr>
            <p:ph type="ftr" sz="quarter" idx="11"/>
          </p:nvPr>
        </p:nvSpPr>
        <p:spPr/>
        <p:txBody>
          <a:bodyPr/>
          <a:lstStyle/>
          <a:p>
            <a:r>
              <a:rPr lang="de-DE"/>
              <a:t>pro mandato 25.02.2025</a:t>
            </a:r>
          </a:p>
        </p:txBody>
      </p:sp>
      <p:sp>
        <p:nvSpPr>
          <p:cNvPr id="4" name="Tijdelijke aanduiding voor dianummer 3"/>
          <p:cNvSpPr>
            <a:spLocks noGrp="1"/>
          </p:cNvSpPr>
          <p:nvPr>
            <p:ph type="sldNum" sz="quarter" idx="12"/>
          </p:nvPr>
        </p:nvSpPr>
        <p:spPr/>
        <p:txBody>
          <a:bodyPr/>
          <a:lstStyle/>
          <a:p>
            <a:fld id="{4CD814C8-F66B-4915-9FEC-D62A1DED085F}" type="slidenum">
              <a:rPr lang="de-DE" smtClean="0"/>
              <a:t>‹nr.›</a:t>
            </a:fld>
            <a:endParaRPr lang="de-DE"/>
          </a:p>
        </p:txBody>
      </p:sp>
    </p:spTree>
    <p:extLst>
      <p:ext uri="{BB962C8B-B14F-4D97-AF65-F5344CB8AC3E}">
        <p14:creationId xmlns:p14="http://schemas.microsoft.com/office/powerpoint/2010/main" val="3349604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endParaRPr lang="de-DE"/>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05D9CFE4-B64C-48DC-804B-D2D408217BF8}" type="datetime1">
              <a:rPr lang="de-DE" smtClean="0"/>
              <a:t>26.02.2025</a:t>
            </a:fld>
            <a:endParaRPr lang="de-DE"/>
          </a:p>
        </p:txBody>
      </p:sp>
      <p:sp>
        <p:nvSpPr>
          <p:cNvPr id="6" name="Tijdelijke aanduiding voor voettekst 5"/>
          <p:cNvSpPr>
            <a:spLocks noGrp="1"/>
          </p:cNvSpPr>
          <p:nvPr>
            <p:ph type="ftr" sz="quarter" idx="11"/>
          </p:nvPr>
        </p:nvSpPr>
        <p:spPr/>
        <p:txBody>
          <a:bodyPr/>
          <a:lstStyle/>
          <a:p>
            <a:r>
              <a:rPr lang="de-DE"/>
              <a:t>pro mandato 25.02.2025</a:t>
            </a:r>
          </a:p>
        </p:txBody>
      </p:sp>
      <p:sp>
        <p:nvSpPr>
          <p:cNvPr id="7" name="Tijdelijke aanduiding voor dianummer 6"/>
          <p:cNvSpPr>
            <a:spLocks noGrp="1"/>
          </p:cNvSpPr>
          <p:nvPr>
            <p:ph type="sldNum" sz="quarter" idx="12"/>
          </p:nvPr>
        </p:nvSpPr>
        <p:spPr/>
        <p:txBody>
          <a:bodyPr/>
          <a:lstStyle/>
          <a:p>
            <a:fld id="{4CD814C8-F66B-4915-9FEC-D62A1DED085F}" type="slidenum">
              <a:rPr lang="de-DE" smtClean="0"/>
              <a:t>‹nr.›</a:t>
            </a:fld>
            <a:endParaRPr lang="de-DE"/>
          </a:p>
        </p:txBody>
      </p:sp>
    </p:spTree>
    <p:extLst>
      <p:ext uri="{BB962C8B-B14F-4D97-AF65-F5344CB8AC3E}">
        <p14:creationId xmlns:p14="http://schemas.microsoft.com/office/powerpoint/2010/main" val="25683892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endParaRPr lang="de-DE"/>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77542021-6046-436C-BBDB-93509334ACAD}" type="datetime1">
              <a:rPr lang="de-DE" smtClean="0"/>
              <a:t>26.02.2025</a:t>
            </a:fld>
            <a:endParaRPr lang="de-DE"/>
          </a:p>
        </p:txBody>
      </p:sp>
      <p:sp>
        <p:nvSpPr>
          <p:cNvPr id="6" name="Tijdelijke aanduiding voor voettekst 5"/>
          <p:cNvSpPr>
            <a:spLocks noGrp="1"/>
          </p:cNvSpPr>
          <p:nvPr>
            <p:ph type="ftr" sz="quarter" idx="11"/>
          </p:nvPr>
        </p:nvSpPr>
        <p:spPr/>
        <p:txBody>
          <a:bodyPr/>
          <a:lstStyle/>
          <a:p>
            <a:r>
              <a:rPr lang="de-DE"/>
              <a:t>pro mandato 25.02.2025</a:t>
            </a:r>
          </a:p>
        </p:txBody>
      </p:sp>
      <p:sp>
        <p:nvSpPr>
          <p:cNvPr id="7" name="Tijdelijke aanduiding voor dianummer 6"/>
          <p:cNvSpPr>
            <a:spLocks noGrp="1"/>
          </p:cNvSpPr>
          <p:nvPr>
            <p:ph type="sldNum" sz="quarter" idx="12"/>
          </p:nvPr>
        </p:nvSpPr>
        <p:spPr/>
        <p:txBody>
          <a:bodyPr/>
          <a:lstStyle/>
          <a:p>
            <a:fld id="{4CD814C8-F66B-4915-9FEC-D62A1DED085F}" type="slidenum">
              <a:rPr lang="de-DE" smtClean="0"/>
              <a:t>‹nr.›</a:t>
            </a:fld>
            <a:endParaRPr lang="de-DE"/>
          </a:p>
        </p:txBody>
      </p:sp>
    </p:spTree>
    <p:extLst>
      <p:ext uri="{BB962C8B-B14F-4D97-AF65-F5344CB8AC3E}">
        <p14:creationId xmlns:p14="http://schemas.microsoft.com/office/powerpoint/2010/main" val="842924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de stijl te bewerken</a:t>
            </a:r>
            <a:endParaRPr lang="de-DE"/>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D7DD604-49AF-4F89-873B-BF5D18016471}" type="datetime1">
              <a:rPr lang="de-DE" smtClean="0"/>
              <a:t>26.02.2025</a:t>
            </a:fld>
            <a:endParaRPr lang="de-DE"/>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de-DE"/>
              <a:t>pro mandato 25.02.2025</a:t>
            </a:r>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CD814C8-F66B-4915-9FEC-D62A1DED085F}" type="slidenum">
              <a:rPr lang="de-DE" smtClean="0"/>
              <a:t>‹nr.›</a:t>
            </a:fld>
            <a:endParaRPr lang="de-DE"/>
          </a:p>
        </p:txBody>
      </p:sp>
    </p:spTree>
    <p:extLst>
      <p:ext uri="{BB962C8B-B14F-4D97-AF65-F5344CB8AC3E}">
        <p14:creationId xmlns:p14="http://schemas.microsoft.com/office/powerpoint/2010/main" val="17105468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3363022-C969-41E9-8EB2-E4C94908C1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20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8D1AD6B3-BE88-4CEB-BA17-790657CC47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ctrTitle"/>
          </p:nvPr>
        </p:nvSpPr>
        <p:spPr>
          <a:xfrm>
            <a:off x="6590662" y="4267832"/>
            <a:ext cx="4805996" cy="1297115"/>
          </a:xfrm>
        </p:spPr>
        <p:txBody>
          <a:bodyPr anchor="t">
            <a:normAutofit/>
          </a:bodyPr>
          <a:lstStyle/>
          <a:p>
            <a:pPr algn="l"/>
            <a:br>
              <a:rPr lang="en-GB" sz="1900" b="1" dirty="0">
                <a:solidFill>
                  <a:schemeClr val="tx2"/>
                </a:solidFill>
                <a:ea typeface="+mj-lt"/>
                <a:cs typeface="+mj-lt"/>
              </a:rPr>
            </a:br>
            <a:r>
              <a:rPr lang="en-GB" sz="1900" b="1" dirty="0">
                <a:ea typeface="+mj-lt"/>
                <a:cs typeface="+mj-lt"/>
              </a:rPr>
              <a:t>The European Commission’s proposed directive harmonising certain aspects of insolvency law</a:t>
            </a:r>
            <a:r>
              <a:rPr lang="en-GB" sz="1900" dirty="0">
                <a:ea typeface="+mj-lt"/>
                <a:cs typeface="+mj-lt"/>
              </a:rPr>
              <a:t> </a:t>
            </a:r>
            <a:endParaRPr lang="en-US" sz="1900" dirty="0"/>
          </a:p>
          <a:p>
            <a:pPr algn="l"/>
            <a:endParaRPr lang="de-DE" sz="1900" dirty="0">
              <a:solidFill>
                <a:schemeClr val="tx2"/>
              </a:solidFill>
            </a:endParaRPr>
          </a:p>
        </p:txBody>
      </p:sp>
      <p:pic>
        <p:nvPicPr>
          <p:cNvPr id="6" name="Graphic 5" descr="Gavel">
            <a:extLst>
              <a:ext uri="{FF2B5EF4-FFF2-40B4-BE49-F238E27FC236}">
                <a16:creationId xmlns:a16="http://schemas.microsoft.com/office/drawing/2014/main" id="{22BC7628-6AAC-1138-6FFF-09B97510EFA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40470" y="1815320"/>
            <a:ext cx="4141760" cy="4141760"/>
          </a:xfrm>
          <a:custGeom>
            <a:avLst/>
            <a:gdLst/>
            <a:ahLst/>
            <a:cxnLst/>
            <a:rect l="l" t="t" r="r" b="b"/>
            <a:pathLst>
              <a:path w="4141760" h="4377846">
                <a:moveTo>
                  <a:pt x="0" y="0"/>
                </a:moveTo>
                <a:lnTo>
                  <a:pt x="4141760" y="0"/>
                </a:lnTo>
                <a:lnTo>
                  <a:pt x="4141760" y="4377846"/>
                </a:lnTo>
                <a:lnTo>
                  <a:pt x="0" y="4377846"/>
                </a:lnTo>
                <a:close/>
              </a:path>
            </a:pathLst>
          </a:custGeom>
        </p:spPr>
      </p:pic>
      <p:grpSp>
        <p:nvGrpSpPr>
          <p:cNvPr id="13" name="Group 12">
            <a:extLst>
              <a:ext uri="{FF2B5EF4-FFF2-40B4-BE49-F238E27FC236}">
                <a16:creationId xmlns:a16="http://schemas.microsoft.com/office/drawing/2014/main" id="{89D1390B-7E13-4B4F-9CB2-391063412E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53" y="-5977"/>
            <a:ext cx="6238675" cy="6863979"/>
            <a:chOff x="305" y="-5977"/>
            <a:chExt cx="6238675" cy="6863979"/>
          </a:xfrm>
        </p:grpSpPr>
        <p:sp>
          <p:nvSpPr>
            <p:cNvPr id="14" name="Freeform: Shape 13">
              <a:extLst>
                <a:ext uri="{FF2B5EF4-FFF2-40B4-BE49-F238E27FC236}">
                  <a16:creationId xmlns:a16="http://schemas.microsoft.com/office/drawing/2014/main" id="{9E720206-AA49-4786-A932-A2650DE091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34854"/>
              <a:ext cx="6028697" cy="6817170"/>
            </a:xfrm>
            <a:custGeom>
              <a:avLst/>
              <a:gdLst>
                <a:gd name="connsiteX0" fmla="*/ 6028697 w 6028697"/>
                <a:gd name="connsiteY0" fmla="*/ 6155323 h 6817170"/>
                <a:gd name="connsiteX1" fmla="*/ 6028697 w 6028697"/>
                <a:gd name="connsiteY1" fmla="*/ 6817170 h 6817170"/>
                <a:gd name="connsiteX2" fmla="*/ 5157862 w 6028697"/>
                <a:gd name="connsiteY2" fmla="*/ 6817170 h 6817170"/>
                <a:gd name="connsiteX3" fmla="*/ 5347156 w 6028697"/>
                <a:gd name="connsiteY3" fmla="*/ 6687553 h 6817170"/>
                <a:gd name="connsiteX4" fmla="*/ 5487470 w 6028697"/>
                <a:gd name="connsiteY4" fmla="*/ 6581714 h 6817170"/>
                <a:gd name="connsiteX5" fmla="*/ 5627642 w 6028697"/>
                <a:gd name="connsiteY5" fmla="*/ 6472328 h 6817170"/>
                <a:gd name="connsiteX6" fmla="*/ 5911392 w 6028697"/>
                <a:gd name="connsiteY6" fmla="*/ 6245328 h 6817170"/>
                <a:gd name="connsiteX7" fmla="*/ 4481066 w 6028697"/>
                <a:gd name="connsiteY7" fmla="*/ 478 h 6817170"/>
                <a:gd name="connsiteX8" fmla="*/ 4672258 w 6028697"/>
                <a:gd name="connsiteY8" fmla="*/ 7519 h 6817170"/>
                <a:gd name="connsiteX9" fmla="*/ 5429869 w 6028697"/>
                <a:gd name="connsiteY9" fmla="*/ 125134 h 6817170"/>
                <a:gd name="connsiteX10" fmla="*/ 5976319 w 6028697"/>
                <a:gd name="connsiteY10" fmla="*/ 314893 h 6817170"/>
                <a:gd name="connsiteX11" fmla="*/ 6028697 w 6028697"/>
                <a:gd name="connsiteY11" fmla="*/ 339901 h 6817170"/>
                <a:gd name="connsiteX12" fmla="*/ 6028697 w 6028697"/>
                <a:gd name="connsiteY12" fmla="*/ 732458 h 6817170"/>
                <a:gd name="connsiteX13" fmla="*/ 5990985 w 6028697"/>
                <a:gd name="connsiteY13" fmla="*/ 712211 h 6817170"/>
                <a:gd name="connsiteX14" fmla="*/ 5341339 w 6028697"/>
                <a:gd name="connsiteY14" fmla="*/ 475281 h 6817170"/>
                <a:gd name="connsiteX15" fmla="*/ 4651969 w 6028697"/>
                <a:gd name="connsiteY15" fmla="*/ 377104 h 6817170"/>
                <a:gd name="connsiteX16" fmla="*/ 3953093 w 6028697"/>
                <a:gd name="connsiteY16" fmla="*/ 402498 h 6817170"/>
                <a:gd name="connsiteX17" fmla="*/ 3267413 w 6028697"/>
                <a:gd name="connsiteY17" fmla="*/ 546643 h 6817170"/>
                <a:gd name="connsiteX18" fmla="*/ 1439498 w 6028697"/>
                <a:gd name="connsiteY18" fmla="*/ 1568141 h 6817170"/>
                <a:gd name="connsiteX19" fmla="*/ 960671 w 6028697"/>
                <a:gd name="connsiteY19" fmla="*/ 2082013 h 6817170"/>
                <a:gd name="connsiteX20" fmla="*/ 581866 w 6028697"/>
                <a:gd name="connsiteY20" fmla="*/ 2672638 h 6817170"/>
                <a:gd name="connsiteX21" fmla="*/ 324789 w 6028697"/>
                <a:gd name="connsiteY21" fmla="*/ 3325262 h 6817170"/>
                <a:gd name="connsiteX22" fmla="*/ 231151 w 6028697"/>
                <a:gd name="connsiteY22" fmla="*/ 4022292 h 6817170"/>
                <a:gd name="connsiteX23" fmla="*/ 270592 w 6028697"/>
                <a:gd name="connsiteY23" fmla="*/ 4362792 h 6817170"/>
                <a:gd name="connsiteX24" fmla="*/ 387213 w 6028697"/>
                <a:gd name="connsiteY24" fmla="*/ 4681585 h 6817170"/>
                <a:gd name="connsiteX25" fmla="*/ 468507 w 6028697"/>
                <a:gd name="connsiteY25" fmla="*/ 4831546 h 6817170"/>
                <a:gd name="connsiteX26" fmla="*/ 561862 w 6028697"/>
                <a:gd name="connsiteY26" fmla="*/ 4976826 h 6817170"/>
                <a:gd name="connsiteX27" fmla="*/ 777511 w 6028697"/>
                <a:gd name="connsiteY27" fmla="*/ 5257597 h 6817170"/>
                <a:gd name="connsiteX28" fmla="*/ 1010895 w 6028697"/>
                <a:gd name="connsiteY28" fmla="*/ 5540494 h 6817170"/>
                <a:gd name="connsiteX29" fmla="*/ 1126948 w 6028697"/>
                <a:gd name="connsiteY29" fmla="*/ 5688186 h 6817170"/>
                <a:gd name="connsiteX30" fmla="*/ 1182706 w 6028697"/>
                <a:gd name="connsiteY30" fmla="*/ 5760543 h 6817170"/>
                <a:gd name="connsiteX31" fmla="*/ 1237327 w 6028697"/>
                <a:gd name="connsiteY31" fmla="*/ 5830060 h 6817170"/>
                <a:gd name="connsiteX32" fmla="*/ 1706649 w 6028697"/>
                <a:gd name="connsiteY32" fmla="*/ 6342797 h 6817170"/>
                <a:gd name="connsiteX33" fmla="*/ 1956207 w 6028697"/>
                <a:gd name="connsiteY33" fmla="*/ 6573484 h 6817170"/>
                <a:gd name="connsiteX34" fmla="*/ 2217681 w 6028697"/>
                <a:gd name="connsiteY34" fmla="*/ 6786297 h 6817170"/>
                <a:gd name="connsiteX35" fmla="*/ 2260820 w 6028697"/>
                <a:gd name="connsiteY35" fmla="*/ 6817170 h 6817170"/>
                <a:gd name="connsiteX36" fmla="*/ 1429497 w 6028697"/>
                <a:gd name="connsiteY36" fmla="*/ 6817170 h 6817170"/>
                <a:gd name="connsiteX37" fmla="*/ 1327275 w 6028697"/>
                <a:gd name="connsiteY37" fmla="*/ 6713800 h 6817170"/>
                <a:gd name="connsiteX38" fmla="*/ 1080556 w 6028697"/>
                <a:gd name="connsiteY38" fmla="*/ 6414443 h 6817170"/>
                <a:gd name="connsiteX39" fmla="*/ 865189 w 6028697"/>
                <a:gd name="connsiteY39" fmla="*/ 6097496 h 6817170"/>
                <a:gd name="connsiteX40" fmla="*/ 814823 w 6028697"/>
                <a:gd name="connsiteY40" fmla="*/ 6016911 h 6817170"/>
                <a:gd name="connsiteX41" fmla="*/ 766729 w 6028697"/>
                <a:gd name="connsiteY41" fmla="*/ 5938453 h 6817170"/>
                <a:gd name="connsiteX42" fmla="*/ 671672 w 6028697"/>
                <a:gd name="connsiteY42" fmla="*/ 5786648 h 6817170"/>
                <a:gd name="connsiteX43" fmla="*/ 474608 w 6028697"/>
                <a:gd name="connsiteY43" fmla="*/ 5474664 h 6817170"/>
                <a:gd name="connsiteX44" fmla="*/ 282652 w 6028697"/>
                <a:gd name="connsiteY44" fmla="*/ 5146508 h 6817170"/>
                <a:gd name="connsiteX45" fmla="*/ 196108 w 6028697"/>
                <a:gd name="connsiteY45" fmla="*/ 4972712 h 6817170"/>
                <a:gd name="connsiteX46" fmla="*/ 122474 w 6028697"/>
                <a:gd name="connsiteY46" fmla="*/ 4791821 h 6817170"/>
                <a:gd name="connsiteX47" fmla="*/ 65724 w 6028697"/>
                <a:gd name="connsiteY47" fmla="*/ 4603129 h 6817170"/>
                <a:gd name="connsiteX48" fmla="*/ 44727 w 6028697"/>
                <a:gd name="connsiteY48" fmla="*/ 4506937 h 6817170"/>
                <a:gd name="connsiteX49" fmla="*/ 35505 w 6028697"/>
                <a:gd name="connsiteY49" fmla="*/ 4458699 h 6817170"/>
                <a:gd name="connsiteX50" fmla="*/ 27845 w 6028697"/>
                <a:gd name="connsiteY50" fmla="*/ 4410320 h 6817170"/>
                <a:gd name="connsiteX51" fmla="*/ 37 w 6028697"/>
                <a:gd name="connsiteY51" fmla="*/ 4022292 h 6817170"/>
                <a:gd name="connsiteX52" fmla="*/ 78777 w 6028697"/>
                <a:gd name="connsiteY52" fmla="*/ 3267236 h 6817170"/>
                <a:gd name="connsiteX53" fmla="*/ 315424 w 6028697"/>
                <a:gd name="connsiteY53" fmla="*/ 2543673 h 6817170"/>
                <a:gd name="connsiteX54" fmla="*/ 1202710 w 6028697"/>
                <a:gd name="connsiteY54" fmla="*/ 1314895 h 6817170"/>
                <a:gd name="connsiteX55" fmla="*/ 1791065 w 6028697"/>
                <a:gd name="connsiteY55" fmla="*/ 833514 h 6817170"/>
                <a:gd name="connsiteX56" fmla="*/ 3908404 w 6028697"/>
                <a:gd name="connsiteY56" fmla="*/ 29794 h 6817170"/>
                <a:gd name="connsiteX57" fmla="*/ 4481066 w 6028697"/>
                <a:gd name="connsiteY57" fmla="*/ 478 h 6817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6028697" h="6817170">
                  <a:moveTo>
                    <a:pt x="6028697" y="6155323"/>
                  </a:moveTo>
                  <a:lnTo>
                    <a:pt x="6028697" y="6817170"/>
                  </a:lnTo>
                  <a:lnTo>
                    <a:pt x="5157862" y="6817170"/>
                  </a:lnTo>
                  <a:lnTo>
                    <a:pt x="5347156" y="6687553"/>
                  </a:lnTo>
                  <a:cubicBezTo>
                    <a:pt x="5394117" y="6653219"/>
                    <a:pt x="5440793" y="6617608"/>
                    <a:pt x="5487470" y="6581714"/>
                  </a:cubicBezTo>
                  <a:cubicBezTo>
                    <a:pt x="5534147" y="6545820"/>
                    <a:pt x="5580966" y="6509358"/>
                    <a:pt x="5627642" y="6472328"/>
                  </a:cubicBezTo>
                  <a:lnTo>
                    <a:pt x="5911392" y="6245328"/>
                  </a:lnTo>
                  <a:close/>
                  <a:moveTo>
                    <a:pt x="4481066" y="478"/>
                  </a:moveTo>
                  <a:cubicBezTo>
                    <a:pt x="4544817" y="1422"/>
                    <a:pt x="4608563" y="3769"/>
                    <a:pt x="4672258" y="7519"/>
                  </a:cubicBezTo>
                  <a:cubicBezTo>
                    <a:pt x="4927973" y="22364"/>
                    <a:pt x="5181687" y="61751"/>
                    <a:pt x="5429869" y="125134"/>
                  </a:cubicBezTo>
                  <a:cubicBezTo>
                    <a:pt x="5617090" y="173104"/>
                    <a:pt x="5799867" y="236595"/>
                    <a:pt x="5976319" y="314893"/>
                  </a:cubicBezTo>
                  <a:lnTo>
                    <a:pt x="6028697" y="339901"/>
                  </a:lnTo>
                  <a:lnTo>
                    <a:pt x="6028697" y="732458"/>
                  </a:lnTo>
                  <a:lnTo>
                    <a:pt x="5990985" y="712211"/>
                  </a:lnTo>
                  <a:cubicBezTo>
                    <a:pt x="5783917" y="609342"/>
                    <a:pt x="5566013" y="529876"/>
                    <a:pt x="5341339" y="475281"/>
                  </a:cubicBezTo>
                  <a:cubicBezTo>
                    <a:pt x="5115233" y="420503"/>
                    <a:pt x="4884375" y="387624"/>
                    <a:pt x="4651969" y="377104"/>
                  </a:cubicBezTo>
                  <a:cubicBezTo>
                    <a:pt x="4418713" y="365171"/>
                    <a:pt x="4184861" y="373670"/>
                    <a:pt x="3953093" y="402498"/>
                  </a:cubicBezTo>
                  <a:cubicBezTo>
                    <a:pt x="3721001" y="431832"/>
                    <a:pt x="3491675" y="480040"/>
                    <a:pt x="3267413" y="546643"/>
                  </a:cubicBezTo>
                  <a:cubicBezTo>
                    <a:pt x="2591323" y="750761"/>
                    <a:pt x="1967642" y="1099289"/>
                    <a:pt x="1439498" y="1568141"/>
                  </a:cubicBezTo>
                  <a:cubicBezTo>
                    <a:pt x="1265589" y="1725523"/>
                    <a:pt x="1105393" y="1897434"/>
                    <a:pt x="960671" y="2082013"/>
                  </a:cubicBezTo>
                  <a:cubicBezTo>
                    <a:pt x="815775" y="2266294"/>
                    <a:pt x="688923" y="2464081"/>
                    <a:pt x="581866" y="2672638"/>
                  </a:cubicBezTo>
                  <a:cubicBezTo>
                    <a:pt x="473765" y="2880669"/>
                    <a:pt x="387610" y="3099397"/>
                    <a:pt x="324789" y="3325262"/>
                  </a:cubicBezTo>
                  <a:cubicBezTo>
                    <a:pt x="262714" y="3552403"/>
                    <a:pt x="231223" y="3786822"/>
                    <a:pt x="231151" y="4022292"/>
                  </a:cubicBezTo>
                  <a:cubicBezTo>
                    <a:pt x="231413" y="4136912"/>
                    <a:pt x="244645" y="4251136"/>
                    <a:pt x="270592" y="4362792"/>
                  </a:cubicBezTo>
                  <a:cubicBezTo>
                    <a:pt x="297885" y="4472943"/>
                    <a:pt x="336983" y="4579833"/>
                    <a:pt x="387213" y="4681585"/>
                  </a:cubicBezTo>
                  <a:cubicBezTo>
                    <a:pt x="412042" y="4732517"/>
                    <a:pt x="439423" y="4782457"/>
                    <a:pt x="468507" y="4831546"/>
                  </a:cubicBezTo>
                  <a:cubicBezTo>
                    <a:pt x="497591" y="4880636"/>
                    <a:pt x="529230" y="4929015"/>
                    <a:pt x="561862" y="4976826"/>
                  </a:cubicBezTo>
                  <a:cubicBezTo>
                    <a:pt x="627975" y="5072166"/>
                    <a:pt x="701466" y="5164668"/>
                    <a:pt x="777511" y="5257597"/>
                  </a:cubicBezTo>
                  <a:cubicBezTo>
                    <a:pt x="853556" y="5350524"/>
                    <a:pt x="933574" y="5443594"/>
                    <a:pt x="1010895" y="5540494"/>
                  </a:cubicBezTo>
                  <a:cubicBezTo>
                    <a:pt x="1049957" y="5588732"/>
                    <a:pt x="1088642" y="5637963"/>
                    <a:pt x="1126948" y="5688186"/>
                  </a:cubicBezTo>
                  <a:lnTo>
                    <a:pt x="1182706" y="5760543"/>
                  </a:lnTo>
                  <a:cubicBezTo>
                    <a:pt x="1201007" y="5783669"/>
                    <a:pt x="1218458" y="5807503"/>
                    <a:pt x="1237327" y="5830060"/>
                  </a:cubicBezTo>
                  <a:cubicBezTo>
                    <a:pt x="1383714" y="6009916"/>
                    <a:pt x="1540413" y="6181116"/>
                    <a:pt x="1706649" y="6342797"/>
                  </a:cubicBezTo>
                  <a:cubicBezTo>
                    <a:pt x="1788084" y="6422531"/>
                    <a:pt x="1871265" y="6499427"/>
                    <a:pt x="1956207" y="6573484"/>
                  </a:cubicBezTo>
                  <a:cubicBezTo>
                    <a:pt x="2041332" y="6647402"/>
                    <a:pt x="2127733" y="6718907"/>
                    <a:pt x="2217681" y="6786297"/>
                  </a:cubicBezTo>
                  <a:lnTo>
                    <a:pt x="2260820" y="6817170"/>
                  </a:lnTo>
                  <a:lnTo>
                    <a:pt x="1429497" y="6817170"/>
                  </a:lnTo>
                  <a:lnTo>
                    <a:pt x="1327275" y="6713800"/>
                  </a:lnTo>
                  <a:cubicBezTo>
                    <a:pt x="1239186" y="6618984"/>
                    <a:pt x="1156797" y="6519019"/>
                    <a:pt x="1080556" y="6414443"/>
                  </a:cubicBezTo>
                  <a:cubicBezTo>
                    <a:pt x="1004653" y="6310734"/>
                    <a:pt x="932439" y="6205177"/>
                    <a:pt x="865189" y="6097496"/>
                  </a:cubicBezTo>
                  <a:cubicBezTo>
                    <a:pt x="847881" y="6070823"/>
                    <a:pt x="831565" y="6043725"/>
                    <a:pt x="814823" y="6016911"/>
                  </a:cubicBezTo>
                  <a:lnTo>
                    <a:pt x="766729" y="5938453"/>
                  </a:lnTo>
                  <a:cubicBezTo>
                    <a:pt x="735941" y="5887947"/>
                    <a:pt x="703878" y="5837581"/>
                    <a:pt x="671672" y="5786648"/>
                  </a:cubicBezTo>
                  <a:lnTo>
                    <a:pt x="474608" y="5474664"/>
                  </a:lnTo>
                  <a:cubicBezTo>
                    <a:pt x="408778" y="5368968"/>
                    <a:pt x="343516" y="5260008"/>
                    <a:pt x="282652" y="5146508"/>
                  </a:cubicBezTo>
                  <a:cubicBezTo>
                    <a:pt x="252290" y="5089759"/>
                    <a:pt x="223065" y="5032015"/>
                    <a:pt x="196108" y="4972712"/>
                  </a:cubicBezTo>
                  <a:cubicBezTo>
                    <a:pt x="169152" y="4913408"/>
                    <a:pt x="144607" y="4853111"/>
                    <a:pt x="122474" y="4791821"/>
                  </a:cubicBezTo>
                  <a:cubicBezTo>
                    <a:pt x="100342" y="4730532"/>
                    <a:pt x="81757" y="4666830"/>
                    <a:pt x="65724" y="4603129"/>
                  </a:cubicBezTo>
                  <a:cubicBezTo>
                    <a:pt x="58205" y="4571064"/>
                    <a:pt x="50828" y="4539143"/>
                    <a:pt x="44727" y="4506937"/>
                  </a:cubicBezTo>
                  <a:lnTo>
                    <a:pt x="35505" y="4458699"/>
                  </a:lnTo>
                  <a:lnTo>
                    <a:pt x="27845" y="4410320"/>
                  </a:lnTo>
                  <a:cubicBezTo>
                    <a:pt x="8635" y="4281881"/>
                    <a:pt x="-661" y="4152150"/>
                    <a:pt x="37" y="4022292"/>
                  </a:cubicBezTo>
                  <a:cubicBezTo>
                    <a:pt x="712" y="3768592"/>
                    <a:pt x="27094" y="3515615"/>
                    <a:pt x="78777" y="3267236"/>
                  </a:cubicBezTo>
                  <a:cubicBezTo>
                    <a:pt x="130048" y="3017876"/>
                    <a:pt x="209439" y="2775142"/>
                    <a:pt x="315424" y="2543673"/>
                  </a:cubicBezTo>
                  <a:cubicBezTo>
                    <a:pt x="528236" y="2081161"/>
                    <a:pt x="838234" y="1667312"/>
                    <a:pt x="1202710" y="1314895"/>
                  </a:cubicBezTo>
                  <a:cubicBezTo>
                    <a:pt x="1385514" y="1138814"/>
                    <a:pt x="1582282" y="977831"/>
                    <a:pt x="1791065" y="833514"/>
                  </a:cubicBezTo>
                  <a:cubicBezTo>
                    <a:pt x="2420037" y="395614"/>
                    <a:pt x="3147288" y="119557"/>
                    <a:pt x="3908404" y="29794"/>
                  </a:cubicBezTo>
                  <a:cubicBezTo>
                    <a:pt x="4098509" y="7429"/>
                    <a:pt x="4289811" y="-2355"/>
                    <a:pt x="4481066" y="47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C72F6EE6-EDE9-45A5-8F6D-02B9B7CB2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1"/>
              <a:ext cx="6165116"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C093DC50-3BD7-46B1-A300-CD207E152F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5977"/>
              <a:ext cx="6238675"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ekstvak 2">
            <a:extLst>
              <a:ext uri="{FF2B5EF4-FFF2-40B4-BE49-F238E27FC236}">
                <a16:creationId xmlns:a16="http://schemas.microsoft.com/office/drawing/2014/main" id="{D9E20858-EEED-2EBB-EAC8-CBA12210AAAD}"/>
              </a:ext>
            </a:extLst>
          </p:cNvPr>
          <p:cNvSpPr txBox="1"/>
          <p:nvPr/>
        </p:nvSpPr>
        <p:spPr>
          <a:xfrm>
            <a:off x="6574587" y="5819676"/>
            <a:ext cx="5116670" cy="553998"/>
          </a:xfrm>
          <a:prstGeom prst="rect">
            <a:avLst/>
          </a:prstGeom>
          <a:noFill/>
        </p:spPr>
        <p:txBody>
          <a:bodyPr wrap="square" rtlCol="0">
            <a:spAutoFit/>
          </a:bodyPr>
          <a:lstStyle/>
          <a:p>
            <a:r>
              <a:rPr lang="nl-BE" sz="1000" dirty="0"/>
              <a:t>CHRIS MUYLDERMANS</a:t>
            </a:r>
          </a:p>
          <a:p>
            <a:r>
              <a:rPr lang="nl-BE" sz="1000" dirty="0"/>
              <a:t>VOORZITTER IN ONDERNEMINGSZAKEN ONDERNEMINGSRECHTBANK </a:t>
            </a:r>
            <a:r>
              <a:rPr lang="nl-BE" sz="1000" dirty="0" err="1"/>
              <a:t>Antwerpen&amp;Limburg</a:t>
            </a:r>
            <a:endParaRPr lang="nl-BE" sz="1000" dirty="0"/>
          </a:p>
        </p:txBody>
      </p:sp>
      <p:sp>
        <p:nvSpPr>
          <p:cNvPr id="4" name="Tijdelijke aanduiding voor voettekst 3">
            <a:extLst>
              <a:ext uri="{FF2B5EF4-FFF2-40B4-BE49-F238E27FC236}">
                <a16:creationId xmlns:a16="http://schemas.microsoft.com/office/drawing/2014/main" id="{238AAE70-6572-99A9-4FC5-44945EF35190}"/>
              </a:ext>
            </a:extLst>
          </p:cNvPr>
          <p:cNvSpPr>
            <a:spLocks noGrp="1"/>
          </p:cNvSpPr>
          <p:nvPr>
            <p:ph type="ftr" sz="quarter" idx="11"/>
          </p:nvPr>
        </p:nvSpPr>
        <p:spPr/>
        <p:txBody>
          <a:bodyPr/>
          <a:lstStyle/>
          <a:p>
            <a:r>
              <a:rPr lang="de-DE" dirty="0"/>
              <a:t>pro </a:t>
            </a:r>
            <a:r>
              <a:rPr lang="de-DE" dirty="0" err="1"/>
              <a:t>mandato</a:t>
            </a:r>
            <a:r>
              <a:rPr lang="de-DE" dirty="0"/>
              <a:t> 25.02.2025</a:t>
            </a:r>
          </a:p>
        </p:txBody>
      </p:sp>
    </p:spTree>
    <p:extLst>
      <p:ext uri="{BB962C8B-B14F-4D97-AF65-F5344CB8AC3E}">
        <p14:creationId xmlns:p14="http://schemas.microsoft.com/office/powerpoint/2010/main" val="33514390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3D995D8-4C21-3A73-F9C9-4767C2447242}"/>
            </a:ext>
          </a:extLst>
        </p:cNvPr>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78E9FE02-9D06-E6A3-B477-FF1FC7D498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E0F79CCE-A940-0B2B-4A14-4C31DD8F80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1" name="Group 10">
            <a:extLst>
              <a:ext uri="{FF2B5EF4-FFF2-40B4-BE49-F238E27FC236}">
                <a16:creationId xmlns:a16="http://schemas.microsoft.com/office/drawing/2014/main" id="{1F40AC77-F00C-9BCC-6D5C-A588D7EE19C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289890" y="0"/>
            <a:ext cx="3902110" cy="2382977"/>
            <a:chOff x="6867015" y="-1"/>
            <a:chExt cx="5324985" cy="3251912"/>
          </a:xfrm>
          <a:solidFill>
            <a:schemeClr val="accent5">
              <a:alpha val="10000"/>
            </a:schemeClr>
          </a:solidFill>
        </p:grpSpPr>
        <p:sp>
          <p:nvSpPr>
            <p:cNvPr id="12" name="Freeform: Shape 11">
              <a:extLst>
                <a:ext uri="{FF2B5EF4-FFF2-40B4-BE49-F238E27FC236}">
                  <a16:creationId xmlns:a16="http://schemas.microsoft.com/office/drawing/2014/main" id="{908EEB66-DD47-C23A-4759-27C05D50F2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DD6F066A-3690-11B8-EEAC-BFD8FEEC57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D9575CCB-C19F-3B86-665B-7B698C7384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11769729-1F82-6F29-788E-0724F0B5E3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 name="Group 16">
            <a:extLst>
              <a:ext uri="{FF2B5EF4-FFF2-40B4-BE49-F238E27FC236}">
                <a16:creationId xmlns:a16="http://schemas.microsoft.com/office/drawing/2014/main" id="{B3DEF949-F625-693B-D1BE-48D57F7F8AA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flipH="1">
            <a:off x="0" y="4682671"/>
            <a:ext cx="2898948" cy="2175328"/>
            <a:chOff x="-305" y="-1"/>
            <a:chExt cx="3832880" cy="2876136"/>
          </a:xfrm>
        </p:grpSpPr>
        <p:sp>
          <p:nvSpPr>
            <p:cNvPr id="18" name="Freeform: Shape 17">
              <a:extLst>
                <a:ext uri="{FF2B5EF4-FFF2-40B4-BE49-F238E27FC236}">
                  <a16:creationId xmlns:a16="http://schemas.microsoft.com/office/drawing/2014/main" id="{080DEFB6-9E3D-239E-B416-D616E23649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A1037F1D-A830-8D6F-BED7-F7A60014D7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3F00F861-137F-CD9D-10F6-CFF4650DFA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A14390CB-4088-D3A3-1F31-6C9786F902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 name="Tekstvak 3">
            <a:extLst>
              <a:ext uri="{FF2B5EF4-FFF2-40B4-BE49-F238E27FC236}">
                <a16:creationId xmlns:a16="http://schemas.microsoft.com/office/drawing/2014/main" id="{E7794E4D-428F-D1A9-CDDA-5AFCD854CA99}"/>
              </a:ext>
            </a:extLst>
          </p:cNvPr>
          <p:cNvSpPr txBox="1"/>
          <p:nvPr/>
        </p:nvSpPr>
        <p:spPr>
          <a:xfrm>
            <a:off x="877078" y="1745018"/>
            <a:ext cx="11314922" cy="1077218"/>
          </a:xfrm>
          <a:prstGeom prst="rect">
            <a:avLst/>
          </a:prstGeom>
          <a:noFill/>
        </p:spPr>
        <p:txBody>
          <a:bodyPr wrap="square">
            <a:spAutoFit/>
          </a:bodyPr>
          <a:lstStyle/>
          <a:p>
            <a:r>
              <a:rPr lang="en-US" sz="1600" dirty="0"/>
              <a:t>This gap is driven by the absence of European legislation requiring these types of payment providers to include identification data in </a:t>
            </a:r>
            <a:r>
              <a:rPr lang="en-US" sz="1600" dirty="0" err="1"/>
              <a:t>centralised</a:t>
            </a:r>
            <a:r>
              <a:rPr lang="en-US" sz="1600" dirty="0"/>
              <a:t> electronic systems. Considering the intensive (crypto) monetary traffic that takes​place through payment providers such as ICS, </a:t>
            </a:r>
            <a:r>
              <a:rPr lang="en-US" sz="1600" dirty="0" err="1"/>
              <a:t>Paypal</a:t>
            </a:r>
            <a:r>
              <a:rPr lang="en-US" sz="1600" dirty="0"/>
              <a:t>, Klarna and Strike, potentially important assets therefore cannot adequately be traced back to an insolvency estate despite the Proposal.</a:t>
            </a:r>
          </a:p>
        </p:txBody>
      </p:sp>
      <p:sp>
        <p:nvSpPr>
          <p:cNvPr id="5" name="Tekstvak 4">
            <a:extLst>
              <a:ext uri="{FF2B5EF4-FFF2-40B4-BE49-F238E27FC236}">
                <a16:creationId xmlns:a16="http://schemas.microsoft.com/office/drawing/2014/main" id="{5F197C4E-088B-30DA-3AB0-D3AD00DBE9AE}"/>
              </a:ext>
            </a:extLst>
          </p:cNvPr>
          <p:cNvSpPr txBox="1"/>
          <p:nvPr/>
        </p:nvSpPr>
        <p:spPr>
          <a:xfrm>
            <a:off x="482771" y="775989"/>
            <a:ext cx="9996978" cy="861774"/>
          </a:xfrm>
          <a:prstGeom prst="rect">
            <a:avLst/>
          </a:prstGeom>
          <a:noFill/>
        </p:spPr>
        <p:txBody>
          <a:bodyPr wrap="square">
            <a:spAutoFit/>
          </a:bodyPr>
          <a:lstStyle/>
          <a:p>
            <a:r>
              <a:rPr lang="en-GB" b="1" dirty="0"/>
              <a:t>An important limitations :</a:t>
            </a:r>
          </a:p>
          <a:p>
            <a:pPr marL="285750" indent="-285750">
              <a:buFont typeface="Arial" panose="020B0604020202020204" pitchFamily="34" charset="0"/>
              <a:buChar char="•"/>
            </a:pPr>
            <a:r>
              <a:rPr lang="en-GB" sz="1600" dirty="0"/>
              <a:t>insolvency practitioners will not have access to information on accounts held with certain payment providers (i.e. crypto-currency service providers and service providers that do not offer accounts with IBAN codes). </a:t>
            </a:r>
          </a:p>
        </p:txBody>
      </p:sp>
      <p:sp>
        <p:nvSpPr>
          <p:cNvPr id="2" name="Tijdelijke aanduiding voor voettekst 1">
            <a:extLst>
              <a:ext uri="{FF2B5EF4-FFF2-40B4-BE49-F238E27FC236}">
                <a16:creationId xmlns:a16="http://schemas.microsoft.com/office/drawing/2014/main" id="{969CAEFE-72A2-54FF-15E0-D70737452A0D}"/>
              </a:ext>
            </a:extLst>
          </p:cNvPr>
          <p:cNvSpPr>
            <a:spLocks noGrp="1"/>
          </p:cNvSpPr>
          <p:nvPr>
            <p:ph type="ftr" sz="quarter" idx="11"/>
          </p:nvPr>
        </p:nvSpPr>
        <p:spPr/>
        <p:txBody>
          <a:bodyPr/>
          <a:lstStyle/>
          <a:p>
            <a:r>
              <a:rPr lang="de-DE"/>
              <a:t>pro mandato 25.02.2025</a:t>
            </a:r>
          </a:p>
        </p:txBody>
      </p:sp>
      <p:sp>
        <p:nvSpPr>
          <p:cNvPr id="3" name="TextBox 1">
            <a:extLst>
              <a:ext uri="{FF2B5EF4-FFF2-40B4-BE49-F238E27FC236}">
                <a16:creationId xmlns:a16="http://schemas.microsoft.com/office/drawing/2014/main" id="{651ABC32-999E-6F18-9787-FA02130A8918}"/>
              </a:ext>
            </a:extLst>
          </p:cNvPr>
          <p:cNvSpPr txBox="1"/>
          <p:nvPr/>
        </p:nvSpPr>
        <p:spPr>
          <a:xfrm>
            <a:off x="507654" y="2978752"/>
            <a:ext cx="11516396" cy="2994765"/>
          </a:xfrm>
          <a:prstGeom prst="rect">
            <a:avLst/>
          </a:prstGeom>
        </p:spPr>
        <p:txBody>
          <a:bodyPr rot="0" spcFirstLastPara="0" vertOverflow="overflow" horzOverflow="overflow" vert="horz" lIns="91440" tIns="45720" rIns="91440" bIns="45720" numCol="1" spcCol="0" rtlCol="0" fromWordArt="0" anchor="t" anchorCtr="0" forceAA="0" compatLnSpc="1">
            <a:prstTxWarp prst="textNoShape">
              <a:avLst/>
            </a:prstTxWarp>
            <a:normAutofit/>
          </a:bodyPr>
          <a:lstStyle/>
          <a:p>
            <a:pPr marL="285750" indent="-285750">
              <a:lnSpc>
                <a:spcPct val="90000"/>
              </a:lnSpc>
              <a:spcAft>
                <a:spcPts val="600"/>
              </a:spcAft>
              <a:buFont typeface="Arial" panose="020B0604020202020204" pitchFamily="34" charset="0"/>
              <a:buChar char="•"/>
            </a:pPr>
            <a:r>
              <a:rPr lang="en-US" sz="1600" dirty="0">
                <a:solidFill>
                  <a:schemeClr val="tx2"/>
                </a:solidFill>
              </a:rPr>
              <a:t> the Proposal </a:t>
            </a:r>
            <a:r>
              <a:rPr lang="en-US" sz="1600" dirty="0"/>
              <a:t>does not equip practitioners with new instruments to recover assets belonging to insolvency estates as this was  considered too controversial by the Member States, the level of accessible information is only limited</a:t>
            </a:r>
          </a:p>
          <a:p>
            <a:pPr>
              <a:lnSpc>
                <a:spcPct val="90000"/>
              </a:lnSpc>
              <a:spcAft>
                <a:spcPts val="600"/>
              </a:spcAft>
            </a:pPr>
            <a:r>
              <a:rPr lang="en-US" sz="1600" dirty="0"/>
              <a:t>        Given recent case law in the European Court of Justice (the ECJ), entailing that general access to UBO registers interferes with.</a:t>
            </a:r>
          </a:p>
          <a:p>
            <a:pPr>
              <a:lnSpc>
                <a:spcPct val="90000"/>
              </a:lnSpc>
              <a:spcAft>
                <a:spcPts val="600"/>
              </a:spcAft>
            </a:pPr>
            <a:r>
              <a:rPr lang="en-US" sz="1600" dirty="0"/>
              <a:t>         the EU’s Charter of Fundamental Rights</a:t>
            </a:r>
          </a:p>
          <a:p>
            <a:pPr>
              <a:lnSpc>
                <a:spcPct val="90000"/>
              </a:lnSpc>
              <a:spcAft>
                <a:spcPts val="600"/>
              </a:spcAft>
            </a:pPr>
            <a:endParaRPr lang="en-US" sz="1400" dirty="0">
              <a:solidFill>
                <a:schemeClr val="tx2"/>
              </a:solidFill>
            </a:endParaRPr>
          </a:p>
        </p:txBody>
      </p:sp>
    </p:spTree>
    <p:extLst>
      <p:ext uri="{BB962C8B-B14F-4D97-AF65-F5344CB8AC3E}">
        <p14:creationId xmlns:p14="http://schemas.microsoft.com/office/powerpoint/2010/main" val="22109991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270816F-3DB8-B6E1-0DC1-4031723FDD7A}"/>
              </a:ext>
            </a:extLst>
          </p:cNvPr>
          <p:cNvSpPr txBox="1"/>
          <p:nvPr/>
        </p:nvSpPr>
        <p:spPr>
          <a:xfrm>
            <a:off x="1161535" y="1151237"/>
            <a:ext cx="8870091" cy="3477875"/>
          </a:xfrm>
          <a:prstGeom prst="rect">
            <a:avLst/>
          </a:prstGeom>
          <a:noFill/>
          <a:ln w="28575">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000" dirty="0"/>
              <a:t>3 . The harmonisation of </a:t>
            </a:r>
            <a:r>
              <a:rPr lang="en-GB" sz="2000" b="1" dirty="0"/>
              <a:t>Pre-pack procedures </a:t>
            </a:r>
          </a:p>
          <a:p>
            <a:endParaRPr lang="en-GB" sz="2000" b="1" dirty="0"/>
          </a:p>
          <a:p>
            <a:r>
              <a:rPr lang="en-GB" sz="1600" dirty="0"/>
              <a:t>The Insolvency Law Proposal also addresses the harmonisation of pre-pack procedures within the EU. In the EU, a pre-pack procedure is usually characterised by the sale of a debtor’s assets or enterprise in an insolvency procedure with court approval (the liquidation phase), but with the deal having been agreed upon prior to the commencement of the insolvency procedure (the preparation phase). The (brief) insolvency procedure is utilised to leverage the benefits of such a procedure to, for instance, terminate employment contracts to right-size the workforce. By preparing the sale prior to the actual insolvency procedure, the pre-pack minimises potential loss of creditor value at an early stage since the negative effects of a formal insolvency procedure are less likely to materialise between the opening of these proceedings and the actual sale. As such, pre pack procedures are </a:t>
            </a:r>
            <a:r>
              <a:rPr lang="en-GB" sz="1600" b="1" dirty="0"/>
              <a:t>seen to maximise creditor recovery </a:t>
            </a:r>
            <a:r>
              <a:rPr lang="en-GB" sz="1600" dirty="0"/>
              <a:t>in insolvency proceedings</a:t>
            </a:r>
          </a:p>
          <a:p>
            <a:endParaRPr lang="en-GB" sz="2000" dirty="0"/>
          </a:p>
        </p:txBody>
      </p:sp>
      <p:sp>
        <p:nvSpPr>
          <p:cNvPr id="3" name="Tijdelijke aanduiding voor voettekst 2">
            <a:extLst>
              <a:ext uri="{FF2B5EF4-FFF2-40B4-BE49-F238E27FC236}">
                <a16:creationId xmlns:a16="http://schemas.microsoft.com/office/drawing/2014/main" id="{D5D9765B-6E77-11EF-F9AE-D2A2CE510FBE}"/>
              </a:ext>
            </a:extLst>
          </p:cNvPr>
          <p:cNvSpPr>
            <a:spLocks noGrp="1"/>
          </p:cNvSpPr>
          <p:nvPr>
            <p:ph type="ftr" sz="quarter" idx="11"/>
          </p:nvPr>
        </p:nvSpPr>
        <p:spPr/>
        <p:txBody>
          <a:bodyPr/>
          <a:lstStyle/>
          <a:p>
            <a:r>
              <a:rPr lang="de-DE"/>
              <a:t>pro mandato 25.02.2025</a:t>
            </a:r>
          </a:p>
        </p:txBody>
      </p:sp>
    </p:spTree>
    <p:extLst>
      <p:ext uri="{BB962C8B-B14F-4D97-AF65-F5344CB8AC3E}">
        <p14:creationId xmlns:p14="http://schemas.microsoft.com/office/powerpoint/2010/main" val="2482460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FE87612-D172-F37E-5FBE-054333327B35}"/>
              </a:ext>
            </a:extLst>
          </p:cNvPr>
          <p:cNvSpPr txBox="1"/>
          <p:nvPr/>
        </p:nvSpPr>
        <p:spPr>
          <a:xfrm>
            <a:off x="1161536" y="1022448"/>
            <a:ext cx="9868928" cy="38472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b="1" dirty="0"/>
              <a:t>4. Mandatory bankruptcy filing</a:t>
            </a:r>
            <a:r>
              <a:rPr lang="en-GB" dirty="0"/>
              <a:t>    </a:t>
            </a:r>
          </a:p>
          <a:p>
            <a:endParaRPr lang="en-GB" dirty="0"/>
          </a:p>
          <a:p>
            <a:r>
              <a:rPr lang="en-GB" sz="1600" dirty="0"/>
              <a:t>directors of a legal entity – who are deemed best positioned to realise when the company is nearing or in insolvency – are obliged to submit a request for the opening of insolvency proceedings with the court within three months after the directors become aware or can reasonably be expected to become aware that the entity is insolvent. </a:t>
            </a:r>
          </a:p>
          <a:p>
            <a:endParaRPr lang="nl-NL" sz="1600" dirty="0"/>
          </a:p>
          <a:p>
            <a:r>
              <a:rPr lang="en-GB" sz="1600" dirty="0"/>
              <a:t>the Member States shall ensure that </a:t>
            </a:r>
            <a:r>
              <a:rPr lang="en-GB" sz="1600" b="1" dirty="0"/>
              <a:t>directors failing to comply </a:t>
            </a:r>
            <a:r>
              <a:rPr lang="en-GB" sz="1600" dirty="0"/>
              <a:t>with this obligation </a:t>
            </a:r>
            <a:r>
              <a:rPr lang="en-GB" sz="1600" b="1" dirty="0"/>
              <a:t>are liable for damages to</a:t>
            </a:r>
            <a:r>
              <a:rPr lang="en-GB" sz="1600" dirty="0"/>
              <a:t> </a:t>
            </a:r>
            <a:r>
              <a:rPr lang="en-GB" sz="1600" b="1" dirty="0"/>
              <a:t>creditors</a:t>
            </a:r>
            <a:r>
              <a:rPr lang="en-GB" sz="1600" dirty="0"/>
              <a:t>, but also permits the Member States to adopt stricter liability rules for failure to comply with this obligation. </a:t>
            </a:r>
          </a:p>
          <a:p>
            <a:endParaRPr lang="en-GB" sz="1600" dirty="0"/>
          </a:p>
          <a:p>
            <a:r>
              <a:rPr lang="en-GB" sz="1600" dirty="0"/>
              <a:t>The rationale behind this proposal is to maximise recovery by avoiding the potential loss of asset value if insolvent companies continue trading. The explanatory memorandum to the Insolvency Law Proposal does set out that the term </a:t>
            </a:r>
            <a:r>
              <a:rPr lang="en-GB" sz="1600" u="sng" dirty="0"/>
              <a:t>‘director’ is to be understood broadly</a:t>
            </a:r>
            <a:r>
              <a:rPr lang="en-GB" sz="1600" dirty="0"/>
              <a:t>, referring to those persons charged with making, or who in fact are making or who ought to be making key decisions with respect to the management of a company. </a:t>
            </a:r>
          </a:p>
        </p:txBody>
      </p:sp>
      <p:sp>
        <p:nvSpPr>
          <p:cNvPr id="3" name="Tijdelijke aanduiding voor voettekst 2">
            <a:extLst>
              <a:ext uri="{FF2B5EF4-FFF2-40B4-BE49-F238E27FC236}">
                <a16:creationId xmlns:a16="http://schemas.microsoft.com/office/drawing/2014/main" id="{05AE7949-0CE7-DAF2-0E75-28ABEF3476E2}"/>
              </a:ext>
            </a:extLst>
          </p:cNvPr>
          <p:cNvSpPr>
            <a:spLocks noGrp="1"/>
          </p:cNvSpPr>
          <p:nvPr>
            <p:ph type="ftr" sz="quarter" idx="11"/>
          </p:nvPr>
        </p:nvSpPr>
        <p:spPr/>
        <p:txBody>
          <a:bodyPr/>
          <a:lstStyle/>
          <a:p>
            <a:r>
              <a:rPr lang="de-DE"/>
              <a:t>pro mandato 25.02.2025</a:t>
            </a:r>
          </a:p>
        </p:txBody>
      </p:sp>
    </p:spTree>
    <p:extLst>
      <p:ext uri="{BB962C8B-B14F-4D97-AF65-F5344CB8AC3E}">
        <p14:creationId xmlns:p14="http://schemas.microsoft.com/office/powerpoint/2010/main" val="16923606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FA3C7DEA-BCC2-4295-8850-1479932961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C289949D-B9F6-468A-86FE-2694DC5AE7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1" name="Group 10">
            <a:extLst>
              <a:ext uri="{FF2B5EF4-FFF2-40B4-BE49-F238E27FC236}">
                <a16:creationId xmlns:a16="http://schemas.microsoft.com/office/drawing/2014/main" id="{E4DF0958-0C87-4C28-9554-2FADC788C2B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867135" y="0"/>
            <a:ext cx="4324865" cy="2641149"/>
            <a:chOff x="6867015" y="-1"/>
            <a:chExt cx="5324985" cy="3251912"/>
          </a:xfrm>
          <a:solidFill>
            <a:schemeClr val="accent5">
              <a:alpha val="10000"/>
            </a:schemeClr>
          </a:solidFill>
        </p:grpSpPr>
        <p:sp>
          <p:nvSpPr>
            <p:cNvPr id="12" name="Freeform: Shape 11">
              <a:extLst>
                <a:ext uri="{FF2B5EF4-FFF2-40B4-BE49-F238E27FC236}">
                  <a16:creationId xmlns:a16="http://schemas.microsoft.com/office/drawing/2014/main" id="{DEC53B48-7B73-49D1-A6FD-9DBF5141EA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7DEDDC41-2C98-4AF1-A0EA-AEEC34827C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D2208F20-F93C-4530-8370-FC7818BABB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E52F51E0-B50B-43EA-B6AC-C16BD29C3E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extBox 1">
            <a:extLst>
              <a:ext uri="{FF2B5EF4-FFF2-40B4-BE49-F238E27FC236}">
                <a16:creationId xmlns:a16="http://schemas.microsoft.com/office/drawing/2014/main" id="{CC432F6F-9EB6-8B94-A8CD-F17D633120FA}"/>
              </a:ext>
            </a:extLst>
          </p:cNvPr>
          <p:cNvSpPr txBox="1"/>
          <p:nvPr/>
        </p:nvSpPr>
        <p:spPr>
          <a:xfrm>
            <a:off x="579517" y="1620206"/>
            <a:ext cx="11320848" cy="433965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600" dirty="0"/>
              <a:t>5. </a:t>
            </a:r>
            <a:r>
              <a:rPr lang="en-GB" dirty="0"/>
              <a:t>The </a:t>
            </a:r>
            <a:r>
              <a:rPr lang="en-GB" sz="2000" b="1" dirty="0"/>
              <a:t>Creditors’ committee </a:t>
            </a:r>
            <a:endParaRPr lang="en-GB" b="1" dirty="0"/>
          </a:p>
          <a:p>
            <a:endParaRPr lang="en-GB" sz="1600" b="1" dirty="0"/>
          </a:p>
          <a:p>
            <a:r>
              <a:rPr lang="en-GB" sz="1600" dirty="0"/>
              <a:t> The idea behind the creditors’ committee, which is only installed pursuant on agreement of the general meeting of creditors, is to strengthen the position of creditors in insolvency proceedings in ways that individual creditors who would otherwise not participate in the proceedings due to limited resources or geographical distance are represented. </a:t>
            </a:r>
          </a:p>
          <a:p>
            <a:r>
              <a:rPr lang="en-GB" sz="1600" dirty="0"/>
              <a:t>This will enable creditors to become more involved in the proceedings and, where necessary, give direction to the proceedings. </a:t>
            </a:r>
          </a:p>
          <a:p>
            <a:r>
              <a:rPr lang="en-GB" sz="1600" dirty="0"/>
              <a:t>Creditors’ committees can </a:t>
            </a:r>
            <a:r>
              <a:rPr lang="en-GB" sz="1600" dirty="0">
                <a:ea typeface="+mn-lt"/>
                <a:cs typeface="+mn-lt"/>
              </a:rPr>
              <a:t>help cross-border creditors in particular to better exercise their rights and ensure their equitable treatment.  </a:t>
            </a:r>
          </a:p>
          <a:p>
            <a:endParaRPr lang="en-GB" sz="1600" dirty="0">
              <a:ea typeface="+mn-lt"/>
              <a:cs typeface="+mn-lt"/>
            </a:endParaRPr>
          </a:p>
          <a:p>
            <a:r>
              <a:rPr lang="en-GB" sz="1600" dirty="0">
                <a:ea typeface="+mn-lt"/>
                <a:cs typeface="+mn-lt"/>
              </a:rPr>
              <a:t>Member States are allowed to exclude the establishment of a creditors’ committee in insolvency proceedings when the cost of setting up and operating such a committee is not commensurate to the value it may generate. </a:t>
            </a:r>
          </a:p>
          <a:p>
            <a:pPr marL="285750" indent="-285750">
              <a:buFont typeface="Arial" panose="020B0604020202020204" pitchFamily="34" charset="0"/>
              <a:buChar char="•"/>
            </a:pPr>
            <a:r>
              <a:rPr lang="en-GB" sz="1600" dirty="0">
                <a:ea typeface="+mn-lt"/>
                <a:cs typeface="+mn-lt"/>
              </a:rPr>
              <a:t>where there are too few creditors, </a:t>
            </a:r>
          </a:p>
          <a:p>
            <a:pPr marL="285750" indent="-285750">
              <a:buFont typeface="Arial" panose="020B0604020202020204" pitchFamily="34" charset="0"/>
              <a:buChar char="•"/>
            </a:pPr>
            <a:r>
              <a:rPr lang="en-GB" sz="1600" dirty="0">
                <a:ea typeface="+mn-lt"/>
                <a:cs typeface="+mn-lt"/>
              </a:rPr>
              <a:t>where the vast majority of creditors have a small share in the overall claims </a:t>
            </a:r>
          </a:p>
          <a:p>
            <a:pPr marL="285750" indent="-285750">
              <a:buFont typeface="Arial" panose="020B0604020202020204" pitchFamily="34" charset="0"/>
              <a:buChar char="•"/>
            </a:pPr>
            <a:r>
              <a:rPr lang="en-GB" sz="1600" dirty="0">
                <a:ea typeface="+mn-lt"/>
                <a:cs typeface="+mn-lt"/>
              </a:rPr>
              <a:t>where the expected recovery from the estate is significantly lower than the costs of the set-up and operation of the committee (e.g. micro-enterprise).  </a:t>
            </a:r>
          </a:p>
          <a:p>
            <a:endParaRPr lang="en-GB" sz="1600" dirty="0">
              <a:ea typeface="+mn-lt"/>
              <a:cs typeface="+mn-lt"/>
            </a:endParaRPr>
          </a:p>
          <a:p>
            <a:endParaRPr lang="en-GB" sz="1600" dirty="0"/>
          </a:p>
        </p:txBody>
      </p:sp>
      <p:sp>
        <p:nvSpPr>
          <p:cNvPr id="2" name="Tijdelijke aanduiding voor voettekst 1">
            <a:extLst>
              <a:ext uri="{FF2B5EF4-FFF2-40B4-BE49-F238E27FC236}">
                <a16:creationId xmlns:a16="http://schemas.microsoft.com/office/drawing/2014/main" id="{733A1D6E-91FA-A484-B89D-C97F92E798EB}"/>
              </a:ext>
            </a:extLst>
          </p:cNvPr>
          <p:cNvSpPr>
            <a:spLocks noGrp="1"/>
          </p:cNvSpPr>
          <p:nvPr>
            <p:ph type="ftr" sz="quarter" idx="11"/>
          </p:nvPr>
        </p:nvSpPr>
        <p:spPr/>
        <p:txBody>
          <a:bodyPr/>
          <a:lstStyle/>
          <a:p>
            <a:r>
              <a:rPr lang="de-DE"/>
              <a:t>pro mandato 25.02.2025</a:t>
            </a:r>
          </a:p>
        </p:txBody>
      </p:sp>
    </p:spTree>
    <p:extLst>
      <p:ext uri="{BB962C8B-B14F-4D97-AF65-F5344CB8AC3E}">
        <p14:creationId xmlns:p14="http://schemas.microsoft.com/office/powerpoint/2010/main" val="12510242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7E6781A-3A1D-0873-ED19-25B1A2E153C7}"/>
            </a:ext>
          </a:extLst>
        </p:cNvPr>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4E7B1007-94D9-000D-2879-920E0C9E69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1624F19E-AF23-DD8A-787F-607D2BD6E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1" name="Group 10">
            <a:extLst>
              <a:ext uri="{FF2B5EF4-FFF2-40B4-BE49-F238E27FC236}">
                <a16:creationId xmlns:a16="http://schemas.microsoft.com/office/drawing/2014/main" id="{A4B274C6-8C83-39A0-E5E3-E30BA9B4226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289890" y="0"/>
            <a:ext cx="3902110" cy="2382977"/>
            <a:chOff x="6867015" y="-1"/>
            <a:chExt cx="5324985" cy="3251912"/>
          </a:xfrm>
          <a:solidFill>
            <a:schemeClr val="accent5">
              <a:alpha val="10000"/>
            </a:schemeClr>
          </a:solidFill>
        </p:grpSpPr>
        <p:sp>
          <p:nvSpPr>
            <p:cNvPr id="12" name="Freeform: Shape 11">
              <a:extLst>
                <a:ext uri="{FF2B5EF4-FFF2-40B4-BE49-F238E27FC236}">
                  <a16:creationId xmlns:a16="http://schemas.microsoft.com/office/drawing/2014/main" id="{77BFA5FF-78CE-56F6-5C0B-6ED632CDFE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FAC257E0-866A-A447-F1E7-670D1A28F6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52904EF5-E645-36B9-5D58-3646659491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D5A66717-4477-7431-0773-840F82EF50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 name="Group 16">
            <a:extLst>
              <a:ext uri="{FF2B5EF4-FFF2-40B4-BE49-F238E27FC236}">
                <a16:creationId xmlns:a16="http://schemas.microsoft.com/office/drawing/2014/main" id="{4B4A2AB4-54FB-7E8D-1CA4-B7B981A281A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flipH="1">
            <a:off x="0" y="4682671"/>
            <a:ext cx="2898948" cy="2175328"/>
            <a:chOff x="-305" y="-1"/>
            <a:chExt cx="3832880" cy="2876136"/>
          </a:xfrm>
        </p:grpSpPr>
        <p:sp>
          <p:nvSpPr>
            <p:cNvPr id="18" name="Freeform: Shape 17">
              <a:extLst>
                <a:ext uri="{FF2B5EF4-FFF2-40B4-BE49-F238E27FC236}">
                  <a16:creationId xmlns:a16="http://schemas.microsoft.com/office/drawing/2014/main" id="{FE17C7EA-6746-F6E0-0500-61104089F5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E5759B91-AE9C-D38C-1EB2-E5D4DEACF1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517B60DA-5503-DB4C-47B1-AF73DE065E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DB62AA72-C89C-1D29-D4A0-013AC49658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 name="Tekstvak 3">
            <a:extLst>
              <a:ext uri="{FF2B5EF4-FFF2-40B4-BE49-F238E27FC236}">
                <a16:creationId xmlns:a16="http://schemas.microsoft.com/office/drawing/2014/main" id="{48E51363-62FB-0C1D-CF4C-78F7F99EAA49}"/>
              </a:ext>
            </a:extLst>
          </p:cNvPr>
          <p:cNvSpPr txBox="1"/>
          <p:nvPr/>
        </p:nvSpPr>
        <p:spPr>
          <a:xfrm>
            <a:off x="636812" y="829285"/>
            <a:ext cx="10017579" cy="5016758"/>
          </a:xfrm>
          <a:prstGeom prst="rect">
            <a:avLst/>
          </a:prstGeom>
          <a:noFill/>
        </p:spPr>
        <p:txBody>
          <a:bodyPr wrap="square">
            <a:spAutoFit/>
          </a:bodyPr>
          <a:lstStyle/>
          <a:p>
            <a:r>
              <a:rPr lang="en-US" sz="1600" dirty="0"/>
              <a:t>The Insolvency Law Proposal provides rules on key aspects of the creditors’ committee </a:t>
            </a:r>
          </a:p>
          <a:p>
            <a:r>
              <a:rPr lang="en-US" sz="1600" dirty="0"/>
              <a:t>the appointment of committee members and their composition, </a:t>
            </a:r>
          </a:p>
          <a:p>
            <a:pPr marL="285750" indent="-285750">
              <a:buFont typeface="Arial" panose="020B0604020202020204" pitchFamily="34" charset="0"/>
              <a:buChar char="•"/>
            </a:pPr>
            <a:r>
              <a:rPr lang="en-US" sz="1600" dirty="0"/>
              <a:t>working methods, </a:t>
            </a:r>
          </a:p>
          <a:p>
            <a:pPr marL="285750" indent="-285750">
              <a:buFont typeface="Arial" panose="020B0604020202020204" pitchFamily="34" charset="0"/>
              <a:buChar char="•"/>
            </a:pPr>
            <a:r>
              <a:rPr lang="en-US" sz="1600" dirty="0"/>
              <a:t>the function of the committee, and </a:t>
            </a:r>
          </a:p>
          <a:p>
            <a:pPr marL="285750" indent="-285750">
              <a:buFont typeface="Arial" panose="020B0604020202020204" pitchFamily="34" charset="0"/>
              <a:buChar char="•"/>
            </a:pPr>
            <a:r>
              <a:rPr lang="en-US" sz="1600" dirty="0"/>
              <a:t>the personal liability of its members. </a:t>
            </a:r>
          </a:p>
          <a:p>
            <a:pPr marL="285750" indent="-285750">
              <a:buFont typeface="Arial" panose="020B0604020202020204" pitchFamily="34" charset="0"/>
              <a:buChar char="•"/>
            </a:pPr>
            <a:r>
              <a:rPr lang="en-US" sz="1600" b="1" dirty="0"/>
              <a:t>the creditors’ committee is independent </a:t>
            </a:r>
            <a:r>
              <a:rPr lang="en-US" sz="1600" dirty="0"/>
              <a:t>from and should </a:t>
            </a:r>
            <a:r>
              <a:rPr lang="en-US" sz="1600" b="1" dirty="0"/>
              <a:t>supervise the insolvency practitioner </a:t>
            </a:r>
            <a:r>
              <a:rPr lang="en-US" sz="1400" dirty="0"/>
              <a:t>(although it is not spelled out that the insolvency practitioner should actually be accountable to the creditors’ committee).</a:t>
            </a:r>
          </a:p>
          <a:p>
            <a:endParaRPr lang="en-US" sz="1600" dirty="0"/>
          </a:p>
          <a:p>
            <a:r>
              <a:rPr lang="en-US" sz="1600" dirty="0"/>
              <a:t>the creditors’ committee be granted certain rights and duties such as :</a:t>
            </a:r>
          </a:p>
          <a:p>
            <a:pPr marL="285750" indent="-285750">
              <a:buFont typeface="Arial" panose="020B0604020202020204" pitchFamily="34" charset="0"/>
              <a:buChar char="•"/>
            </a:pPr>
            <a:r>
              <a:rPr lang="en-US" sz="1600" dirty="0"/>
              <a:t>the right to be heard in court, </a:t>
            </a:r>
          </a:p>
          <a:p>
            <a:pPr marL="285750" indent="-285750">
              <a:buFont typeface="Arial" panose="020B0604020202020204" pitchFamily="34" charset="0"/>
              <a:buChar char="•"/>
            </a:pPr>
            <a:r>
              <a:rPr lang="en-US" sz="1600" dirty="0"/>
              <a:t>the right to seek external advice and to be informed and consulted on matters in which creditors have an interest (e.g. the sale of assets outside the ordinary course of business), </a:t>
            </a:r>
          </a:p>
          <a:p>
            <a:pPr marL="285750" indent="-285750">
              <a:buFont typeface="Arial" panose="020B0604020202020204" pitchFamily="34" charset="0"/>
              <a:buChar char="•"/>
            </a:pPr>
            <a:r>
              <a:rPr lang="en-US" sz="1600" dirty="0"/>
              <a:t>the duty to provide information to the creditors represented by the creditors’ committee and </a:t>
            </a:r>
          </a:p>
          <a:p>
            <a:pPr marL="285750" indent="-285750">
              <a:buFont typeface="Arial" panose="020B0604020202020204" pitchFamily="34" charset="0"/>
              <a:buChar char="•"/>
            </a:pPr>
            <a:r>
              <a:rPr lang="en-US" sz="1600" dirty="0"/>
              <a:t>the right to receive information from those creditors.  </a:t>
            </a:r>
          </a:p>
          <a:p>
            <a:endParaRPr lang="en-US" sz="1600" dirty="0"/>
          </a:p>
          <a:p>
            <a:r>
              <a:rPr lang="en-US" sz="1600" dirty="0"/>
              <a:t>The Insolvency Law Proposal aims at strengthening the position of creditors in cross-border insolvencies</a:t>
            </a:r>
            <a:r>
              <a:rPr lang="en-US" dirty="0"/>
              <a:t>. </a:t>
            </a:r>
          </a:p>
          <a:p>
            <a:r>
              <a:rPr lang="en-US" sz="1600" dirty="0"/>
              <a:t>Member States can still make their own interpretation to an extent. </a:t>
            </a:r>
          </a:p>
          <a:p>
            <a:r>
              <a:rPr lang="en-US" sz="1600" dirty="0"/>
              <a:t>A further improvement could be </a:t>
            </a:r>
            <a:r>
              <a:rPr lang="en-US" sz="1600" dirty="0" err="1"/>
              <a:t>realised</a:t>
            </a:r>
            <a:r>
              <a:rPr lang="en-US" sz="1600" dirty="0"/>
              <a:t> if the Proposal not only provided for the rights, powers, and obligations of the creditors’ committee as a collective, but also contained provisions on the rights of the individual creditors if a creditors’ committee has not been established. </a:t>
            </a:r>
          </a:p>
        </p:txBody>
      </p:sp>
      <p:sp>
        <p:nvSpPr>
          <p:cNvPr id="2" name="Tijdelijke aanduiding voor voettekst 1">
            <a:extLst>
              <a:ext uri="{FF2B5EF4-FFF2-40B4-BE49-F238E27FC236}">
                <a16:creationId xmlns:a16="http://schemas.microsoft.com/office/drawing/2014/main" id="{63A69AE5-6FB4-19C6-B4AA-17DCCA19D2EA}"/>
              </a:ext>
            </a:extLst>
          </p:cNvPr>
          <p:cNvSpPr>
            <a:spLocks noGrp="1"/>
          </p:cNvSpPr>
          <p:nvPr>
            <p:ph type="ftr" sz="quarter" idx="11"/>
          </p:nvPr>
        </p:nvSpPr>
        <p:spPr/>
        <p:txBody>
          <a:bodyPr/>
          <a:lstStyle/>
          <a:p>
            <a:r>
              <a:rPr lang="de-DE"/>
              <a:t>pro mandato 25.02.2025</a:t>
            </a:r>
          </a:p>
        </p:txBody>
      </p:sp>
    </p:spTree>
    <p:extLst>
      <p:ext uri="{BB962C8B-B14F-4D97-AF65-F5344CB8AC3E}">
        <p14:creationId xmlns:p14="http://schemas.microsoft.com/office/powerpoint/2010/main" val="23905008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FA3C7DEA-BCC2-4295-8850-1479932961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C289949D-B9F6-468A-86FE-2694DC5AE7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1" name="Group 10">
            <a:extLst>
              <a:ext uri="{FF2B5EF4-FFF2-40B4-BE49-F238E27FC236}">
                <a16:creationId xmlns:a16="http://schemas.microsoft.com/office/drawing/2014/main" id="{E4DF0958-0C87-4C28-9554-2FADC788C2B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867135" y="0"/>
            <a:ext cx="4324865" cy="2641149"/>
            <a:chOff x="6867015" y="-1"/>
            <a:chExt cx="5324985" cy="3251912"/>
          </a:xfrm>
          <a:solidFill>
            <a:schemeClr val="accent5">
              <a:alpha val="10000"/>
            </a:schemeClr>
          </a:solidFill>
        </p:grpSpPr>
        <p:sp>
          <p:nvSpPr>
            <p:cNvPr id="12" name="Freeform: Shape 11">
              <a:extLst>
                <a:ext uri="{FF2B5EF4-FFF2-40B4-BE49-F238E27FC236}">
                  <a16:creationId xmlns:a16="http://schemas.microsoft.com/office/drawing/2014/main" id="{DEC53B48-7B73-49D1-A6FD-9DBF5141EA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7DEDDC41-2C98-4AF1-A0EA-AEEC34827C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D2208F20-F93C-4530-8370-FC7818BABB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E52F51E0-B50B-43EA-B6AC-C16BD29C3E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extBox 1">
            <a:extLst>
              <a:ext uri="{FF2B5EF4-FFF2-40B4-BE49-F238E27FC236}">
                <a16:creationId xmlns:a16="http://schemas.microsoft.com/office/drawing/2014/main" id="{E1828C0E-2EE2-80C4-CD03-5CEF964BB7F2}"/>
              </a:ext>
            </a:extLst>
          </p:cNvPr>
          <p:cNvSpPr txBox="1"/>
          <p:nvPr/>
        </p:nvSpPr>
        <p:spPr>
          <a:xfrm>
            <a:off x="444727" y="675593"/>
            <a:ext cx="11076811" cy="5527222"/>
          </a:xfrm>
          <a:prstGeom prst="rect">
            <a:avLst/>
          </a:prstGeom>
          <a:ln>
            <a:noFill/>
          </a:ln>
        </p:spPr>
        <p:txBody>
          <a:bodyPr rot="0" spcFirstLastPara="0" vertOverflow="overflow" horzOverflow="overflow" vert="horz" lIns="91440" tIns="45720" rIns="91440" bIns="45720" numCol="1" spcCol="0" rtlCol="0" fromWordArt="0" anchor="ctr" anchorCtr="0" forceAA="0" compatLnSpc="1">
            <a:prstTxWarp prst="textNoShape">
              <a:avLst/>
            </a:prstTxWarp>
            <a:normAutofit fontScale="85000" lnSpcReduction="20000"/>
          </a:bodyPr>
          <a:lstStyle/>
          <a:p>
            <a:pPr>
              <a:lnSpc>
                <a:spcPct val="90000"/>
              </a:lnSpc>
              <a:spcAft>
                <a:spcPts val="600"/>
              </a:spcAft>
            </a:pPr>
            <a:r>
              <a:rPr lang="en-US" dirty="0"/>
              <a:t>6. The introduction </a:t>
            </a:r>
            <a:r>
              <a:rPr lang="en-US" dirty="0">
                <a:solidFill>
                  <a:schemeClr val="tx2"/>
                </a:solidFill>
              </a:rPr>
              <a:t>of </a:t>
            </a:r>
            <a:r>
              <a:rPr lang="en-US" sz="2100" dirty="0">
                <a:solidFill>
                  <a:schemeClr val="tx2"/>
                </a:solidFill>
              </a:rPr>
              <a:t>t</a:t>
            </a:r>
            <a:r>
              <a:rPr lang="en-US" sz="2100" b="1" dirty="0">
                <a:solidFill>
                  <a:schemeClr val="tx2"/>
                </a:solidFill>
              </a:rPr>
              <a:t>he Key information fact sheet</a:t>
            </a:r>
            <a:r>
              <a:rPr lang="en-US" sz="2100" dirty="0">
                <a:solidFill>
                  <a:schemeClr val="tx2"/>
                </a:solidFill>
              </a:rPr>
              <a:t>  </a:t>
            </a:r>
          </a:p>
          <a:p>
            <a:pPr>
              <a:lnSpc>
                <a:spcPct val="90000"/>
              </a:lnSpc>
              <a:spcAft>
                <a:spcPts val="600"/>
              </a:spcAft>
            </a:pPr>
            <a:endParaRPr lang="en-US" dirty="0">
              <a:solidFill>
                <a:schemeClr val="tx2"/>
              </a:solidFill>
            </a:endParaRPr>
          </a:p>
          <a:p>
            <a:pPr>
              <a:lnSpc>
                <a:spcPct val="90000"/>
              </a:lnSpc>
              <a:spcAft>
                <a:spcPts val="600"/>
              </a:spcAft>
            </a:pPr>
            <a:r>
              <a:rPr lang="en-US" sz="2100" dirty="0"/>
              <a:t>to set forth the various essential elements of the national insolvency laws across Member States for </a:t>
            </a:r>
            <a:r>
              <a:rPr lang="en-US" sz="2100" b="1" dirty="0"/>
              <a:t>cross-border investors </a:t>
            </a:r>
            <a:r>
              <a:rPr lang="en-US" sz="2100" dirty="0"/>
              <a:t>engaging with these diverse legal jurisdictions. </a:t>
            </a:r>
          </a:p>
          <a:p>
            <a:pPr>
              <a:lnSpc>
                <a:spcPct val="90000"/>
              </a:lnSpc>
              <a:spcAft>
                <a:spcPts val="600"/>
              </a:spcAft>
            </a:pPr>
            <a:r>
              <a:rPr lang="en-US" sz="2100" dirty="0"/>
              <a:t>Its introduction is aimed at not only strengthening, but also streamlining the distribution of cross border investments within the EU.</a:t>
            </a:r>
          </a:p>
          <a:p>
            <a:pPr>
              <a:lnSpc>
                <a:spcPct val="90000"/>
              </a:lnSpc>
              <a:spcAft>
                <a:spcPts val="600"/>
              </a:spcAft>
            </a:pPr>
            <a:r>
              <a:rPr lang="en-US" sz="2100" dirty="0"/>
              <a:t> The key information includes:</a:t>
            </a:r>
          </a:p>
          <a:p>
            <a:pPr marL="285750" indent="-285750">
              <a:lnSpc>
                <a:spcPct val="90000"/>
              </a:lnSpc>
              <a:spcAft>
                <a:spcPts val="600"/>
              </a:spcAft>
              <a:buFont typeface="Arial" panose="020B0604020202020204" pitchFamily="34" charset="0"/>
              <a:buChar char="•"/>
            </a:pPr>
            <a:r>
              <a:rPr lang="en-US" sz="2100" dirty="0"/>
              <a:t>information relating to the conditions triggering the commencement of insolvency proceedings within each Member State, </a:t>
            </a:r>
          </a:p>
          <a:p>
            <a:pPr marL="285750" indent="-285750">
              <a:lnSpc>
                <a:spcPct val="90000"/>
              </a:lnSpc>
              <a:spcAft>
                <a:spcPts val="600"/>
              </a:spcAft>
              <a:buFont typeface="Arial" panose="020B0604020202020204" pitchFamily="34" charset="0"/>
              <a:buChar char="•"/>
            </a:pPr>
            <a:r>
              <a:rPr lang="en-US" sz="2100" dirty="0"/>
              <a:t>the rules governing the claims and</a:t>
            </a:r>
          </a:p>
          <a:p>
            <a:pPr marL="285750" indent="-285750">
              <a:lnSpc>
                <a:spcPct val="90000"/>
              </a:lnSpc>
              <a:spcAft>
                <a:spcPts val="600"/>
              </a:spcAft>
              <a:buFont typeface="Arial" panose="020B0604020202020204" pitchFamily="34" charset="0"/>
              <a:buChar char="•"/>
            </a:pPr>
            <a:r>
              <a:rPr lang="en-US" sz="2100" dirty="0"/>
              <a:t> the obligations involved in such proceedings, </a:t>
            </a:r>
          </a:p>
          <a:p>
            <a:pPr marL="285750" indent="-285750">
              <a:lnSpc>
                <a:spcPct val="90000"/>
              </a:lnSpc>
              <a:spcAft>
                <a:spcPts val="600"/>
              </a:spcAft>
              <a:buFont typeface="Arial" panose="020B0604020202020204" pitchFamily="34" charset="0"/>
              <a:buChar char="•"/>
            </a:pPr>
            <a:r>
              <a:rPr lang="en-US" sz="2100" dirty="0"/>
              <a:t>the mechanisms for the priority and </a:t>
            </a:r>
          </a:p>
          <a:p>
            <a:pPr marL="285750" indent="-285750">
              <a:lnSpc>
                <a:spcPct val="90000"/>
              </a:lnSpc>
              <a:spcAft>
                <a:spcPts val="600"/>
              </a:spcAft>
              <a:buFont typeface="Arial" panose="020B0604020202020204" pitchFamily="34" charset="0"/>
              <a:buChar char="•"/>
            </a:pPr>
            <a:r>
              <a:rPr lang="en-US" sz="2100" dirty="0"/>
              <a:t>the ranking of creditors’ claims, and</a:t>
            </a:r>
          </a:p>
          <a:p>
            <a:pPr marL="285750" indent="-285750">
              <a:lnSpc>
                <a:spcPct val="90000"/>
              </a:lnSpc>
              <a:spcAft>
                <a:spcPts val="600"/>
              </a:spcAft>
              <a:buFont typeface="Arial" panose="020B0604020202020204" pitchFamily="34" charset="0"/>
              <a:buChar char="•"/>
            </a:pPr>
            <a:r>
              <a:rPr lang="en-US" sz="2100" dirty="0"/>
              <a:t>the subsequent distribution of proceeds following the completion of insolvency proceedings. </a:t>
            </a:r>
          </a:p>
          <a:p>
            <a:pPr>
              <a:lnSpc>
                <a:spcPct val="90000"/>
              </a:lnSpc>
              <a:spcAft>
                <a:spcPts val="600"/>
              </a:spcAft>
            </a:pPr>
            <a:endParaRPr lang="en-US" sz="2100" dirty="0"/>
          </a:p>
          <a:p>
            <a:pPr>
              <a:lnSpc>
                <a:spcPct val="90000"/>
              </a:lnSpc>
              <a:spcAft>
                <a:spcPts val="600"/>
              </a:spcAft>
            </a:pPr>
            <a:r>
              <a:rPr lang="en-US" sz="2100" dirty="0"/>
              <a:t>The information needs to be :</a:t>
            </a:r>
          </a:p>
          <a:p>
            <a:pPr marL="285750" indent="-285750">
              <a:lnSpc>
                <a:spcPct val="90000"/>
              </a:lnSpc>
              <a:spcAft>
                <a:spcPts val="600"/>
              </a:spcAft>
              <a:buFont typeface="Arial" panose="020B0604020202020204" pitchFamily="34" charset="0"/>
              <a:buChar char="•"/>
            </a:pPr>
            <a:r>
              <a:rPr lang="en-US" sz="2100" dirty="0"/>
              <a:t>carefully established </a:t>
            </a:r>
          </a:p>
          <a:p>
            <a:pPr marL="285750" indent="-285750">
              <a:lnSpc>
                <a:spcPct val="90000"/>
              </a:lnSpc>
              <a:spcAft>
                <a:spcPts val="600"/>
              </a:spcAft>
              <a:buFont typeface="Arial" panose="020B0604020202020204" pitchFamily="34" charset="0"/>
              <a:buChar char="•"/>
            </a:pPr>
            <a:r>
              <a:rPr lang="en-US" sz="2100" dirty="0"/>
              <a:t>presented in clear language avoiding any discrepancies relating to different interpretations, </a:t>
            </a:r>
          </a:p>
          <a:p>
            <a:pPr marL="285750" indent="-285750">
              <a:lnSpc>
                <a:spcPct val="90000"/>
              </a:lnSpc>
              <a:spcAft>
                <a:spcPts val="600"/>
              </a:spcAft>
              <a:buFont typeface="Arial" panose="020B0604020202020204" pitchFamily="34" charset="0"/>
              <a:buChar char="•"/>
            </a:pPr>
            <a:r>
              <a:rPr lang="en-US" sz="2100" dirty="0"/>
              <a:t>ensuring its comprehensibility across a broad spectrum of stakeholders, </a:t>
            </a:r>
          </a:p>
          <a:p>
            <a:pPr marL="285750" indent="-285750">
              <a:lnSpc>
                <a:spcPct val="90000"/>
              </a:lnSpc>
              <a:spcAft>
                <a:spcPts val="600"/>
              </a:spcAft>
              <a:buFont typeface="Arial" panose="020B0604020202020204" pitchFamily="34" charset="0"/>
              <a:buChar char="•"/>
            </a:pPr>
            <a:r>
              <a:rPr lang="en-US" sz="2100" dirty="0"/>
              <a:t>catering to cross-border investors. </a:t>
            </a:r>
          </a:p>
          <a:p>
            <a:pPr marL="285750" indent="-285750">
              <a:lnSpc>
                <a:spcPct val="90000"/>
              </a:lnSpc>
              <a:spcAft>
                <a:spcPts val="600"/>
              </a:spcAft>
              <a:buFont typeface="Arial" panose="020B0604020202020204" pitchFamily="34" charset="0"/>
              <a:buChar char="•"/>
            </a:pPr>
            <a:endParaRPr lang="en-US" sz="1900" dirty="0"/>
          </a:p>
        </p:txBody>
      </p:sp>
      <p:sp>
        <p:nvSpPr>
          <p:cNvPr id="3" name="Tijdelijke aanduiding voor voettekst 2">
            <a:extLst>
              <a:ext uri="{FF2B5EF4-FFF2-40B4-BE49-F238E27FC236}">
                <a16:creationId xmlns:a16="http://schemas.microsoft.com/office/drawing/2014/main" id="{D184E9BB-E138-61F8-4B08-92CA46D7F280}"/>
              </a:ext>
            </a:extLst>
          </p:cNvPr>
          <p:cNvSpPr>
            <a:spLocks noGrp="1"/>
          </p:cNvSpPr>
          <p:nvPr>
            <p:ph type="ftr" sz="quarter" idx="11"/>
          </p:nvPr>
        </p:nvSpPr>
        <p:spPr/>
        <p:txBody>
          <a:bodyPr/>
          <a:lstStyle/>
          <a:p>
            <a:r>
              <a:rPr lang="de-DE" dirty="0"/>
              <a:t>pro </a:t>
            </a:r>
            <a:r>
              <a:rPr lang="de-DE" dirty="0" err="1"/>
              <a:t>mandato</a:t>
            </a:r>
            <a:r>
              <a:rPr lang="de-DE" dirty="0"/>
              <a:t> 25.02.2025</a:t>
            </a:r>
          </a:p>
        </p:txBody>
      </p:sp>
    </p:spTree>
    <p:extLst>
      <p:ext uri="{BB962C8B-B14F-4D97-AF65-F5344CB8AC3E}">
        <p14:creationId xmlns:p14="http://schemas.microsoft.com/office/powerpoint/2010/main" val="27922304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F6D4D1B-1E29-2BA0-4520-4926544EE5DF}"/>
            </a:ext>
          </a:extLst>
        </p:cNvPr>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3B9B2A11-505E-A323-96F5-019D851BF8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E6F8BE1D-184C-2416-2126-17894CBF21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1" name="Group 10">
            <a:extLst>
              <a:ext uri="{FF2B5EF4-FFF2-40B4-BE49-F238E27FC236}">
                <a16:creationId xmlns:a16="http://schemas.microsoft.com/office/drawing/2014/main" id="{3677A1F8-9C79-EBDF-4217-54ACF2C366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867135" y="0"/>
            <a:ext cx="4324865" cy="2641149"/>
            <a:chOff x="6867015" y="-1"/>
            <a:chExt cx="5324985" cy="3251912"/>
          </a:xfrm>
          <a:solidFill>
            <a:schemeClr val="accent5">
              <a:alpha val="10000"/>
            </a:schemeClr>
          </a:solidFill>
        </p:grpSpPr>
        <p:sp>
          <p:nvSpPr>
            <p:cNvPr id="12" name="Freeform: Shape 11">
              <a:extLst>
                <a:ext uri="{FF2B5EF4-FFF2-40B4-BE49-F238E27FC236}">
                  <a16:creationId xmlns:a16="http://schemas.microsoft.com/office/drawing/2014/main" id="{8336671E-435B-B9FD-9C95-4C503E17EC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2620092A-3B20-2B6F-47C2-2D807BC443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A3FCA609-6D01-8BD7-4442-1B801C812D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5DBA0147-188F-81FD-EEDD-96269D8093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extBox 1">
            <a:extLst>
              <a:ext uri="{FF2B5EF4-FFF2-40B4-BE49-F238E27FC236}">
                <a16:creationId xmlns:a16="http://schemas.microsoft.com/office/drawing/2014/main" id="{10917569-1DCB-665F-6B96-E4D2BB5B0741}"/>
              </a:ext>
            </a:extLst>
          </p:cNvPr>
          <p:cNvSpPr txBox="1"/>
          <p:nvPr/>
        </p:nvSpPr>
        <p:spPr>
          <a:xfrm>
            <a:off x="444727" y="675593"/>
            <a:ext cx="11076811" cy="5527222"/>
          </a:xfrm>
          <a:prstGeom prst="rect">
            <a:avLst/>
          </a:prstGeom>
          <a:ln>
            <a:noFill/>
          </a:ln>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a:lnSpc>
                <a:spcPct val="90000"/>
              </a:lnSpc>
              <a:spcAft>
                <a:spcPts val="600"/>
              </a:spcAft>
            </a:pPr>
            <a:r>
              <a:rPr lang="en-US" sz="1600" dirty="0"/>
              <a:t>the key information fact sheet </a:t>
            </a:r>
            <a:r>
              <a:rPr lang="en-US" sz="1600" b="1" dirty="0"/>
              <a:t>strives to :</a:t>
            </a:r>
          </a:p>
          <a:p>
            <a:pPr marL="285750" indent="-285750">
              <a:lnSpc>
                <a:spcPct val="90000"/>
              </a:lnSpc>
              <a:spcAft>
                <a:spcPts val="600"/>
              </a:spcAft>
              <a:buFont typeface="Arial" panose="020B0604020202020204" pitchFamily="34" charset="0"/>
              <a:buChar char="•"/>
            </a:pPr>
            <a:r>
              <a:rPr lang="en-US" sz="1600" b="1" dirty="0"/>
              <a:t>empower cross-border investors </a:t>
            </a:r>
            <a:r>
              <a:rPr lang="en-US" sz="1600" dirty="0"/>
              <a:t>with indispensable insights into the insolvency frameworks of various Member States. </a:t>
            </a:r>
          </a:p>
          <a:p>
            <a:pPr marL="285750" indent="-285750">
              <a:lnSpc>
                <a:spcPct val="90000"/>
              </a:lnSpc>
              <a:spcAft>
                <a:spcPts val="600"/>
              </a:spcAft>
              <a:buFont typeface="Arial" panose="020B0604020202020204" pitchFamily="34" charset="0"/>
              <a:buChar char="•"/>
            </a:pPr>
            <a:r>
              <a:rPr lang="en-US" sz="1600" dirty="0"/>
              <a:t>increase </a:t>
            </a:r>
            <a:r>
              <a:rPr lang="en-US" sz="1600" b="1" dirty="0"/>
              <a:t>transparency</a:t>
            </a:r>
            <a:r>
              <a:rPr lang="en-US" sz="1600" dirty="0"/>
              <a:t> regarding the discrepancies that exist between Member States in order to enable informed decision-making and </a:t>
            </a:r>
          </a:p>
          <a:p>
            <a:pPr marL="285750" indent="-285750">
              <a:lnSpc>
                <a:spcPct val="90000"/>
              </a:lnSpc>
              <a:spcAft>
                <a:spcPts val="600"/>
              </a:spcAft>
              <a:buFont typeface="Arial" panose="020B0604020202020204" pitchFamily="34" charset="0"/>
              <a:buChar char="•"/>
            </a:pPr>
            <a:r>
              <a:rPr lang="en-US" sz="1600" dirty="0"/>
              <a:t>to </a:t>
            </a:r>
            <a:r>
              <a:rPr lang="en-US" sz="1600" b="1" dirty="0"/>
              <a:t>facilitate cross-border investments </a:t>
            </a:r>
            <a:r>
              <a:rPr lang="en-US" sz="1600" dirty="0"/>
              <a:t>within the EU. </a:t>
            </a:r>
          </a:p>
          <a:p>
            <a:pPr marL="285750" indent="-285750">
              <a:lnSpc>
                <a:spcPct val="90000"/>
              </a:lnSpc>
              <a:spcAft>
                <a:spcPts val="600"/>
              </a:spcAft>
              <a:buFont typeface="Arial" panose="020B0604020202020204" pitchFamily="34" charset="0"/>
              <a:buChar char="•"/>
            </a:pPr>
            <a:r>
              <a:rPr lang="en-US" sz="1600" dirty="0"/>
              <a:t>Provide statistical insights into the average duration of national insolvency proceedings in individual Member States …..</a:t>
            </a:r>
          </a:p>
        </p:txBody>
      </p:sp>
      <p:sp>
        <p:nvSpPr>
          <p:cNvPr id="3" name="Tijdelijke aanduiding voor voettekst 2">
            <a:extLst>
              <a:ext uri="{FF2B5EF4-FFF2-40B4-BE49-F238E27FC236}">
                <a16:creationId xmlns:a16="http://schemas.microsoft.com/office/drawing/2014/main" id="{C233603E-F83E-D990-A4ED-257EDDB2F141}"/>
              </a:ext>
            </a:extLst>
          </p:cNvPr>
          <p:cNvSpPr>
            <a:spLocks noGrp="1"/>
          </p:cNvSpPr>
          <p:nvPr>
            <p:ph type="ftr" sz="quarter" idx="11"/>
          </p:nvPr>
        </p:nvSpPr>
        <p:spPr/>
        <p:txBody>
          <a:bodyPr/>
          <a:lstStyle/>
          <a:p>
            <a:r>
              <a:rPr lang="de-DE" dirty="0"/>
              <a:t>pro </a:t>
            </a:r>
            <a:r>
              <a:rPr lang="de-DE" dirty="0" err="1"/>
              <a:t>mandato</a:t>
            </a:r>
            <a:r>
              <a:rPr lang="de-DE" dirty="0"/>
              <a:t> 25.02.2025</a:t>
            </a:r>
          </a:p>
        </p:txBody>
      </p:sp>
    </p:spTree>
    <p:extLst>
      <p:ext uri="{BB962C8B-B14F-4D97-AF65-F5344CB8AC3E}">
        <p14:creationId xmlns:p14="http://schemas.microsoft.com/office/powerpoint/2010/main" val="31275139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D038248A-211C-4EEC-8401-C761B929FB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C30A849F-66D9-40C8-BEC8-35AFF8F456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1" name="Group 10">
            <a:extLst>
              <a:ext uri="{FF2B5EF4-FFF2-40B4-BE49-F238E27FC236}">
                <a16:creationId xmlns:a16="http://schemas.microsoft.com/office/drawing/2014/main" id="{04542298-A2B1-480F-A11C-A40EDD19B85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289890" y="0"/>
            <a:ext cx="3902110" cy="2382977"/>
            <a:chOff x="6867015" y="-1"/>
            <a:chExt cx="5324985" cy="3251912"/>
          </a:xfrm>
          <a:solidFill>
            <a:schemeClr val="accent5">
              <a:alpha val="10000"/>
            </a:schemeClr>
          </a:solidFill>
        </p:grpSpPr>
        <p:sp>
          <p:nvSpPr>
            <p:cNvPr id="12" name="Freeform: Shape 11">
              <a:extLst>
                <a:ext uri="{FF2B5EF4-FFF2-40B4-BE49-F238E27FC236}">
                  <a16:creationId xmlns:a16="http://schemas.microsoft.com/office/drawing/2014/main" id="{74AEB45E-B965-46A0-8557-C646B5011B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921A22C7-11AD-44B0-9BF7-6E3A458215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87049D82-B7F3-4192-8337-4BDB16955E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24A7FAD9-577C-4D2E-A3B5-C6D0A39D47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extBox 1">
            <a:extLst>
              <a:ext uri="{FF2B5EF4-FFF2-40B4-BE49-F238E27FC236}">
                <a16:creationId xmlns:a16="http://schemas.microsoft.com/office/drawing/2014/main" id="{62FA0CB4-A2DA-F261-079E-B60429C72BF0}"/>
              </a:ext>
            </a:extLst>
          </p:cNvPr>
          <p:cNvSpPr txBox="1"/>
          <p:nvPr/>
        </p:nvSpPr>
        <p:spPr>
          <a:xfrm>
            <a:off x="938594" y="1116321"/>
            <a:ext cx="9833548" cy="3315607"/>
          </a:xfrm>
          <a:prstGeom prst="rect">
            <a:avLst/>
          </a:prstGeom>
        </p:spPr>
        <p:txBody>
          <a:bodyPr rot="0" spcFirstLastPara="0" vertOverflow="overflow" horzOverflow="overflow" vert="horz" lIns="91440" tIns="45720" rIns="91440" bIns="45720" numCol="1" spcCol="0" rtlCol="0" fromWordArt="0" anchor="t" anchorCtr="0" forceAA="0" compatLnSpc="1">
            <a:prstTxWarp prst="textNoShape">
              <a:avLst/>
            </a:prstTxWarp>
            <a:normAutofit lnSpcReduction="10000"/>
          </a:bodyPr>
          <a:lstStyle/>
          <a:p>
            <a:pPr>
              <a:lnSpc>
                <a:spcPct val="90000"/>
              </a:lnSpc>
              <a:spcAft>
                <a:spcPts val="600"/>
              </a:spcAft>
            </a:pPr>
            <a:r>
              <a:rPr lang="en-US" b="1" dirty="0"/>
              <a:t>TO CONCLUDE</a:t>
            </a:r>
            <a:r>
              <a:rPr lang="en-US" dirty="0"/>
              <a:t> </a:t>
            </a:r>
          </a:p>
          <a:p>
            <a:pPr>
              <a:lnSpc>
                <a:spcPct val="90000"/>
              </a:lnSpc>
              <a:spcAft>
                <a:spcPts val="600"/>
              </a:spcAft>
            </a:pPr>
            <a:endParaRPr lang="en-US" dirty="0">
              <a:solidFill>
                <a:schemeClr val="tx2"/>
              </a:solidFill>
            </a:endParaRPr>
          </a:p>
          <a:p>
            <a:pPr>
              <a:lnSpc>
                <a:spcPct val="90000"/>
              </a:lnSpc>
              <a:spcAft>
                <a:spcPts val="600"/>
              </a:spcAft>
            </a:pPr>
            <a:r>
              <a:rPr lang="en-US" sz="1600" dirty="0"/>
              <a:t>The Insolvency Law Proposal is part of a broader push within the EU to further develop, </a:t>
            </a:r>
            <a:r>
              <a:rPr lang="en-US" sz="1600" dirty="0" err="1"/>
              <a:t>harmonise</a:t>
            </a:r>
            <a:r>
              <a:rPr lang="en-US" sz="1600" dirty="0"/>
              <a:t>, and enhance insolvency laws across continental Europe. </a:t>
            </a:r>
          </a:p>
          <a:p>
            <a:pPr>
              <a:lnSpc>
                <a:spcPct val="90000"/>
              </a:lnSpc>
              <a:spcAft>
                <a:spcPts val="600"/>
              </a:spcAft>
            </a:pPr>
            <a:r>
              <a:rPr lang="en-US" sz="1600" dirty="0"/>
              <a:t>It has been the latest in a stream of legislative efforts to contribute to the development and cohesion of international insolvency law across the EU. </a:t>
            </a:r>
            <a:endParaRPr lang="en-US" dirty="0"/>
          </a:p>
          <a:p>
            <a:pPr>
              <a:lnSpc>
                <a:spcPct val="90000"/>
              </a:lnSpc>
              <a:spcAft>
                <a:spcPts val="600"/>
              </a:spcAft>
            </a:pPr>
            <a:r>
              <a:rPr lang="en-US" sz="1600" dirty="0"/>
              <a:t>Whilst the objective of the Insolvency Law Proposal was applauded, its execution has also been received with some criticism. </a:t>
            </a:r>
            <a:endParaRPr lang="en-US" dirty="0"/>
          </a:p>
          <a:p>
            <a:pPr>
              <a:lnSpc>
                <a:spcPct val="90000"/>
              </a:lnSpc>
              <a:spcAft>
                <a:spcPts val="600"/>
              </a:spcAft>
            </a:pPr>
            <a:r>
              <a:rPr lang="en-US" sz="1600" dirty="0"/>
              <a:t>In particular, though </a:t>
            </a:r>
            <a:r>
              <a:rPr lang="en-US" sz="1600" dirty="0" err="1"/>
              <a:t>harmonisation</a:t>
            </a:r>
            <a:r>
              <a:rPr lang="en-US" sz="1600" dirty="0"/>
              <a:t> on certain topics, such as the rules for mandatory bankruptcy filing and directors’ liability, do not necessarily create a set of legal rules that have broad support across the European jurisdictions.  </a:t>
            </a:r>
          </a:p>
          <a:p>
            <a:pPr>
              <a:lnSpc>
                <a:spcPct val="90000"/>
              </a:lnSpc>
              <a:spcAft>
                <a:spcPts val="600"/>
              </a:spcAft>
            </a:pPr>
            <a:endParaRPr lang="en-US" sz="1600" b="1" dirty="0">
              <a:solidFill>
                <a:schemeClr val="tx2"/>
              </a:solidFill>
            </a:endParaRPr>
          </a:p>
          <a:p>
            <a:pPr>
              <a:lnSpc>
                <a:spcPct val="90000"/>
              </a:lnSpc>
              <a:spcAft>
                <a:spcPts val="600"/>
              </a:spcAft>
            </a:pPr>
            <a:r>
              <a:rPr lang="en-US" sz="1600" b="1" dirty="0">
                <a:solidFill>
                  <a:schemeClr val="tx2"/>
                </a:solidFill>
              </a:rPr>
              <a:t>BUT</a:t>
            </a:r>
            <a:r>
              <a:rPr lang="en-US" sz="1600" dirty="0">
                <a:solidFill>
                  <a:schemeClr val="tx2"/>
                </a:solidFill>
              </a:rPr>
              <a:t> to be continued </a:t>
            </a:r>
          </a:p>
          <a:p>
            <a:pPr>
              <a:lnSpc>
                <a:spcPct val="90000"/>
              </a:lnSpc>
              <a:spcAft>
                <a:spcPts val="600"/>
              </a:spcAft>
            </a:pPr>
            <a:endParaRPr lang="en-US" sz="1600" dirty="0">
              <a:solidFill>
                <a:schemeClr val="tx2"/>
              </a:solidFill>
            </a:endParaRPr>
          </a:p>
          <a:p>
            <a:pPr>
              <a:lnSpc>
                <a:spcPct val="90000"/>
              </a:lnSpc>
              <a:spcAft>
                <a:spcPts val="600"/>
              </a:spcAft>
            </a:pPr>
            <a:endParaRPr lang="en-US" sz="1600" dirty="0">
              <a:solidFill>
                <a:schemeClr val="tx2"/>
              </a:solidFill>
            </a:endParaRPr>
          </a:p>
        </p:txBody>
      </p:sp>
      <p:grpSp>
        <p:nvGrpSpPr>
          <p:cNvPr id="17" name="Group 16">
            <a:extLst>
              <a:ext uri="{FF2B5EF4-FFF2-40B4-BE49-F238E27FC236}">
                <a16:creationId xmlns:a16="http://schemas.microsoft.com/office/drawing/2014/main" id="{2A5C9C35-2375-49EB-B99C-17C87D42FE7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flipH="1">
            <a:off x="0" y="4682671"/>
            <a:ext cx="2898948" cy="2175328"/>
            <a:chOff x="-305" y="-1"/>
            <a:chExt cx="3832880" cy="2876136"/>
          </a:xfrm>
        </p:grpSpPr>
        <p:sp>
          <p:nvSpPr>
            <p:cNvPr id="18" name="Freeform: Shape 17">
              <a:extLst>
                <a:ext uri="{FF2B5EF4-FFF2-40B4-BE49-F238E27FC236}">
                  <a16:creationId xmlns:a16="http://schemas.microsoft.com/office/drawing/2014/main" id="{7BE7B8C5-3FC9-47E9-B555-AFCB849A41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615B6EFE-6DC2-4A72-AC12-BCCC3638A6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AE8C1B65-6799-4DD1-B262-01901DA126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03829674-8FAF-4E90-9FB7-C6CE17839B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ijdelijke aanduiding voor voettekst 2">
            <a:extLst>
              <a:ext uri="{FF2B5EF4-FFF2-40B4-BE49-F238E27FC236}">
                <a16:creationId xmlns:a16="http://schemas.microsoft.com/office/drawing/2014/main" id="{D7684E0E-367F-5806-DC63-F3186B5D68C6}"/>
              </a:ext>
            </a:extLst>
          </p:cNvPr>
          <p:cNvSpPr>
            <a:spLocks noGrp="1"/>
          </p:cNvSpPr>
          <p:nvPr>
            <p:ph type="ftr" sz="quarter" idx="11"/>
          </p:nvPr>
        </p:nvSpPr>
        <p:spPr/>
        <p:txBody>
          <a:bodyPr/>
          <a:lstStyle/>
          <a:p>
            <a:r>
              <a:rPr lang="de-DE"/>
              <a:t>pro mandato 25.02.2025</a:t>
            </a:r>
          </a:p>
        </p:txBody>
      </p:sp>
    </p:spTree>
    <p:extLst>
      <p:ext uri="{BB962C8B-B14F-4D97-AF65-F5344CB8AC3E}">
        <p14:creationId xmlns:p14="http://schemas.microsoft.com/office/powerpoint/2010/main" val="2049806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65B046C-2B95-7A9A-6E66-F8E8F9AD440C}"/>
            </a:ext>
          </a:extLst>
        </p:cNvPr>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E5554E95-7E54-3CAD-F050-8F88AD703C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3D6C4C9E-D107-9D6A-647A-2E36ECE8B8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26" name="Group 25">
            <a:extLst>
              <a:ext uri="{FF2B5EF4-FFF2-40B4-BE49-F238E27FC236}">
                <a16:creationId xmlns:a16="http://schemas.microsoft.com/office/drawing/2014/main" id="{83DB5508-C2F1-F835-3916-51EE0C2552C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F637814B-E0D3-6770-DA60-EE754F7499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8B13C18A-CAE3-CBB1-7448-4E0DF60CE9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E42EA828-A8EF-8FE9-3416-5D4121FE33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89CE9B6C-0EFC-BAA5-92E9-070D61835B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4" name="Tekstvak 3">
            <a:extLst>
              <a:ext uri="{FF2B5EF4-FFF2-40B4-BE49-F238E27FC236}">
                <a16:creationId xmlns:a16="http://schemas.microsoft.com/office/drawing/2014/main" id="{F3D2812D-1302-1752-1725-9C29C6B07F0F}"/>
              </a:ext>
            </a:extLst>
          </p:cNvPr>
          <p:cNvSpPr txBox="1"/>
          <p:nvPr/>
        </p:nvSpPr>
        <p:spPr>
          <a:xfrm>
            <a:off x="2750760" y="2521485"/>
            <a:ext cx="6094638" cy="1323439"/>
          </a:xfrm>
          <a:prstGeom prst="rect">
            <a:avLst/>
          </a:prstGeom>
          <a:noFill/>
        </p:spPr>
        <p:txBody>
          <a:bodyPr wrap="square">
            <a:spAutoFit/>
          </a:bodyPr>
          <a:lstStyle/>
          <a:p>
            <a:r>
              <a:rPr lang="en-US" sz="1600" b="0" i="0" dirty="0">
                <a:effectLst/>
                <a:latin typeface="+mj-lt"/>
              </a:rPr>
              <a:t>December 2024 The Council adopted its position on key elements of a proposed directive to </a:t>
            </a:r>
            <a:r>
              <a:rPr lang="en-US" sz="1600" b="0" i="0" dirty="0" err="1">
                <a:effectLst/>
                <a:latin typeface="+mj-lt"/>
              </a:rPr>
              <a:t>harmonise</a:t>
            </a:r>
            <a:r>
              <a:rPr lang="en-US" sz="1600" b="0" i="0" dirty="0">
                <a:effectLst/>
                <a:latin typeface="+mj-lt"/>
              </a:rPr>
              <a:t> certain aspects of insolvency law. This </a:t>
            </a:r>
            <a:r>
              <a:rPr lang="en-US" sz="1600" b="1" i="1" dirty="0">
                <a:effectLst/>
                <a:latin typeface="+mj-lt"/>
              </a:rPr>
              <a:t>partial</a:t>
            </a:r>
            <a:r>
              <a:rPr lang="en-US" sz="1600" b="1" i="0" dirty="0">
                <a:effectLst/>
                <a:latin typeface="+mj-lt"/>
              </a:rPr>
              <a:t> general approach </a:t>
            </a:r>
            <a:r>
              <a:rPr lang="en-US" sz="1600" b="0" i="0" dirty="0">
                <a:effectLst/>
                <a:latin typeface="+mj-lt"/>
              </a:rPr>
              <a:t>focuses on measures to </a:t>
            </a:r>
            <a:r>
              <a:rPr lang="en-US" sz="1600" b="0" i="0" u="sng" dirty="0">
                <a:effectLst/>
                <a:latin typeface="+mj-lt"/>
              </a:rPr>
              <a:t>preserve</a:t>
            </a:r>
            <a:r>
              <a:rPr lang="en-US" sz="1600" b="0" i="0" dirty="0">
                <a:effectLst/>
                <a:latin typeface="+mj-lt"/>
              </a:rPr>
              <a:t> the insolvency estate, the </a:t>
            </a:r>
            <a:r>
              <a:rPr lang="en-US" sz="1600" b="0" i="0" u="sng" dirty="0">
                <a:effectLst/>
                <a:latin typeface="+mj-lt"/>
              </a:rPr>
              <a:t>duties of directors </a:t>
            </a:r>
            <a:r>
              <a:rPr lang="en-US" sz="1600" b="0" i="0" dirty="0">
                <a:effectLst/>
                <a:latin typeface="+mj-lt"/>
              </a:rPr>
              <a:t>in the event of insolvency and </a:t>
            </a:r>
            <a:r>
              <a:rPr lang="en-US" sz="1600" b="0" i="0" u="sng" dirty="0">
                <a:effectLst/>
                <a:latin typeface="+mj-lt"/>
              </a:rPr>
              <a:t>transparency</a:t>
            </a:r>
            <a:r>
              <a:rPr lang="en-US" sz="1600" b="0" i="0" dirty="0">
                <a:effectLst/>
                <a:latin typeface="+mj-lt"/>
              </a:rPr>
              <a:t> obligations</a:t>
            </a:r>
            <a:r>
              <a:rPr lang="en-US" sz="1600" b="0" i="0" dirty="0">
                <a:solidFill>
                  <a:srgbClr val="3E4951"/>
                </a:solidFill>
                <a:effectLst/>
                <a:latin typeface="+mj-lt"/>
              </a:rPr>
              <a:t>.</a:t>
            </a:r>
            <a:endParaRPr lang="nl-BE" sz="1600" dirty="0">
              <a:latin typeface="+mj-lt"/>
            </a:endParaRPr>
          </a:p>
        </p:txBody>
      </p:sp>
      <p:sp>
        <p:nvSpPr>
          <p:cNvPr id="6" name="Tekstvak 5">
            <a:extLst>
              <a:ext uri="{FF2B5EF4-FFF2-40B4-BE49-F238E27FC236}">
                <a16:creationId xmlns:a16="http://schemas.microsoft.com/office/drawing/2014/main" id="{E1B663D8-1807-7D19-D1F4-AC957C631518}"/>
              </a:ext>
            </a:extLst>
          </p:cNvPr>
          <p:cNvSpPr txBox="1"/>
          <p:nvPr/>
        </p:nvSpPr>
        <p:spPr>
          <a:xfrm>
            <a:off x="2750760" y="1718103"/>
            <a:ext cx="6106886" cy="343235"/>
          </a:xfrm>
          <a:prstGeom prst="rect">
            <a:avLst/>
          </a:prstGeom>
          <a:noFill/>
        </p:spPr>
        <p:txBody>
          <a:bodyPr wrap="square">
            <a:spAutoFit/>
          </a:bodyPr>
          <a:lstStyle/>
          <a:p>
            <a:pPr>
              <a:lnSpc>
                <a:spcPct val="90000"/>
              </a:lnSpc>
              <a:spcAft>
                <a:spcPts val="600"/>
              </a:spcAft>
            </a:pPr>
            <a:r>
              <a:rPr lang="en-US" sz="1800" b="1" dirty="0">
                <a:solidFill>
                  <a:schemeClr val="tx2"/>
                </a:solidFill>
              </a:rPr>
              <a:t>NEXT STEPS</a:t>
            </a:r>
            <a:endParaRPr lang="en-US" b="1" dirty="0">
              <a:solidFill>
                <a:schemeClr val="tx2"/>
              </a:solidFill>
            </a:endParaRPr>
          </a:p>
        </p:txBody>
      </p:sp>
      <p:sp>
        <p:nvSpPr>
          <p:cNvPr id="8" name="Tekstvak 7">
            <a:extLst>
              <a:ext uri="{FF2B5EF4-FFF2-40B4-BE49-F238E27FC236}">
                <a16:creationId xmlns:a16="http://schemas.microsoft.com/office/drawing/2014/main" id="{8E06C927-92F6-96D0-7823-62D4324A6824}"/>
              </a:ext>
            </a:extLst>
          </p:cNvPr>
          <p:cNvSpPr txBox="1"/>
          <p:nvPr/>
        </p:nvSpPr>
        <p:spPr>
          <a:xfrm>
            <a:off x="2750760" y="4030595"/>
            <a:ext cx="6106886" cy="1631216"/>
          </a:xfrm>
          <a:prstGeom prst="rect">
            <a:avLst/>
          </a:prstGeom>
          <a:noFill/>
        </p:spPr>
        <p:txBody>
          <a:bodyPr wrap="square">
            <a:spAutoFit/>
          </a:bodyPr>
          <a:lstStyle/>
          <a:p>
            <a:r>
              <a:rPr lang="en-US" sz="1600" dirty="0">
                <a:latin typeface="+mj-lt"/>
              </a:rPr>
              <a:t>During the Polish presidency, member state experts will continue discussions on the remaining provisions.</a:t>
            </a:r>
          </a:p>
          <a:p>
            <a:endParaRPr lang="en-US" dirty="0">
              <a:latin typeface="Source Sans"/>
            </a:endParaRPr>
          </a:p>
          <a:p>
            <a:r>
              <a:rPr lang="en-US" sz="1600" dirty="0">
                <a:latin typeface="+mj-lt"/>
              </a:rPr>
              <a:t>On February 5 2025  ECON published it draft opinion</a:t>
            </a:r>
          </a:p>
          <a:p>
            <a:endParaRPr lang="en-US" sz="1600" dirty="0">
              <a:latin typeface="+mj-lt"/>
            </a:endParaRPr>
          </a:p>
          <a:p>
            <a:r>
              <a:rPr lang="en-US" sz="1600" dirty="0">
                <a:latin typeface="+mj-lt"/>
              </a:rPr>
              <a:t>Heading for trialogue? </a:t>
            </a:r>
            <a:endParaRPr lang="nl-BE" sz="1600" dirty="0">
              <a:latin typeface="+mj-lt"/>
            </a:endParaRPr>
          </a:p>
        </p:txBody>
      </p:sp>
      <p:sp>
        <p:nvSpPr>
          <p:cNvPr id="11" name="Rectangle 3">
            <a:extLst>
              <a:ext uri="{FF2B5EF4-FFF2-40B4-BE49-F238E27FC236}">
                <a16:creationId xmlns:a16="http://schemas.microsoft.com/office/drawing/2014/main" id="{3B0BABEC-9C70-1673-C06A-61534B4D6FF7}"/>
              </a:ext>
            </a:extLst>
          </p:cNvPr>
          <p:cNvSpPr>
            <a:spLocks noChangeArrowheads="1"/>
          </p:cNvSpPr>
          <p:nvPr/>
        </p:nvSpPr>
        <p:spPr bwMode="auto">
          <a:xfrm>
            <a:off x="-2735036" y="18086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nl-BE" altLang="nl-BE" sz="1100" b="0" i="0" u="none" strike="noStrike" cap="none" normalizeH="0" baseline="0">
                <a:ln>
                  <a:noFill/>
                </a:ln>
                <a:solidFill>
                  <a:schemeClr val="tx1"/>
                </a:solidFill>
                <a:effectLst/>
                <a:latin typeface="Arial" panose="020B0604020202020204" pitchFamily="34" charset="0"/>
              </a:rPr>
              <a:t>ECON heeft gisteren ook nog een draft Opinion</a:t>
            </a:r>
            <a:endParaRPr kumimoji="0" lang="nl-BE" altLang="nl-BE" sz="1800" b="0" i="0" u="none" strike="noStrike" cap="none" normalizeH="0" baseline="0">
              <a:ln>
                <a:noFill/>
              </a:ln>
              <a:solidFill>
                <a:schemeClr val="tx1"/>
              </a:solidFill>
              <a:effectLst/>
              <a:latin typeface="Arial" panose="020B0604020202020204" pitchFamily="34" charset="0"/>
            </a:endParaRPr>
          </a:p>
        </p:txBody>
      </p:sp>
      <p:sp>
        <p:nvSpPr>
          <p:cNvPr id="2" name="Tijdelijke aanduiding voor voettekst 1">
            <a:extLst>
              <a:ext uri="{FF2B5EF4-FFF2-40B4-BE49-F238E27FC236}">
                <a16:creationId xmlns:a16="http://schemas.microsoft.com/office/drawing/2014/main" id="{79EB6A2E-8862-F5A3-A179-7472F0DA2532}"/>
              </a:ext>
            </a:extLst>
          </p:cNvPr>
          <p:cNvSpPr>
            <a:spLocks noGrp="1"/>
          </p:cNvSpPr>
          <p:nvPr>
            <p:ph type="ftr" sz="quarter" idx="11"/>
          </p:nvPr>
        </p:nvSpPr>
        <p:spPr/>
        <p:txBody>
          <a:bodyPr/>
          <a:lstStyle/>
          <a:p>
            <a:r>
              <a:rPr lang="de-DE"/>
              <a:t>pro mandato 25.02.2025</a:t>
            </a:r>
          </a:p>
        </p:txBody>
      </p:sp>
      <p:pic>
        <p:nvPicPr>
          <p:cNvPr id="3" name="Graphic 2" descr="Meeting">
            <a:extLst>
              <a:ext uri="{FF2B5EF4-FFF2-40B4-BE49-F238E27FC236}">
                <a16:creationId xmlns:a16="http://schemas.microsoft.com/office/drawing/2014/main" id="{889FB767-960E-64EA-68B9-230BA3948FE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063221" y="3429000"/>
            <a:ext cx="2544880" cy="2544880"/>
          </a:xfrm>
          <a:prstGeom prst="rect">
            <a:avLst/>
          </a:prstGeom>
        </p:spPr>
      </p:pic>
    </p:spTree>
    <p:extLst>
      <p:ext uri="{BB962C8B-B14F-4D97-AF65-F5344CB8AC3E}">
        <p14:creationId xmlns:p14="http://schemas.microsoft.com/office/powerpoint/2010/main" val="26274263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45A9F99-D9B1-4094-A2E2-B90AC1DB7B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7FAF607-473A-4A43-A23D-BBFF5C4117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Graphic 5" descr="Bank">
            <a:extLst>
              <a:ext uri="{FF2B5EF4-FFF2-40B4-BE49-F238E27FC236}">
                <a16:creationId xmlns:a16="http://schemas.microsoft.com/office/drawing/2014/main" id="{017BD279-A742-C560-BDAF-C838230DDEC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86951" y="1793846"/>
            <a:ext cx="3620021" cy="3620021"/>
          </a:xfrm>
          <a:prstGeom prst="rect">
            <a:avLst/>
          </a:prstGeom>
        </p:spPr>
      </p:pic>
      <p:sp>
        <p:nvSpPr>
          <p:cNvPr id="2" name="TextBox 1">
            <a:extLst>
              <a:ext uri="{FF2B5EF4-FFF2-40B4-BE49-F238E27FC236}">
                <a16:creationId xmlns:a16="http://schemas.microsoft.com/office/drawing/2014/main" id="{24CDE0FF-D0E0-8F72-07B5-CBFCACD80FB8}"/>
              </a:ext>
            </a:extLst>
          </p:cNvPr>
          <p:cNvSpPr txBox="1"/>
          <p:nvPr/>
        </p:nvSpPr>
        <p:spPr>
          <a:xfrm>
            <a:off x="6090574" y="2421682"/>
            <a:ext cx="5330282" cy="3639289"/>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a:lnSpc>
                <a:spcPct val="90000"/>
              </a:lnSpc>
              <a:spcAft>
                <a:spcPts val="600"/>
              </a:spcAft>
            </a:pPr>
            <a:r>
              <a:rPr lang="en-US" sz="1600" dirty="0"/>
              <a:t>the Insolvency Law Proposal does not apply to insolvency proceedings relating to :</a:t>
            </a:r>
          </a:p>
          <a:p>
            <a:pPr marL="285750" indent="-285750">
              <a:lnSpc>
                <a:spcPct val="90000"/>
              </a:lnSpc>
              <a:spcAft>
                <a:spcPts val="600"/>
              </a:spcAft>
              <a:buFont typeface="Arial" panose="020B0604020202020204" pitchFamily="34" charset="0"/>
              <a:buChar char="•"/>
            </a:pPr>
            <a:r>
              <a:rPr lang="en-US" sz="1600" dirty="0"/>
              <a:t>financial institutions, </a:t>
            </a:r>
          </a:p>
          <a:p>
            <a:pPr marL="285750" indent="-285750">
              <a:lnSpc>
                <a:spcPct val="90000"/>
              </a:lnSpc>
              <a:spcAft>
                <a:spcPts val="600"/>
              </a:spcAft>
              <a:buFont typeface="Arial" panose="020B0604020202020204" pitchFamily="34" charset="0"/>
              <a:buChar char="•"/>
            </a:pPr>
            <a:r>
              <a:rPr lang="en-US" sz="1600" dirty="0"/>
              <a:t>public enterprises, </a:t>
            </a:r>
          </a:p>
          <a:p>
            <a:pPr marL="285750" indent="-285750">
              <a:lnSpc>
                <a:spcPct val="90000"/>
              </a:lnSpc>
              <a:spcAft>
                <a:spcPts val="600"/>
              </a:spcAft>
              <a:buFont typeface="Arial" panose="020B0604020202020204" pitchFamily="34" charset="0"/>
              <a:buChar char="•"/>
            </a:pPr>
            <a:r>
              <a:rPr lang="en-US" sz="1600" dirty="0"/>
              <a:t>and private individuals not running a business</a:t>
            </a:r>
            <a:r>
              <a:rPr lang="en-US" dirty="0">
                <a:solidFill>
                  <a:schemeClr val="tx2"/>
                </a:solidFill>
              </a:rPr>
              <a:t>. </a:t>
            </a:r>
          </a:p>
        </p:txBody>
      </p:sp>
      <p:grpSp>
        <p:nvGrpSpPr>
          <p:cNvPr id="13" name="Group 12">
            <a:extLst>
              <a:ext uri="{FF2B5EF4-FFF2-40B4-BE49-F238E27FC236}">
                <a16:creationId xmlns:a16="http://schemas.microsoft.com/office/drawing/2014/main" id="{C5F6476F-D303-44D3-B30F-1BA348F0F64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2635" y="52996"/>
            <a:ext cx="5928607" cy="6805005"/>
            <a:chOff x="6095999" y="52996"/>
            <a:chExt cx="6093363" cy="6805005"/>
          </a:xfrm>
          <a:solidFill>
            <a:schemeClr val="accent5">
              <a:alpha val="10000"/>
            </a:schemeClr>
          </a:solidFill>
        </p:grpSpPr>
        <p:sp>
          <p:nvSpPr>
            <p:cNvPr id="14" name="Freeform: Shape 13">
              <a:extLst>
                <a:ext uri="{FF2B5EF4-FFF2-40B4-BE49-F238E27FC236}">
                  <a16:creationId xmlns:a16="http://schemas.microsoft.com/office/drawing/2014/main" id="{C972EB4B-0539-4430-9340-8117B9D7C3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1" y="52996"/>
              <a:ext cx="6093361" cy="6805003"/>
            </a:xfrm>
            <a:custGeom>
              <a:avLst/>
              <a:gdLst>
                <a:gd name="connsiteX0" fmla="*/ 3391253 w 5890489"/>
                <a:gd name="connsiteY0" fmla="*/ 0 h 6578438"/>
                <a:gd name="connsiteX1" fmla="*/ 3434974 w 5890489"/>
                <a:gd name="connsiteY1" fmla="*/ 646 h 6578438"/>
                <a:gd name="connsiteX2" fmla="*/ 3522419 w 5890489"/>
                <a:gd name="connsiteY2" fmla="*/ 2712 h 6578438"/>
                <a:gd name="connsiteX3" fmla="*/ 3610261 w 5890489"/>
                <a:gd name="connsiteY3" fmla="*/ 6458 h 6578438"/>
                <a:gd name="connsiteX4" fmla="*/ 3786872 w 5890489"/>
                <a:gd name="connsiteY4" fmla="*/ 20667 h 6578438"/>
                <a:gd name="connsiteX5" fmla="*/ 3962291 w 5890489"/>
                <a:gd name="connsiteY5" fmla="*/ 43530 h 6578438"/>
                <a:gd name="connsiteX6" fmla="*/ 4135855 w 5890489"/>
                <a:gd name="connsiteY6" fmla="*/ 75176 h 6578438"/>
                <a:gd name="connsiteX7" fmla="*/ 4307299 w 5890489"/>
                <a:gd name="connsiteY7" fmla="*/ 114315 h 6578438"/>
                <a:gd name="connsiteX8" fmla="*/ 4476358 w 5890489"/>
                <a:gd name="connsiteY8" fmla="*/ 160816 h 6578438"/>
                <a:gd name="connsiteX9" fmla="*/ 4559829 w 5890489"/>
                <a:gd name="connsiteY9" fmla="*/ 186779 h 6578438"/>
                <a:gd name="connsiteX10" fmla="*/ 4642901 w 5890489"/>
                <a:gd name="connsiteY10" fmla="*/ 213648 h 6578438"/>
                <a:gd name="connsiteX11" fmla="*/ 5280847 w 5890489"/>
                <a:gd name="connsiteY11" fmla="*/ 485936 h 6578438"/>
                <a:gd name="connsiteX12" fmla="*/ 5865400 w 5890489"/>
                <a:gd name="connsiteY12" fmla="*/ 851099 h 6578438"/>
                <a:gd name="connsiteX13" fmla="*/ 5890489 w 5890489"/>
                <a:gd name="connsiteY13" fmla="*/ 870950 h 6578438"/>
                <a:gd name="connsiteX14" fmla="*/ 5890489 w 5890489"/>
                <a:gd name="connsiteY14" fmla="*/ 1321814 h 6578438"/>
                <a:gd name="connsiteX15" fmla="*/ 5887395 w 5890489"/>
                <a:gd name="connsiteY15" fmla="*/ 1318952 h 6578438"/>
                <a:gd name="connsiteX16" fmla="*/ 5830291 w 5890489"/>
                <a:gd name="connsiteY16" fmla="*/ 1265992 h 6578438"/>
                <a:gd name="connsiteX17" fmla="*/ 5815981 w 5890489"/>
                <a:gd name="connsiteY17" fmla="*/ 1252687 h 6578438"/>
                <a:gd name="connsiteX18" fmla="*/ 5801142 w 5890489"/>
                <a:gd name="connsiteY18" fmla="*/ 1240158 h 6578438"/>
                <a:gd name="connsiteX19" fmla="*/ 5771464 w 5890489"/>
                <a:gd name="connsiteY19" fmla="*/ 1214969 h 6578438"/>
                <a:gd name="connsiteX20" fmla="*/ 5651030 w 5890489"/>
                <a:gd name="connsiteY20" fmla="*/ 1115767 h 6578438"/>
                <a:gd name="connsiteX21" fmla="*/ 5123183 w 5890489"/>
                <a:gd name="connsiteY21" fmla="*/ 780443 h 6578438"/>
                <a:gd name="connsiteX22" fmla="*/ 4533860 w 5890489"/>
                <a:gd name="connsiteY22" fmla="*/ 567701 h 6578438"/>
                <a:gd name="connsiteX23" fmla="*/ 4457281 w 5890489"/>
                <a:gd name="connsiteY23" fmla="*/ 550780 h 6578438"/>
                <a:gd name="connsiteX24" fmla="*/ 4380568 w 5890489"/>
                <a:gd name="connsiteY24" fmla="*/ 535279 h 6578438"/>
                <a:gd name="connsiteX25" fmla="*/ 4303325 w 5890489"/>
                <a:gd name="connsiteY25" fmla="*/ 522879 h 6578438"/>
                <a:gd name="connsiteX26" fmla="*/ 4264769 w 5890489"/>
                <a:gd name="connsiteY26" fmla="*/ 516679 h 6578438"/>
                <a:gd name="connsiteX27" fmla="*/ 4226082 w 5890489"/>
                <a:gd name="connsiteY27" fmla="*/ 511253 h 6578438"/>
                <a:gd name="connsiteX28" fmla="*/ 4070934 w 5890489"/>
                <a:gd name="connsiteY28" fmla="*/ 494848 h 6578438"/>
                <a:gd name="connsiteX29" fmla="*/ 3915521 w 5890489"/>
                <a:gd name="connsiteY29" fmla="*/ 486065 h 6578438"/>
                <a:gd name="connsiteX30" fmla="*/ 3760241 w 5890489"/>
                <a:gd name="connsiteY30" fmla="*/ 484257 h 6578438"/>
                <a:gd name="connsiteX31" fmla="*/ 3682734 w 5890489"/>
                <a:gd name="connsiteY31" fmla="*/ 486581 h 6578438"/>
                <a:gd name="connsiteX32" fmla="*/ 3605491 w 5890489"/>
                <a:gd name="connsiteY32" fmla="*/ 488907 h 6578438"/>
                <a:gd name="connsiteX33" fmla="*/ 3527454 w 5890489"/>
                <a:gd name="connsiteY33" fmla="*/ 493169 h 6578438"/>
                <a:gd name="connsiteX34" fmla="*/ 3449151 w 5890489"/>
                <a:gd name="connsiteY34" fmla="*/ 498336 h 6578438"/>
                <a:gd name="connsiteX35" fmla="*/ 3410067 w 5890489"/>
                <a:gd name="connsiteY35" fmla="*/ 500532 h 6578438"/>
                <a:gd name="connsiteX36" fmla="*/ 3371246 w 5890489"/>
                <a:gd name="connsiteY36" fmla="*/ 504279 h 6578438"/>
                <a:gd name="connsiteX37" fmla="*/ 3293739 w 5890489"/>
                <a:gd name="connsiteY37" fmla="*/ 511512 h 6578438"/>
                <a:gd name="connsiteX38" fmla="*/ 2689445 w 5890489"/>
                <a:gd name="connsiteY38" fmla="*/ 610198 h 6578438"/>
                <a:gd name="connsiteX39" fmla="*/ 2117875 w 5890489"/>
                <a:gd name="connsiteY39" fmla="*/ 800335 h 6578438"/>
                <a:gd name="connsiteX40" fmla="*/ 1981276 w 5890489"/>
                <a:gd name="connsiteY40" fmla="*/ 865566 h 6578438"/>
                <a:gd name="connsiteX41" fmla="*/ 1847991 w 5890489"/>
                <a:gd name="connsiteY41" fmla="*/ 938676 h 6578438"/>
                <a:gd name="connsiteX42" fmla="*/ 1783069 w 5890489"/>
                <a:gd name="connsiteY42" fmla="*/ 978718 h 6578438"/>
                <a:gd name="connsiteX43" fmla="*/ 1750609 w 5890489"/>
                <a:gd name="connsiteY43" fmla="*/ 998869 h 6578438"/>
                <a:gd name="connsiteX44" fmla="*/ 1734312 w 5890489"/>
                <a:gd name="connsiteY44" fmla="*/ 1008945 h 6578438"/>
                <a:gd name="connsiteX45" fmla="*/ 1718547 w 5890489"/>
                <a:gd name="connsiteY45" fmla="*/ 1019924 h 6578438"/>
                <a:gd name="connsiteX46" fmla="*/ 1655481 w 5890489"/>
                <a:gd name="connsiteY46" fmla="*/ 1063582 h 6578438"/>
                <a:gd name="connsiteX47" fmla="*/ 1593077 w 5890489"/>
                <a:gd name="connsiteY47" fmla="*/ 1108664 h 6578438"/>
                <a:gd name="connsiteX48" fmla="*/ 1532263 w 5890489"/>
                <a:gd name="connsiteY48" fmla="*/ 1156197 h 6578438"/>
                <a:gd name="connsiteX49" fmla="*/ 1472509 w 5890489"/>
                <a:gd name="connsiteY49" fmla="*/ 1205152 h 6578438"/>
                <a:gd name="connsiteX50" fmla="*/ 1414212 w 5890489"/>
                <a:gd name="connsiteY50" fmla="*/ 1256175 h 6578438"/>
                <a:gd name="connsiteX51" fmla="*/ 1357242 w 5890489"/>
                <a:gd name="connsiteY51" fmla="*/ 1308359 h 6578438"/>
                <a:gd name="connsiteX52" fmla="*/ 1153072 w 5890489"/>
                <a:gd name="connsiteY52" fmla="*/ 1529498 h 6578438"/>
                <a:gd name="connsiteX53" fmla="*/ 1002694 w 5890489"/>
                <a:gd name="connsiteY53" fmla="*/ 1770658 h 6578438"/>
                <a:gd name="connsiteX54" fmla="*/ 974076 w 5890489"/>
                <a:gd name="connsiteY54" fmla="*/ 1835371 h 6578438"/>
                <a:gd name="connsiteX55" fmla="*/ 949564 w 5890489"/>
                <a:gd name="connsiteY55" fmla="*/ 1903573 h 6578438"/>
                <a:gd name="connsiteX56" fmla="*/ 927173 w 5890489"/>
                <a:gd name="connsiteY56" fmla="*/ 1974229 h 6578438"/>
                <a:gd name="connsiteX57" fmla="*/ 906107 w 5890489"/>
                <a:gd name="connsiteY57" fmla="*/ 2046952 h 6578438"/>
                <a:gd name="connsiteX58" fmla="*/ 751092 w 5890489"/>
                <a:gd name="connsiteY58" fmla="*/ 2676266 h 6578438"/>
                <a:gd name="connsiteX59" fmla="*/ 547189 w 5890489"/>
                <a:gd name="connsiteY59" fmla="*/ 3308422 h 6578438"/>
                <a:gd name="connsiteX60" fmla="*/ 441195 w 5890489"/>
                <a:gd name="connsiteY60" fmla="*/ 3866306 h 6578438"/>
                <a:gd name="connsiteX61" fmla="*/ 527182 w 5890489"/>
                <a:gd name="connsiteY61" fmla="*/ 4439174 h 6578438"/>
                <a:gd name="connsiteX62" fmla="*/ 775073 w 5890489"/>
                <a:gd name="connsiteY62" fmla="*/ 4987240 h 6578438"/>
                <a:gd name="connsiteX63" fmla="*/ 943206 w 5890489"/>
                <a:gd name="connsiteY63" fmla="*/ 5244933 h 6578438"/>
                <a:gd name="connsiteX64" fmla="*/ 1133728 w 5890489"/>
                <a:gd name="connsiteY64" fmla="*/ 5490356 h 6578438"/>
                <a:gd name="connsiteX65" fmla="*/ 1359626 w 5890489"/>
                <a:gd name="connsiteY65" fmla="*/ 5709815 h 6578438"/>
                <a:gd name="connsiteX66" fmla="*/ 1481254 w 5890489"/>
                <a:gd name="connsiteY66" fmla="*/ 5809146 h 6578438"/>
                <a:gd name="connsiteX67" fmla="*/ 1543260 w 5890489"/>
                <a:gd name="connsiteY67" fmla="*/ 5856940 h 6578438"/>
                <a:gd name="connsiteX68" fmla="*/ 1607518 w 5890489"/>
                <a:gd name="connsiteY68" fmla="*/ 5901374 h 6578438"/>
                <a:gd name="connsiteX69" fmla="*/ 2145566 w 5890489"/>
                <a:gd name="connsiteY69" fmla="*/ 6193814 h 6578438"/>
                <a:gd name="connsiteX70" fmla="*/ 2214991 w 5890489"/>
                <a:gd name="connsiteY70" fmla="*/ 6221844 h 6578438"/>
                <a:gd name="connsiteX71" fmla="*/ 2249307 w 5890489"/>
                <a:gd name="connsiteY71" fmla="*/ 6236182 h 6578438"/>
                <a:gd name="connsiteX72" fmla="*/ 2284285 w 5890489"/>
                <a:gd name="connsiteY72" fmla="*/ 6248711 h 6578438"/>
                <a:gd name="connsiteX73" fmla="*/ 2354241 w 5890489"/>
                <a:gd name="connsiteY73" fmla="*/ 6273124 h 6578438"/>
                <a:gd name="connsiteX74" fmla="*/ 2371597 w 5890489"/>
                <a:gd name="connsiteY74" fmla="*/ 6279324 h 6578438"/>
                <a:gd name="connsiteX75" fmla="*/ 2387894 w 5890489"/>
                <a:gd name="connsiteY75" fmla="*/ 6287719 h 6578438"/>
                <a:gd name="connsiteX76" fmla="*/ 2421414 w 5890489"/>
                <a:gd name="connsiteY76" fmla="*/ 6302186 h 6578438"/>
                <a:gd name="connsiteX77" fmla="*/ 2489117 w 5890489"/>
                <a:gd name="connsiteY77" fmla="*/ 6329441 h 6578438"/>
                <a:gd name="connsiteX78" fmla="*/ 2522902 w 5890489"/>
                <a:gd name="connsiteY78" fmla="*/ 6343134 h 6578438"/>
                <a:gd name="connsiteX79" fmla="*/ 2556953 w 5890489"/>
                <a:gd name="connsiteY79" fmla="*/ 6356051 h 6578438"/>
                <a:gd name="connsiteX80" fmla="*/ 2695009 w 5890489"/>
                <a:gd name="connsiteY80" fmla="*/ 6401905 h 6578438"/>
                <a:gd name="connsiteX81" fmla="*/ 3268035 w 5890489"/>
                <a:gd name="connsiteY81" fmla="*/ 6501238 h 6578438"/>
                <a:gd name="connsiteX82" fmla="*/ 3341038 w 5890489"/>
                <a:gd name="connsiteY82" fmla="*/ 6506145 h 6578438"/>
                <a:gd name="connsiteX83" fmla="*/ 3414703 w 5890489"/>
                <a:gd name="connsiteY83" fmla="*/ 6507050 h 6578438"/>
                <a:gd name="connsiteX84" fmla="*/ 3488237 w 5890489"/>
                <a:gd name="connsiteY84" fmla="*/ 6508212 h 6578438"/>
                <a:gd name="connsiteX85" fmla="*/ 3524142 w 5890489"/>
                <a:gd name="connsiteY85" fmla="*/ 6507955 h 6578438"/>
                <a:gd name="connsiteX86" fmla="*/ 3559252 w 5890489"/>
                <a:gd name="connsiteY86" fmla="*/ 6506921 h 6578438"/>
                <a:gd name="connsiteX87" fmla="*/ 3629207 w 5890489"/>
                <a:gd name="connsiteY87" fmla="*/ 6503045 h 6578438"/>
                <a:gd name="connsiteX88" fmla="*/ 3698633 w 5890489"/>
                <a:gd name="connsiteY88" fmla="*/ 6496845 h 6578438"/>
                <a:gd name="connsiteX89" fmla="*/ 3733213 w 5890489"/>
                <a:gd name="connsiteY89" fmla="*/ 6493357 h 6578438"/>
                <a:gd name="connsiteX90" fmla="*/ 3767529 w 5890489"/>
                <a:gd name="connsiteY90" fmla="*/ 6488707 h 6578438"/>
                <a:gd name="connsiteX91" fmla="*/ 3801845 w 5890489"/>
                <a:gd name="connsiteY91" fmla="*/ 6484057 h 6578438"/>
                <a:gd name="connsiteX92" fmla="*/ 3835895 w 5890489"/>
                <a:gd name="connsiteY92" fmla="*/ 6478116 h 6578438"/>
                <a:gd name="connsiteX93" fmla="*/ 4364801 w 5890489"/>
                <a:gd name="connsiteY93" fmla="*/ 6308517 h 6578438"/>
                <a:gd name="connsiteX94" fmla="*/ 4861379 w 5890489"/>
                <a:gd name="connsiteY94" fmla="*/ 6000576 h 6578438"/>
                <a:gd name="connsiteX95" fmla="*/ 5341263 w 5890489"/>
                <a:gd name="connsiteY95" fmla="*/ 5605834 h 6578438"/>
                <a:gd name="connsiteX96" fmla="*/ 5587301 w 5890489"/>
                <a:gd name="connsiteY96" fmla="*/ 5390379 h 6578438"/>
                <a:gd name="connsiteX97" fmla="*/ 5849105 w 5890489"/>
                <a:gd name="connsiteY97" fmla="*/ 5176344 h 6578438"/>
                <a:gd name="connsiteX98" fmla="*/ 5890489 w 5890489"/>
                <a:gd name="connsiteY98" fmla="*/ 5145260 h 6578438"/>
                <a:gd name="connsiteX99" fmla="*/ 5890489 w 5890489"/>
                <a:gd name="connsiteY99" fmla="*/ 5995323 h 6578438"/>
                <a:gd name="connsiteX100" fmla="*/ 5811477 w 5890489"/>
                <a:gd name="connsiteY100" fmla="*/ 6077819 h 6578438"/>
                <a:gd name="connsiteX101" fmla="*/ 5301384 w 5890489"/>
                <a:gd name="connsiteY101" fmla="*/ 6542958 h 6578438"/>
                <a:gd name="connsiteX102" fmla="*/ 5252008 w 5890489"/>
                <a:gd name="connsiteY102" fmla="*/ 6578438 h 6578438"/>
                <a:gd name="connsiteX103" fmla="*/ 1653730 w 5890489"/>
                <a:gd name="connsiteY103" fmla="*/ 6578438 h 6578438"/>
                <a:gd name="connsiteX104" fmla="*/ 1549768 w 5890489"/>
                <a:gd name="connsiteY104" fmla="*/ 6488821 h 6578438"/>
                <a:gd name="connsiteX105" fmla="*/ 1298282 w 5890489"/>
                <a:gd name="connsiteY105" fmla="*/ 6243932 h 6578438"/>
                <a:gd name="connsiteX106" fmla="*/ 1237999 w 5890489"/>
                <a:gd name="connsiteY106" fmla="*/ 6181671 h 6578438"/>
                <a:gd name="connsiteX107" fmla="*/ 1179967 w 5890489"/>
                <a:gd name="connsiteY107" fmla="*/ 6117862 h 6578438"/>
                <a:gd name="connsiteX108" fmla="*/ 1121936 w 5890489"/>
                <a:gd name="connsiteY108" fmla="*/ 6054569 h 6578438"/>
                <a:gd name="connsiteX109" fmla="*/ 1065628 w 5890489"/>
                <a:gd name="connsiteY109" fmla="*/ 5990243 h 6578438"/>
                <a:gd name="connsiteX110" fmla="*/ 954335 w 5890489"/>
                <a:gd name="connsiteY110" fmla="*/ 5861460 h 6578438"/>
                <a:gd name="connsiteX111" fmla="*/ 898953 w 5890489"/>
                <a:gd name="connsiteY111" fmla="*/ 5797393 h 6578438"/>
                <a:gd name="connsiteX112" fmla="*/ 842908 w 5890489"/>
                <a:gd name="connsiteY112" fmla="*/ 5733582 h 6578438"/>
                <a:gd name="connsiteX113" fmla="*/ 622442 w 5890489"/>
                <a:gd name="connsiteY113" fmla="*/ 5471884 h 6578438"/>
                <a:gd name="connsiteX114" fmla="*/ 425559 w 5890489"/>
                <a:gd name="connsiteY114" fmla="*/ 5190036 h 6578438"/>
                <a:gd name="connsiteX115" fmla="*/ 123877 w 5890489"/>
                <a:gd name="connsiteY115" fmla="*/ 4564210 h 6578438"/>
                <a:gd name="connsiteX116" fmla="*/ 130 w 5890489"/>
                <a:gd name="connsiteY116" fmla="*/ 3865530 h 6578438"/>
                <a:gd name="connsiteX117" fmla="*/ 30602 w 5890489"/>
                <a:gd name="connsiteY117" fmla="*/ 3505793 h 6578438"/>
                <a:gd name="connsiteX118" fmla="*/ 126924 w 5890489"/>
                <a:gd name="connsiteY118" fmla="*/ 3157164 h 6578438"/>
                <a:gd name="connsiteX119" fmla="*/ 334803 w 5890489"/>
                <a:gd name="connsiteY119" fmla="*/ 2560530 h 6578438"/>
                <a:gd name="connsiteX120" fmla="*/ 381176 w 5890489"/>
                <a:gd name="connsiteY120" fmla="*/ 2409144 h 6578438"/>
                <a:gd name="connsiteX121" fmla="*/ 425825 w 5890489"/>
                <a:gd name="connsiteY121" fmla="*/ 2255819 h 6578438"/>
                <a:gd name="connsiteX122" fmla="*/ 470210 w 5890489"/>
                <a:gd name="connsiteY122" fmla="*/ 2099523 h 6578438"/>
                <a:gd name="connsiteX123" fmla="*/ 492998 w 5890489"/>
                <a:gd name="connsiteY123" fmla="*/ 2020213 h 6578438"/>
                <a:gd name="connsiteX124" fmla="*/ 517509 w 5890489"/>
                <a:gd name="connsiteY124" fmla="*/ 1939224 h 6578438"/>
                <a:gd name="connsiteX125" fmla="*/ 544007 w 5890489"/>
                <a:gd name="connsiteY125" fmla="*/ 1857201 h 6578438"/>
                <a:gd name="connsiteX126" fmla="*/ 573288 w 5890489"/>
                <a:gd name="connsiteY126" fmla="*/ 1774274 h 6578438"/>
                <a:gd name="connsiteX127" fmla="*/ 606146 w 5890489"/>
                <a:gd name="connsiteY127" fmla="*/ 1690832 h 6578438"/>
                <a:gd name="connsiteX128" fmla="*/ 644569 w 5890489"/>
                <a:gd name="connsiteY128" fmla="*/ 1607775 h 6578438"/>
                <a:gd name="connsiteX129" fmla="*/ 837874 w 5890489"/>
                <a:gd name="connsiteY129" fmla="*/ 1297638 h 6578438"/>
                <a:gd name="connsiteX130" fmla="*/ 1069602 w 5890489"/>
                <a:gd name="connsiteY130" fmla="*/ 1032194 h 6578438"/>
                <a:gd name="connsiteX131" fmla="*/ 1130548 w 5890489"/>
                <a:gd name="connsiteY131" fmla="*/ 970839 h 6578438"/>
                <a:gd name="connsiteX132" fmla="*/ 1192024 w 5890489"/>
                <a:gd name="connsiteY132" fmla="*/ 910129 h 6578438"/>
                <a:gd name="connsiteX133" fmla="*/ 1255356 w 5890489"/>
                <a:gd name="connsiteY133" fmla="*/ 850841 h 6578438"/>
                <a:gd name="connsiteX134" fmla="*/ 1319614 w 5890489"/>
                <a:gd name="connsiteY134" fmla="*/ 792068 h 6578438"/>
                <a:gd name="connsiteX135" fmla="*/ 1385728 w 5890489"/>
                <a:gd name="connsiteY135" fmla="*/ 734975 h 6578438"/>
                <a:gd name="connsiteX136" fmla="*/ 1452768 w 5890489"/>
                <a:gd name="connsiteY136" fmla="*/ 678528 h 6578438"/>
                <a:gd name="connsiteX137" fmla="*/ 1469594 w 5890489"/>
                <a:gd name="connsiteY137" fmla="*/ 664449 h 6578438"/>
                <a:gd name="connsiteX138" fmla="*/ 1487083 w 5890489"/>
                <a:gd name="connsiteY138" fmla="*/ 651015 h 6578438"/>
                <a:gd name="connsiteX139" fmla="*/ 1522193 w 5890489"/>
                <a:gd name="connsiteY139" fmla="*/ 624277 h 6578438"/>
                <a:gd name="connsiteX140" fmla="*/ 1592415 w 5890489"/>
                <a:gd name="connsiteY140" fmla="*/ 570671 h 6578438"/>
                <a:gd name="connsiteX141" fmla="*/ 1738287 w 5890489"/>
                <a:gd name="connsiteY141" fmla="*/ 469402 h 6578438"/>
                <a:gd name="connsiteX142" fmla="*/ 1890918 w 5890489"/>
                <a:gd name="connsiteY142" fmla="*/ 376530 h 6578438"/>
                <a:gd name="connsiteX143" fmla="*/ 2555363 w 5890489"/>
                <a:gd name="connsiteY143" fmla="*/ 105274 h 6578438"/>
                <a:gd name="connsiteX144" fmla="*/ 3259291 w 5890489"/>
                <a:gd name="connsiteY144" fmla="*/ 3229 h 6578438"/>
                <a:gd name="connsiteX145" fmla="*/ 3347265 w 5890489"/>
                <a:gd name="connsiteY145" fmla="*/ 903 h 6578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5890489" h="6578438">
                  <a:moveTo>
                    <a:pt x="3391253" y="0"/>
                  </a:moveTo>
                  <a:lnTo>
                    <a:pt x="3434974" y="646"/>
                  </a:lnTo>
                  <a:lnTo>
                    <a:pt x="3522419" y="2712"/>
                  </a:lnTo>
                  <a:cubicBezTo>
                    <a:pt x="3551567" y="3488"/>
                    <a:pt x="3580451" y="3746"/>
                    <a:pt x="3610261" y="6458"/>
                  </a:cubicBezTo>
                  <a:cubicBezTo>
                    <a:pt x="3669353" y="10850"/>
                    <a:pt x="3728179" y="14337"/>
                    <a:pt x="3786872" y="20667"/>
                  </a:cubicBezTo>
                  <a:lnTo>
                    <a:pt x="3962291" y="43530"/>
                  </a:lnTo>
                  <a:lnTo>
                    <a:pt x="4135855" y="75176"/>
                  </a:lnTo>
                  <a:cubicBezTo>
                    <a:pt x="4193224" y="87836"/>
                    <a:pt x="4250328" y="101398"/>
                    <a:pt x="4307299" y="114315"/>
                  </a:cubicBezTo>
                  <a:cubicBezTo>
                    <a:pt x="4364139" y="128394"/>
                    <a:pt x="4420050" y="145575"/>
                    <a:pt x="4476358" y="160816"/>
                  </a:cubicBezTo>
                  <a:cubicBezTo>
                    <a:pt x="4504580" y="167921"/>
                    <a:pt x="4532138" y="177995"/>
                    <a:pt x="4559829" y="186779"/>
                  </a:cubicBezTo>
                  <a:lnTo>
                    <a:pt x="4642901" y="213648"/>
                  </a:lnTo>
                  <a:cubicBezTo>
                    <a:pt x="4863234" y="288307"/>
                    <a:pt x="5076414" y="379371"/>
                    <a:pt x="5280847" y="485936"/>
                  </a:cubicBezTo>
                  <a:cubicBezTo>
                    <a:pt x="5485018" y="592631"/>
                    <a:pt x="5681768" y="713145"/>
                    <a:pt x="5865400" y="851099"/>
                  </a:cubicBezTo>
                  <a:lnTo>
                    <a:pt x="5890489" y="870950"/>
                  </a:lnTo>
                  <a:lnTo>
                    <a:pt x="5890489" y="1321814"/>
                  </a:lnTo>
                  <a:lnTo>
                    <a:pt x="5887395" y="1318952"/>
                  </a:lnTo>
                  <a:lnTo>
                    <a:pt x="5830291" y="1265992"/>
                  </a:lnTo>
                  <a:lnTo>
                    <a:pt x="5815981" y="1252687"/>
                  </a:lnTo>
                  <a:lnTo>
                    <a:pt x="5801142" y="1240158"/>
                  </a:lnTo>
                  <a:lnTo>
                    <a:pt x="5771464" y="1214969"/>
                  </a:lnTo>
                  <a:cubicBezTo>
                    <a:pt x="5731849" y="1181385"/>
                    <a:pt x="5692897" y="1146896"/>
                    <a:pt x="5651030" y="1115767"/>
                  </a:cubicBezTo>
                  <a:cubicBezTo>
                    <a:pt x="5487534" y="986985"/>
                    <a:pt x="5311321" y="872542"/>
                    <a:pt x="5123183" y="780443"/>
                  </a:cubicBezTo>
                  <a:cubicBezTo>
                    <a:pt x="4935309" y="688087"/>
                    <a:pt x="4737102" y="616398"/>
                    <a:pt x="4533860" y="567701"/>
                  </a:cubicBezTo>
                  <a:lnTo>
                    <a:pt x="4457281" y="550780"/>
                  </a:lnTo>
                  <a:cubicBezTo>
                    <a:pt x="4431709" y="545484"/>
                    <a:pt x="4406536" y="538896"/>
                    <a:pt x="4380568" y="535279"/>
                  </a:cubicBezTo>
                  <a:lnTo>
                    <a:pt x="4303325" y="522879"/>
                  </a:lnTo>
                  <a:lnTo>
                    <a:pt x="4264769" y="516679"/>
                  </a:lnTo>
                  <a:cubicBezTo>
                    <a:pt x="4251918" y="514612"/>
                    <a:pt x="4239067" y="512415"/>
                    <a:pt x="4226082" y="511253"/>
                  </a:cubicBezTo>
                  <a:cubicBezTo>
                    <a:pt x="4174145" y="505829"/>
                    <a:pt x="4122606" y="499498"/>
                    <a:pt x="4070934" y="494848"/>
                  </a:cubicBezTo>
                  <a:lnTo>
                    <a:pt x="3915521" y="486065"/>
                  </a:lnTo>
                  <a:lnTo>
                    <a:pt x="3760241" y="484257"/>
                  </a:lnTo>
                  <a:cubicBezTo>
                    <a:pt x="3734405" y="483869"/>
                    <a:pt x="3708571" y="485936"/>
                    <a:pt x="3682734" y="486581"/>
                  </a:cubicBezTo>
                  <a:lnTo>
                    <a:pt x="3605491" y="488907"/>
                  </a:lnTo>
                  <a:cubicBezTo>
                    <a:pt x="3579921" y="489165"/>
                    <a:pt x="3553555" y="491490"/>
                    <a:pt x="3527454" y="493169"/>
                  </a:cubicBezTo>
                  <a:lnTo>
                    <a:pt x="3449151" y="498336"/>
                  </a:lnTo>
                  <a:lnTo>
                    <a:pt x="3410067" y="500532"/>
                  </a:lnTo>
                  <a:lnTo>
                    <a:pt x="3371246" y="504279"/>
                  </a:lnTo>
                  <a:cubicBezTo>
                    <a:pt x="3345410" y="506862"/>
                    <a:pt x="3319575" y="509315"/>
                    <a:pt x="3293739" y="511512"/>
                  </a:cubicBezTo>
                  <a:cubicBezTo>
                    <a:pt x="3087450" y="531662"/>
                    <a:pt x="2885531" y="563180"/>
                    <a:pt x="2689445" y="610198"/>
                  </a:cubicBezTo>
                  <a:cubicBezTo>
                    <a:pt x="2493357" y="657344"/>
                    <a:pt x="2302303" y="719088"/>
                    <a:pt x="2117875" y="800335"/>
                  </a:cubicBezTo>
                  <a:cubicBezTo>
                    <a:pt x="2072298" y="821648"/>
                    <a:pt x="2026854" y="843606"/>
                    <a:pt x="1981276" y="865566"/>
                  </a:cubicBezTo>
                  <a:cubicBezTo>
                    <a:pt x="1937025" y="889978"/>
                    <a:pt x="1891978" y="913229"/>
                    <a:pt x="1847991" y="938676"/>
                  </a:cubicBezTo>
                  <a:lnTo>
                    <a:pt x="1783069" y="978718"/>
                  </a:lnTo>
                  <a:lnTo>
                    <a:pt x="1750609" y="998869"/>
                  </a:lnTo>
                  <a:lnTo>
                    <a:pt x="1734312" y="1008945"/>
                  </a:lnTo>
                  <a:lnTo>
                    <a:pt x="1718547" y="1019924"/>
                  </a:lnTo>
                  <a:lnTo>
                    <a:pt x="1655481" y="1063582"/>
                  </a:lnTo>
                  <a:cubicBezTo>
                    <a:pt x="1634414" y="1078178"/>
                    <a:pt x="1612950" y="1092259"/>
                    <a:pt x="1593077" y="1108664"/>
                  </a:cubicBezTo>
                  <a:lnTo>
                    <a:pt x="1532263" y="1156197"/>
                  </a:lnTo>
                  <a:cubicBezTo>
                    <a:pt x="1511992" y="1172085"/>
                    <a:pt x="1491587" y="1187844"/>
                    <a:pt x="1472509" y="1205152"/>
                  </a:cubicBezTo>
                  <a:lnTo>
                    <a:pt x="1414212" y="1256175"/>
                  </a:lnTo>
                  <a:cubicBezTo>
                    <a:pt x="1395001" y="1273354"/>
                    <a:pt x="1375127" y="1290147"/>
                    <a:pt x="1357242" y="1308359"/>
                  </a:cubicBezTo>
                  <a:cubicBezTo>
                    <a:pt x="1283178" y="1379532"/>
                    <a:pt x="1212163" y="1452513"/>
                    <a:pt x="1153072" y="1529498"/>
                  </a:cubicBezTo>
                  <a:cubicBezTo>
                    <a:pt x="1090933" y="1605578"/>
                    <a:pt x="1043501" y="1685794"/>
                    <a:pt x="1002694" y="1770658"/>
                  </a:cubicBezTo>
                  <a:lnTo>
                    <a:pt x="974076" y="1835371"/>
                  </a:lnTo>
                  <a:lnTo>
                    <a:pt x="949564" y="1903573"/>
                  </a:lnTo>
                  <a:cubicBezTo>
                    <a:pt x="940820" y="1925661"/>
                    <a:pt x="934593" y="1950719"/>
                    <a:pt x="927173" y="1974229"/>
                  </a:cubicBezTo>
                  <a:cubicBezTo>
                    <a:pt x="920019" y="1998254"/>
                    <a:pt x="912468" y="2021504"/>
                    <a:pt x="906107" y="2046952"/>
                  </a:cubicBezTo>
                  <a:cubicBezTo>
                    <a:pt x="853906" y="2245614"/>
                    <a:pt x="809918" y="2463136"/>
                    <a:pt x="751092" y="2676266"/>
                  </a:cubicBezTo>
                  <a:cubicBezTo>
                    <a:pt x="693458" y="2889912"/>
                    <a:pt x="624166" y="3100976"/>
                    <a:pt x="547189" y="3308422"/>
                  </a:cubicBezTo>
                  <a:cubicBezTo>
                    <a:pt x="479617" y="3487580"/>
                    <a:pt x="444109" y="3675523"/>
                    <a:pt x="441195" y="3866306"/>
                  </a:cubicBezTo>
                  <a:cubicBezTo>
                    <a:pt x="438014" y="4057089"/>
                    <a:pt x="469282" y="4250456"/>
                    <a:pt x="527182" y="4439174"/>
                  </a:cubicBezTo>
                  <a:cubicBezTo>
                    <a:pt x="584815" y="4628278"/>
                    <a:pt x="671067" y="4811828"/>
                    <a:pt x="775073" y="4987240"/>
                  </a:cubicBezTo>
                  <a:cubicBezTo>
                    <a:pt x="827009" y="5075075"/>
                    <a:pt x="884246" y="5160327"/>
                    <a:pt x="943206" y="5244933"/>
                  </a:cubicBezTo>
                  <a:cubicBezTo>
                    <a:pt x="1002296" y="5329411"/>
                    <a:pt x="1064964" y="5412337"/>
                    <a:pt x="1133728" y="5490356"/>
                  </a:cubicBezTo>
                  <a:cubicBezTo>
                    <a:pt x="1203949" y="5567728"/>
                    <a:pt x="1279337" y="5642259"/>
                    <a:pt x="1359626" y="5709815"/>
                  </a:cubicBezTo>
                  <a:cubicBezTo>
                    <a:pt x="1398711" y="5744949"/>
                    <a:pt x="1439916" y="5777241"/>
                    <a:pt x="1481254" y="5809146"/>
                  </a:cubicBezTo>
                  <a:cubicBezTo>
                    <a:pt x="1501922" y="5825163"/>
                    <a:pt x="1522325" y="5841309"/>
                    <a:pt x="1543260" y="5856940"/>
                  </a:cubicBezTo>
                  <a:cubicBezTo>
                    <a:pt x="1564591" y="5871923"/>
                    <a:pt x="1585921" y="5886777"/>
                    <a:pt x="1607518" y="5901374"/>
                  </a:cubicBezTo>
                  <a:cubicBezTo>
                    <a:pt x="1778565" y="6019693"/>
                    <a:pt x="1961271" y="6115924"/>
                    <a:pt x="2145566" y="6193814"/>
                  </a:cubicBezTo>
                  <a:lnTo>
                    <a:pt x="2214991" y="6221844"/>
                  </a:lnTo>
                  <a:lnTo>
                    <a:pt x="2249307" y="6236182"/>
                  </a:lnTo>
                  <a:cubicBezTo>
                    <a:pt x="2260702" y="6241089"/>
                    <a:pt x="2272625" y="6244577"/>
                    <a:pt x="2284285" y="6248711"/>
                  </a:cubicBezTo>
                  <a:lnTo>
                    <a:pt x="2354241" y="6273124"/>
                  </a:lnTo>
                  <a:cubicBezTo>
                    <a:pt x="2360070" y="6275190"/>
                    <a:pt x="2365899" y="6277128"/>
                    <a:pt x="2371597" y="6279324"/>
                  </a:cubicBezTo>
                  <a:cubicBezTo>
                    <a:pt x="2377161" y="6281778"/>
                    <a:pt x="2382329" y="6285007"/>
                    <a:pt x="2387894" y="6287719"/>
                  </a:cubicBezTo>
                  <a:cubicBezTo>
                    <a:pt x="2398757" y="6293274"/>
                    <a:pt x="2410153" y="6297666"/>
                    <a:pt x="2421414" y="6302186"/>
                  </a:cubicBezTo>
                  <a:lnTo>
                    <a:pt x="2489117" y="6329441"/>
                  </a:lnTo>
                  <a:lnTo>
                    <a:pt x="2522902" y="6343134"/>
                  </a:lnTo>
                  <a:cubicBezTo>
                    <a:pt x="2534165" y="6347654"/>
                    <a:pt x="2545294" y="6352563"/>
                    <a:pt x="2556953" y="6356051"/>
                  </a:cubicBezTo>
                  <a:lnTo>
                    <a:pt x="2695009" y="6401905"/>
                  </a:lnTo>
                  <a:cubicBezTo>
                    <a:pt x="2880895" y="6457190"/>
                    <a:pt x="3073141" y="6489095"/>
                    <a:pt x="3268035" y="6501238"/>
                  </a:cubicBezTo>
                  <a:cubicBezTo>
                    <a:pt x="3292413" y="6502659"/>
                    <a:pt x="3316527" y="6505629"/>
                    <a:pt x="3341038" y="6506145"/>
                  </a:cubicBezTo>
                  <a:lnTo>
                    <a:pt x="3414703" y="6507050"/>
                  </a:lnTo>
                  <a:lnTo>
                    <a:pt x="3488237" y="6508212"/>
                  </a:lnTo>
                  <a:cubicBezTo>
                    <a:pt x="3500690" y="6508729"/>
                    <a:pt x="3512483" y="6508471"/>
                    <a:pt x="3524142" y="6507955"/>
                  </a:cubicBezTo>
                  <a:lnTo>
                    <a:pt x="3559252" y="6506921"/>
                  </a:lnTo>
                  <a:cubicBezTo>
                    <a:pt x="3582835" y="6506792"/>
                    <a:pt x="3605889" y="6504467"/>
                    <a:pt x="3629207" y="6503045"/>
                  </a:cubicBezTo>
                  <a:cubicBezTo>
                    <a:pt x="3652526" y="6502012"/>
                    <a:pt x="3675579" y="6499171"/>
                    <a:pt x="3698633" y="6496845"/>
                  </a:cubicBezTo>
                  <a:cubicBezTo>
                    <a:pt x="3710160" y="6495683"/>
                    <a:pt x="3721819" y="6494907"/>
                    <a:pt x="3733213" y="6493357"/>
                  </a:cubicBezTo>
                  <a:lnTo>
                    <a:pt x="3767529" y="6488707"/>
                  </a:lnTo>
                  <a:lnTo>
                    <a:pt x="3801845" y="6484057"/>
                  </a:lnTo>
                  <a:lnTo>
                    <a:pt x="3835895" y="6478116"/>
                  </a:lnTo>
                  <a:cubicBezTo>
                    <a:pt x="4017673" y="6446727"/>
                    <a:pt x="4194152" y="6390281"/>
                    <a:pt x="4364801" y="6308517"/>
                  </a:cubicBezTo>
                  <a:cubicBezTo>
                    <a:pt x="4535583" y="6227139"/>
                    <a:pt x="4700138" y="6120962"/>
                    <a:pt x="4861379" y="6000576"/>
                  </a:cubicBezTo>
                  <a:cubicBezTo>
                    <a:pt x="5022621" y="5879931"/>
                    <a:pt x="5180684" y="5745337"/>
                    <a:pt x="5341263" y="5605834"/>
                  </a:cubicBezTo>
                  <a:lnTo>
                    <a:pt x="5587301" y="5390379"/>
                  </a:lnTo>
                  <a:cubicBezTo>
                    <a:pt x="5674216" y="5315718"/>
                    <a:pt x="5761527" y="5244416"/>
                    <a:pt x="5849105" y="5176344"/>
                  </a:cubicBezTo>
                  <a:lnTo>
                    <a:pt x="5890489" y="5145260"/>
                  </a:lnTo>
                  <a:lnTo>
                    <a:pt x="5890489" y="5995323"/>
                  </a:lnTo>
                  <a:lnTo>
                    <a:pt x="5811477" y="6077819"/>
                  </a:lnTo>
                  <a:cubicBezTo>
                    <a:pt x="5654739" y="6238377"/>
                    <a:pt x="5487138" y="6396093"/>
                    <a:pt x="5301384" y="6542958"/>
                  </a:cubicBezTo>
                  <a:lnTo>
                    <a:pt x="5252008" y="6578438"/>
                  </a:lnTo>
                  <a:lnTo>
                    <a:pt x="1653730" y="6578438"/>
                  </a:lnTo>
                  <a:lnTo>
                    <a:pt x="1549768" y="6488821"/>
                  </a:lnTo>
                  <a:cubicBezTo>
                    <a:pt x="1461976" y="6409495"/>
                    <a:pt x="1378573" y="6327182"/>
                    <a:pt x="1298282" y="6243932"/>
                  </a:cubicBezTo>
                  <a:cubicBezTo>
                    <a:pt x="1278277" y="6223006"/>
                    <a:pt x="1258138" y="6202210"/>
                    <a:pt x="1237999" y="6181671"/>
                  </a:cubicBezTo>
                  <a:lnTo>
                    <a:pt x="1179967" y="6117862"/>
                  </a:lnTo>
                  <a:lnTo>
                    <a:pt x="1121936" y="6054569"/>
                  </a:lnTo>
                  <a:cubicBezTo>
                    <a:pt x="1102328" y="6033644"/>
                    <a:pt x="1084573" y="6011427"/>
                    <a:pt x="1065628" y="5990243"/>
                  </a:cubicBezTo>
                  <a:cubicBezTo>
                    <a:pt x="1028662" y="5947099"/>
                    <a:pt x="990239" y="5904991"/>
                    <a:pt x="954335" y="5861460"/>
                  </a:cubicBezTo>
                  <a:cubicBezTo>
                    <a:pt x="936050" y="5840018"/>
                    <a:pt x="917634" y="5818446"/>
                    <a:pt x="898953" y="5797393"/>
                  </a:cubicBezTo>
                  <a:cubicBezTo>
                    <a:pt x="880404" y="5776208"/>
                    <a:pt x="861325" y="5755412"/>
                    <a:pt x="842908" y="5733582"/>
                  </a:cubicBezTo>
                  <a:cubicBezTo>
                    <a:pt x="767919" y="5647942"/>
                    <a:pt x="693061" y="5561786"/>
                    <a:pt x="622442" y="5471884"/>
                  </a:cubicBezTo>
                  <a:cubicBezTo>
                    <a:pt x="551559" y="5382112"/>
                    <a:pt x="486639" y="5287430"/>
                    <a:pt x="425559" y="5190036"/>
                  </a:cubicBezTo>
                  <a:cubicBezTo>
                    <a:pt x="303668" y="4994990"/>
                    <a:pt x="200193" y="4786123"/>
                    <a:pt x="123877" y="4564210"/>
                  </a:cubicBezTo>
                  <a:cubicBezTo>
                    <a:pt x="47694" y="4342555"/>
                    <a:pt x="2249" y="4106045"/>
                    <a:pt x="130" y="3865530"/>
                  </a:cubicBezTo>
                  <a:cubicBezTo>
                    <a:pt x="-1328" y="3745403"/>
                    <a:pt x="9537" y="3624629"/>
                    <a:pt x="30602" y="3505793"/>
                  </a:cubicBezTo>
                  <a:cubicBezTo>
                    <a:pt x="51802" y="3386828"/>
                    <a:pt x="84659" y="3270059"/>
                    <a:pt x="126924" y="3157164"/>
                  </a:cubicBezTo>
                  <a:cubicBezTo>
                    <a:pt x="200457" y="2959276"/>
                    <a:pt x="271737" y="2761388"/>
                    <a:pt x="334803" y="2560530"/>
                  </a:cubicBezTo>
                  <a:lnTo>
                    <a:pt x="381176" y="2409144"/>
                  </a:lnTo>
                  <a:lnTo>
                    <a:pt x="425825" y="2255819"/>
                  </a:lnTo>
                  <a:lnTo>
                    <a:pt x="470210" y="2099523"/>
                  </a:lnTo>
                  <a:lnTo>
                    <a:pt x="492998" y="2020213"/>
                  </a:lnTo>
                  <a:lnTo>
                    <a:pt x="517509" y="1939224"/>
                  </a:lnTo>
                  <a:cubicBezTo>
                    <a:pt x="525061" y="1912485"/>
                    <a:pt x="534866" y="1884586"/>
                    <a:pt x="544007" y="1857201"/>
                  </a:cubicBezTo>
                  <a:cubicBezTo>
                    <a:pt x="553680" y="1829559"/>
                    <a:pt x="561496" y="1802304"/>
                    <a:pt x="573288" y="1774274"/>
                  </a:cubicBezTo>
                  <a:lnTo>
                    <a:pt x="606146" y="1690832"/>
                  </a:lnTo>
                  <a:cubicBezTo>
                    <a:pt x="618467" y="1663060"/>
                    <a:pt x="631716" y="1635417"/>
                    <a:pt x="644569" y="1607775"/>
                  </a:cubicBezTo>
                  <a:cubicBezTo>
                    <a:pt x="698625" y="1498368"/>
                    <a:pt x="763413" y="1391287"/>
                    <a:pt x="837874" y="1297638"/>
                  </a:cubicBezTo>
                  <a:cubicBezTo>
                    <a:pt x="910348" y="1201278"/>
                    <a:pt x="990107" y="1115897"/>
                    <a:pt x="1069602" y="1032194"/>
                  </a:cubicBezTo>
                  <a:cubicBezTo>
                    <a:pt x="1089079" y="1010624"/>
                    <a:pt x="1110012" y="990990"/>
                    <a:pt x="1130548" y="970839"/>
                  </a:cubicBezTo>
                  <a:lnTo>
                    <a:pt x="1192024" y="910129"/>
                  </a:lnTo>
                  <a:cubicBezTo>
                    <a:pt x="1212031" y="889462"/>
                    <a:pt x="1234024" y="870475"/>
                    <a:pt x="1255356" y="850841"/>
                  </a:cubicBezTo>
                  <a:lnTo>
                    <a:pt x="1319614" y="792068"/>
                  </a:lnTo>
                  <a:cubicBezTo>
                    <a:pt x="1340680" y="772176"/>
                    <a:pt x="1363469" y="753834"/>
                    <a:pt x="1385728" y="734975"/>
                  </a:cubicBezTo>
                  <a:lnTo>
                    <a:pt x="1452768" y="678528"/>
                  </a:lnTo>
                  <a:lnTo>
                    <a:pt x="1469594" y="664449"/>
                  </a:lnTo>
                  <a:lnTo>
                    <a:pt x="1487083" y="651015"/>
                  </a:lnTo>
                  <a:lnTo>
                    <a:pt x="1522193" y="624277"/>
                  </a:lnTo>
                  <a:lnTo>
                    <a:pt x="1592415" y="570671"/>
                  </a:lnTo>
                  <a:cubicBezTo>
                    <a:pt x="1640110" y="535925"/>
                    <a:pt x="1689531" y="503245"/>
                    <a:pt x="1738287" y="469402"/>
                  </a:cubicBezTo>
                  <a:cubicBezTo>
                    <a:pt x="1788634" y="438015"/>
                    <a:pt x="1839643" y="407013"/>
                    <a:pt x="1890918" y="376530"/>
                  </a:cubicBezTo>
                  <a:cubicBezTo>
                    <a:pt x="2098400" y="258209"/>
                    <a:pt x="2323503" y="166241"/>
                    <a:pt x="2555363" y="105274"/>
                  </a:cubicBezTo>
                  <a:cubicBezTo>
                    <a:pt x="2787223" y="44047"/>
                    <a:pt x="3024516" y="12013"/>
                    <a:pt x="3259291" y="3229"/>
                  </a:cubicBezTo>
                  <a:lnTo>
                    <a:pt x="3347265" y="903"/>
                  </a:ln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ACA5348F-9FF6-485F-898D-1BED7EC727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5999" y="52997"/>
              <a:ext cx="6093363" cy="6805004"/>
            </a:xfrm>
            <a:custGeom>
              <a:avLst/>
              <a:gdLst>
                <a:gd name="connsiteX0" fmla="*/ 3517682 w 5890491"/>
                <a:gd name="connsiteY0" fmla="*/ 0 h 6578439"/>
                <a:gd name="connsiteX1" fmla="*/ 5849513 w 5890491"/>
                <a:gd name="connsiteY1" fmla="*/ 841730 h 6578439"/>
                <a:gd name="connsiteX2" fmla="*/ 5890491 w 5890491"/>
                <a:gd name="connsiteY2" fmla="*/ 879061 h 6578439"/>
                <a:gd name="connsiteX3" fmla="*/ 5890491 w 5890491"/>
                <a:gd name="connsiteY3" fmla="*/ 2034114 h 6578439"/>
                <a:gd name="connsiteX4" fmla="*/ 5757065 w 5890491"/>
                <a:gd name="connsiteY4" fmla="*/ 1854938 h 6578439"/>
                <a:gd name="connsiteX5" fmla="*/ 5564060 w 5890491"/>
                <a:gd name="connsiteY5" fmla="*/ 1642182 h 6578439"/>
                <a:gd name="connsiteX6" fmla="*/ 3517551 w 5890491"/>
                <a:gd name="connsiteY6" fmla="*/ 790012 h 6578439"/>
                <a:gd name="connsiteX7" fmla="*/ 1611552 w 5890491"/>
                <a:gd name="connsiteY7" fmla="*/ 1543282 h 6578439"/>
                <a:gd name="connsiteX8" fmla="*/ 1340656 w 5890491"/>
                <a:gd name="connsiteY8" fmla="*/ 1897925 h 6578439"/>
                <a:gd name="connsiteX9" fmla="*/ 1201705 w 5890491"/>
                <a:gd name="connsiteY9" fmla="*/ 2361213 h 6578439"/>
                <a:gd name="connsiteX10" fmla="*/ 852705 w 5890491"/>
                <a:gd name="connsiteY10" fmla="*/ 3529176 h 6578439"/>
                <a:gd name="connsiteX11" fmla="*/ 863863 w 5890491"/>
                <a:gd name="connsiteY11" fmla="*/ 4437051 h 6578439"/>
                <a:gd name="connsiteX12" fmla="*/ 1413569 w 5890491"/>
                <a:gd name="connsiteY12" fmla="*/ 5357174 h 6578439"/>
                <a:gd name="connsiteX13" fmla="*/ 2339129 w 5890491"/>
                <a:gd name="connsiteY13" fmla="*/ 6143367 h 6578439"/>
                <a:gd name="connsiteX14" fmla="*/ 3439449 w 5890491"/>
                <a:gd name="connsiteY14" fmla="*/ 6420049 h 6578439"/>
                <a:gd name="connsiteX15" fmla="*/ 5251388 w 5890491"/>
                <a:gd name="connsiteY15" fmla="*/ 5349009 h 6578439"/>
                <a:gd name="connsiteX16" fmla="*/ 5657731 w 5890491"/>
                <a:gd name="connsiteY16" fmla="*/ 4959205 h 6578439"/>
                <a:gd name="connsiteX17" fmla="*/ 5836127 w 5890491"/>
                <a:gd name="connsiteY17" fmla="*/ 4792052 h 6578439"/>
                <a:gd name="connsiteX18" fmla="*/ 5890491 w 5890491"/>
                <a:gd name="connsiteY18" fmla="*/ 4738662 h 6578439"/>
                <a:gd name="connsiteX19" fmla="*/ 5890491 w 5890491"/>
                <a:gd name="connsiteY19" fmla="*/ 5821964 h 6578439"/>
                <a:gd name="connsiteX20" fmla="*/ 5802001 w 5890491"/>
                <a:gd name="connsiteY20" fmla="*/ 5907904 h 6578439"/>
                <a:gd name="connsiteX21" fmla="*/ 5294358 w 5890491"/>
                <a:gd name="connsiteY21" fmla="*/ 6397505 h 6578439"/>
                <a:gd name="connsiteX22" fmla="*/ 5077178 w 5890491"/>
                <a:gd name="connsiteY22" fmla="*/ 6578439 h 6578439"/>
                <a:gd name="connsiteX23" fmla="*/ 1567290 w 5890491"/>
                <a:gd name="connsiteY23" fmla="*/ 6578439 h 6578439"/>
                <a:gd name="connsiteX24" fmla="*/ 1508588 w 5890491"/>
                <a:gd name="connsiteY24" fmla="*/ 6535186 h 6578439"/>
                <a:gd name="connsiteX25" fmla="*/ 826498 w 5890491"/>
                <a:gd name="connsiteY25" fmla="*/ 5876034 h 6578439"/>
                <a:gd name="connsiteX26" fmla="*/ 122403 w 5890491"/>
                <a:gd name="connsiteY26" fmla="*/ 3255655 h 6578439"/>
                <a:gd name="connsiteX27" fmla="*/ 1061197 w 5890491"/>
                <a:gd name="connsiteY27" fmla="*/ 984650 h 6578439"/>
                <a:gd name="connsiteX28" fmla="*/ 3517682 w 5890491"/>
                <a:gd name="connsiteY28" fmla="*/ 0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5890491" h="6578439">
                  <a:moveTo>
                    <a:pt x="3517682" y="0"/>
                  </a:moveTo>
                  <a:cubicBezTo>
                    <a:pt x="4402017" y="0"/>
                    <a:pt x="5213742" y="315483"/>
                    <a:pt x="5849513" y="841730"/>
                  </a:cubicBezTo>
                  <a:lnTo>
                    <a:pt x="5890491" y="879061"/>
                  </a:lnTo>
                  <a:lnTo>
                    <a:pt x="5890491" y="2034114"/>
                  </a:lnTo>
                  <a:lnTo>
                    <a:pt x="5757065" y="1854938"/>
                  </a:lnTo>
                  <a:cubicBezTo>
                    <a:pt x="5696443" y="1781264"/>
                    <a:pt x="5632076" y="1710299"/>
                    <a:pt x="5564060" y="1642182"/>
                  </a:cubicBezTo>
                  <a:cubicBezTo>
                    <a:pt x="5015393" y="1092636"/>
                    <a:pt x="4288592" y="790012"/>
                    <a:pt x="3517551" y="790012"/>
                  </a:cubicBezTo>
                  <a:cubicBezTo>
                    <a:pt x="2701750" y="790012"/>
                    <a:pt x="2131676" y="1015335"/>
                    <a:pt x="1611552" y="1543282"/>
                  </a:cubicBezTo>
                  <a:cubicBezTo>
                    <a:pt x="1435754" y="1721722"/>
                    <a:pt x="1375945" y="1822729"/>
                    <a:pt x="1340656" y="1897925"/>
                  </a:cubicBezTo>
                  <a:cubicBezTo>
                    <a:pt x="1289148" y="2007623"/>
                    <a:pt x="1252432" y="2155907"/>
                    <a:pt x="1201705" y="2361213"/>
                  </a:cubicBezTo>
                  <a:cubicBezTo>
                    <a:pt x="1133721" y="2635919"/>
                    <a:pt x="1040568" y="3012290"/>
                    <a:pt x="852705" y="3529176"/>
                  </a:cubicBezTo>
                  <a:cubicBezTo>
                    <a:pt x="749952" y="3811784"/>
                    <a:pt x="753584" y="4108747"/>
                    <a:pt x="863863" y="4437051"/>
                  </a:cubicBezTo>
                  <a:cubicBezTo>
                    <a:pt x="964800" y="4737438"/>
                    <a:pt x="1154869" y="5055603"/>
                    <a:pt x="1413569" y="5357174"/>
                  </a:cubicBezTo>
                  <a:cubicBezTo>
                    <a:pt x="1718326" y="5712343"/>
                    <a:pt x="2021008" y="5969404"/>
                    <a:pt x="2339129" y="6143367"/>
                  </a:cubicBezTo>
                  <a:cubicBezTo>
                    <a:pt x="2679565" y="6329577"/>
                    <a:pt x="3039591" y="6420049"/>
                    <a:pt x="3439449" y="6420049"/>
                  </a:cubicBezTo>
                  <a:cubicBezTo>
                    <a:pt x="4142246" y="6420049"/>
                    <a:pt x="4633828" y="5976251"/>
                    <a:pt x="5251388" y="5349009"/>
                  </a:cubicBezTo>
                  <a:cubicBezTo>
                    <a:pt x="5389949" y="5208364"/>
                    <a:pt x="5526047" y="5081677"/>
                    <a:pt x="5657731" y="4959205"/>
                  </a:cubicBezTo>
                  <a:cubicBezTo>
                    <a:pt x="5719520" y="4901722"/>
                    <a:pt x="5779200" y="4846206"/>
                    <a:pt x="5836127" y="4792052"/>
                  </a:cubicBezTo>
                  <a:lnTo>
                    <a:pt x="5890491" y="4738662"/>
                  </a:lnTo>
                  <a:lnTo>
                    <a:pt x="5890491" y="5821964"/>
                  </a:lnTo>
                  <a:lnTo>
                    <a:pt x="5802001" y="5907904"/>
                  </a:lnTo>
                  <a:cubicBezTo>
                    <a:pt x="5634962" y="6077456"/>
                    <a:pt x="5467509" y="6243625"/>
                    <a:pt x="5294358" y="6397505"/>
                  </a:cubicBezTo>
                  <a:lnTo>
                    <a:pt x="5077178" y="6578439"/>
                  </a:lnTo>
                  <a:lnTo>
                    <a:pt x="1567290" y="6578439"/>
                  </a:lnTo>
                  <a:lnTo>
                    <a:pt x="1508588" y="6535186"/>
                  </a:lnTo>
                  <a:cubicBezTo>
                    <a:pt x="1263991" y="6345442"/>
                    <a:pt x="1038054" y="6122666"/>
                    <a:pt x="826498" y="5876034"/>
                  </a:cubicBezTo>
                  <a:cubicBezTo>
                    <a:pt x="261613" y="5217713"/>
                    <a:pt x="-239182" y="4250314"/>
                    <a:pt x="122403" y="3255655"/>
                  </a:cubicBezTo>
                  <a:cubicBezTo>
                    <a:pt x="607497" y="1921629"/>
                    <a:pt x="393040" y="1662857"/>
                    <a:pt x="1061197" y="984650"/>
                  </a:cubicBezTo>
                  <a:cubicBezTo>
                    <a:pt x="1729484" y="306444"/>
                    <a:pt x="2498060" y="0"/>
                    <a:pt x="351768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33B89F41-1D91-447A-88C5-8A917809FE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0" y="52997"/>
              <a:ext cx="6093362" cy="6805004"/>
            </a:xfrm>
            <a:custGeom>
              <a:avLst/>
              <a:gdLst>
                <a:gd name="connsiteX0" fmla="*/ 5890490 w 5890490"/>
                <a:gd name="connsiteY0" fmla="*/ 5389037 h 6578439"/>
                <a:gd name="connsiteX1" fmla="*/ 5890490 w 5890490"/>
                <a:gd name="connsiteY1" fmla="*/ 5855587 h 6578439"/>
                <a:gd name="connsiteX2" fmla="*/ 5784593 w 5890490"/>
                <a:gd name="connsiteY2" fmla="*/ 5962054 h 6578439"/>
                <a:gd name="connsiteX3" fmla="*/ 5663414 w 5890490"/>
                <a:gd name="connsiteY3" fmla="*/ 6082564 h 6578439"/>
                <a:gd name="connsiteX4" fmla="*/ 5147099 w 5890490"/>
                <a:gd name="connsiteY4" fmla="*/ 6547726 h 6578439"/>
                <a:gd name="connsiteX5" fmla="*/ 5105015 w 5890490"/>
                <a:gd name="connsiteY5" fmla="*/ 6578439 h 6578439"/>
                <a:gd name="connsiteX6" fmla="*/ 4385601 w 5890490"/>
                <a:gd name="connsiteY6" fmla="*/ 6578439 h 6578439"/>
                <a:gd name="connsiteX7" fmla="*/ 4507252 w 5890490"/>
                <a:gd name="connsiteY7" fmla="*/ 6515968 h 6578439"/>
                <a:gd name="connsiteX8" fmla="*/ 4909330 w 5890490"/>
                <a:gd name="connsiteY8" fmla="*/ 6253453 h 6578439"/>
                <a:gd name="connsiteX9" fmla="*/ 5411374 w 5890490"/>
                <a:gd name="connsiteY9" fmla="*/ 5828544 h 6578439"/>
                <a:gd name="connsiteX10" fmla="*/ 5533570 w 5890490"/>
                <a:gd name="connsiteY10" fmla="*/ 5714534 h 6578439"/>
                <a:gd name="connsiteX11" fmla="*/ 5657425 w 5890490"/>
                <a:gd name="connsiteY11" fmla="*/ 5597650 h 6578439"/>
                <a:gd name="connsiteX12" fmla="*/ 3336813 w 5890490"/>
                <a:gd name="connsiteY12" fmla="*/ 499 h 6578439"/>
                <a:gd name="connsiteX13" fmla="*/ 3513674 w 5890490"/>
                <a:gd name="connsiteY13" fmla="*/ 1202 h 6578439"/>
                <a:gd name="connsiteX14" fmla="*/ 3602743 w 5890490"/>
                <a:gd name="connsiteY14" fmla="*/ 4827 h 6578439"/>
                <a:gd name="connsiteX15" fmla="*/ 3647213 w 5890490"/>
                <a:gd name="connsiteY15" fmla="*/ 6703 h 6578439"/>
                <a:gd name="connsiteX16" fmla="*/ 3691684 w 5890490"/>
                <a:gd name="connsiteY16" fmla="*/ 9453 h 6578439"/>
                <a:gd name="connsiteX17" fmla="*/ 3868927 w 5890490"/>
                <a:gd name="connsiteY17" fmla="*/ 27080 h 6578439"/>
                <a:gd name="connsiteX18" fmla="*/ 5200872 w 5890490"/>
                <a:gd name="connsiteY18" fmla="*/ 472240 h 6578439"/>
                <a:gd name="connsiteX19" fmla="*/ 5772711 w 5890490"/>
                <a:gd name="connsiteY19" fmla="*/ 866334 h 6578439"/>
                <a:gd name="connsiteX20" fmla="*/ 5890490 w 5890490"/>
                <a:gd name="connsiteY20" fmla="*/ 972426 h 6578439"/>
                <a:gd name="connsiteX21" fmla="*/ 5890490 w 5890490"/>
                <a:gd name="connsiteY21" fmla="*/ 1158576 h 6578439"/>
                <a:gd name="connsiteX22" fmla="*/ 5676045 w 5890490"/>
                <a:gd name="connsiteY22" fmla="*/ 986969 h 6578439"/>
                <a:gd name="connsiteX23" fmla="*/ 5103776 w 5890490"/>
                <a:gd name="connsiteY23" fmla="*/ 655879 h 6578439"/>
                <a:gd name="connsiteX24" fmla="*/ 4482465 w 5890490"/>
                <a:gd name="connsiteY24" fmla="*/ 440363 h 6578439"/>
                <a:gd name="connsiteX25" fmla="*/ 4402444 w 5890490"/>
                <a:gd name="connsiteY25" fmla="*/ 422111 h 6578439"/>
                <a:gd name="connsiteX26" fmla="*/ 4322423 w 5890490"/>
                <a:gd name="connsiteY26" fmla="*/ 404610 h 6578439"/>
                <a:gd name="connsiteX27" fmla="*/ 4241892 w 5890490"/>
                <a:gd name="connsiteY27" fmla="*/ 389858 h 6578439"/>
                <a:gd name="connsiteX28" fmla="*/ 4201627 w 5890490"/>
                <a:gd name="connsiteY28" fmla="*/ 382483 h 6578439"/>
                <a:gd name="connsiteX29" fmla="*/ 4161234 w 5890490"/>
                <a:gd name="connsiteY29" fmla="*/ 375857 h 6578439"/>
                <a:gd name="connsiteX30" fmla="*/ 3999280 w 5890490"/>
                <a:gd name="connsiteY30" fmla="*/ 353606 h 6578439"/>
                <a:gd name="connsiteX31" fmla="*/ 3836817 w 5890490"/>
                <a:gd name="connsiteY31" fmla="*/ 338480 h 6578439"/>
                <a:gd name="connsiteX32" fmla="*/ 3673972 w 5890490"/>
                <a:gd name="connsiteY32" fmla="*/ 330604 h 6578439"/>
                <a:gd name="connsiteX33" fmla="*/ 3511126 w 5890490"/>
                <a:gd name="connsiteY33" fmla="*/ 328978 h 6578439"/>
                <a:gd name="connsiteX34" fmla="*/ 3183142 w 5890490"/>
                <a:gd name="connsiteY34" fmla="*/ 342854 h 6578439"/>
                <a:gd name="connsiteX35" fmla="*/ 2541444 w 5890490"/>
                <a:gd name="connsiteY35" fmla="*/ 439988 h 6578439"/>
                <a:gd name="connsiteX36" fmla="*/ 1933895 w 5890490"/>
                <a:gd name="connsiteY36" fmla="*/ 650505 h 6578439"/>
                <a:gd name="connsiteX37" fmla="*/ 1378079 w 5890490"/>
                <a:gd name="connsiteY37" fmla="*/ 983905 h 6578439"/>
                <a:gd name="connsiteX38" fmla="*/ 1312967 w 5890490"/>
                <a:gd name="connsiteY38" fmla="*/ 1033660 h 6578439"/>
                <a:gd name="connsiteX39" fmla="*/ 1248364 w 5890490"/>
                <a:gd name="connsiteY39" fmla="*/ 1084413 h 6578439"/>
                <a:gd name="connsiteX40" fmla="*/ 1185163 w 5890490"/>
                <a:gd name="connsiteY40" fmla="*/ 1137168 h 6578439"/>
                <a:gd name="connsiteX41" fmla="*/ 1122852 w 5890490"/>
                <a:gd name="connsiteY41" fmla="*/ 1190922 h 6578439"/>
                <a:gd name="connsiteX42" fmla="*/ 892092 w 5890490"/>
                <a:gd name="connsiteY42" fmla="*/ 1421440 h 6578439"/>
                <a:gd name="connsiteX43" fmla="*/ 707202 w 5890490"/>
                <a:gd name="connsiteY43" fmla="*/ 1684212 h 6578439"/>
                <a:gd name="connsiteX44" fmla="*/ 670121 w 5890490"/>
                <a:gd name="connsiteY44" fmla="*/ 1756093 h 6578439"/>
                <a:gd name="connsiteX45" fmla="*/ 637630 w 5890490"/>
                <a:gd name="connsiteY45" fmla="*/ 1830724 h 6578439"/>
                <a:gd name="connsiteX46" fmla="*/ 607685 w 5890490"/>
                <a:gd name="connsiteY46" fmla="*/ 1907105 h 6578439"/>
                <a:gd name="connsiteX47" fmla="*/ 580034 w 5890490"/>
                <a:gd name="connsiteY47" fmla="*/ 1984986 h 6578439"/>
                <a:gd name="connsiteX48" fmla="*/ 481919 w 5890490"/>
                <a:gd name="connsiteY48" fmla="*/ 2304386 h 6578439"/>
                <a:gd name="connsiteX49" fmla="*/ 433881 w 5890490"/>
                <a:gd name="connsiteY49" fmla="*/ 2465399 h 6578439"/>
                <a:gd name="connsiteX50" fmla="*/ 384442 w 5890490"/>
                <a:gd name="connsiteY50" fmla="*/ 2626163 h 6578439"/>
                <a:gd name="connsiteX51" fmla="*/ 166039 w 5890490"/>
                <a:gd name="connsiteY51" fmla="*/ 3261338 h 6578439"/>
                <a:gd name="connsiteX52" fmla="*/ 56202 w 5890490"/>
                <a:gd name="connsiteY52" fmla="*/ 3910265 h 6578439"/>
                <a:gd name="connsiteX53" fmla="*/ 93664 w 5890490"/>
                <a:gd name="connsiteY53" fmla="*/ 4237292 h 6578439"/>
                <a:gd name="connsiteX54" fmla="*/ 111758 w 5890490"/>
                <a:gd name="connsiteY54" fmla="*/ 4317548 h 6578439"/>
                <a:gd name="connsiteX55" fmla="*/ 133038 w 5890490"/>
                <a:gd name="connsiteY55" fmla="*/ 4397054 h 6578439"/>
                <a:gd name="connsiteX56" fmla="*/ 157757 w 5890490"/>
                <a:gd name="connsiteY56" fmla="*/ 4475560 h 6578439"/>
                <a:gd name="connsiteX57" fmla="*/ 185153 w 5890490"/>
                <a:gd name="connsiteY57" fmla="*/ 4553066 h 6578439"/>
                <a:gd name="connsiteX58" fmla="*/ 493642 w 5890490"/>
                <a:gd name="connsiteY58" fmla="*/ 5132239 h 6578439"/>
                <a:gd name="connsiteX59" fmla="*/ 914391 w 5890490"/>
                <a:gd name="connsiteY59" fmla="*/ 5636528 h 6578439"/>
                <a:gd name="connsiteX60" fmla="*/ 1402034 w 5890490"/>
                <a:gd name="connsiteY60" fmla="*/ 6076188 h 6578439"/>
                <a:gd name="connsiteX61" fmla="*/ 1664397 w 5890490"/>
                <a:gd name="connsiteY61" fmla="*/ 6267079 h 6578439"/>
                <a:gd name="connsiteX62" fmla="*/ 1938992 w 5890490"/>
                <a:gd name="connsiteY62" fmla="*/ 6434343 h 6578439"/>
                <a:gd name="connsiteX63" fmla="*/ 2225931 w 5890490"/>
                <a:gd name="connsiteY63" fmla="*/ 6574322 h 6578439"/>
                <a:gd name="connsiteX64" fmla="*/ 2236328 w 5890490"/>
                <a:gd name="connsiteY64" fmla="*/ 6578439 h 6578439"/>
                <a:gd name="connsiteX65" fmla="*/ 1504665 w 5890490"/>
                <a:gd name="connsiteY65" fmla="*/ 6578439 h 6578439"/>
                <a:gd name="connsiteX66" fmla="*/ 1456827 w 5890490"/>
                <a:gd name="connsiteY66" fmla="*/ 6543476 h 6578439"/>
                <a:gd name="connsiteX67" fmla="*/ 1188475 w 5890490"/>
                <a:gd name="connsiteY67" fmla="*/ 6314083 h 6578439"/>
                <a:gd name="connsiteX68" fmla="*/ 721728 w 5890490"/>
                <a:gd name="connsiteY68" fmla="*/ 5798666 h 6578439"/>
                <a:gd name="connsiteX69" fmla="*/ 344175 w 5890490"/>
                <a:gd name="connsiteY69" fmla="*/ 5219495 h 6578439"/>
                <a:gd name="connsiteX70" fmla="*/ 87293 w 5890490"/>
                <a:gd name="connsiteY70" fmla="*/ 4583569 h 6578439"/>
                <a:gd name="connsiteX71" fmla="*/ 65886 w 5890490"/>
                <a:gd name="connsiteY71" fmla="*/ 4500813 h 6578439"/>
                <a:gd name="connsiteX72" fmla="*/ 47409 w 5890490"/>
                <a:gd name="connsiteY72" fmla="*/ 4417431 h 6578439"/>
                <a:gd name="connsiteX73" fmla="*/ 39000 w 5890490"/>
                <a:gd name="connsiteY73" fmla="*/ 4375677 h 6578439"/>
                <a:gd name="connsiteX74" fmla="*/ 31610 w 5890490"/>
                <a:gd name="connsiteY74" fmla="*/ 4333674 h 6578439"/>
                <a:gd name="connsiteX75" fmla="*/ 18868 w 5890490"/>
                <a:gd name="connsiteY75" fmla="*/ 4249417 h 6578439"/>
                <a:gd name="connsiteX76" fmla="*/ 646 w 5890490"/>
                <a:gd name="connsiteY76" fmla="*/ 3910265 h 6578439"/>
                <a:gd name="connsiteX77" fmla="*/ 130234 w 5890490"/>
                <a:gd name="connsiteY77" fmla="*/ 3248337 h 6578439"/>
                <a:gd name="connsiteX78" fmla="*/ 335383 w 5890490"/>
                <a:gd name="connsiteY78" fmla="*/ 2611911 h 6578439"/>
                <a:gd name="connsiteX79" fmla="*/ 487272 w 5890490"/>
                <a:gd name="connsiteY79" fmla="*/ 1958609 h 6578439"/>
                <a:gd name="connsiteX80" fmla="*/ 508550 w 5890490"/>
                <a:gd name="connsiteY80" fmla="*/ 1876227 h 6578439"/>
                <a:gd name="connsiteX81" fmla="*/ 531742 w 5890490"/>
                <a:gd name="connsiteY81" fmla="*/ 1793721 h 6578439"/>
                <a:gd name="connsiteX82" fmla="*/ 558245 w 5890490"/>
                <a:gd name="connsiteY82" fmla="*/ 1711465 h 6578439"/>
                <a:gd name="connsiteX83" fmla="*/ 590100 w 5890490"/>
                <a:gd name="connsiteY83" fmla="*/ 1630332 h 6578439"/>
                <a:gd name="connsiteX84" fmla="*/ 758680 w 5890490"/>
                <a:gd name="connsiteY84" fmla="*/ 1322433 h 6578439"/>
                <a:gd name="connsiteX85" fmla="*/ 976317 w 5890490"/>
                <a:gd name="connsiteY85" fmla="*/ 1049286 h 6578439"/>
                <a:gd name="connsiteX86" fmla="*/ 1035314 w 5890490"/>
                <a:gd name="connsiteY86" fmla="*/ 985406 h 6578439"/>
                <a:gd name="connsiteX87" fmla="*/ 1095329 w 5890490"/>
                <a:gd name="connsiteY87" fmla="*/ 922526 h 6578439"/>
                <a:gd name="connsiteX88" fmla="*/ 1157384 w 5890490"/>
                <a:gd name="connsiteY88" fmla="*/ 861271 h 6578439"/>
                <a:gd name="connsiteX89" fmla="*/ 1220841 w 5890490"/>
                <a:gd name="connsiteY89" fmla="*/ 801017 h 6578439"/>
                <a:gd name="connsiteX90" fmla="*/ 1286462 w 5890490"/>
                <a:gd name="connsiteY90" fmla="*/ 742886 h 6578439"/>
                <a:gd name="connsiteX91" fmla="*/ 1353233 w 5890490"/>
                <a:gd name="connsiteY91" fmla="*/ 685632 h 6578439"/>
                <a:gd name="connsiteX92" fmla="*/ 1369924 w 5890490"/>
                <a:gd name="connsiteY92" fmla="*/ 671256 h 6578439"/>
                <a:gd name="connsiteX93" fmla="*/ 1387380 w 5890490"/>
                <a:gd name="connsiteY93" fmla="*/ 657755 h 6578439"/>
                <a:gd name="connsiteX94" fmla="*/ 1422422 w 5890490"/>
                <a:gd name="connsiteY94" fmla="*/ 630877 h 6578439"/>
                <a:gd name="connsiteX95" fmla="*/ 1492759 w 5890490"/>
                <a:gd name="connsiteY95" fmla="*/ 577248 h 6578439"/>
                <a:gd name="connsiteX96" fmla="*/ 1528820 w 5890490"/>
                <a:gd name="connsiteY96" fmla="*/ 551496 h 6578439"/>
                <a:gd name="connsiteX97" fmla="*/ 1565390 w 5890490"/>
                <a:gd name="connsiteY97" fmla="*/ 526370 h 6578439"/>
                <a:gd name="connsiteX98" fmla="*/ 1639040 w 5890490"/>
                <a:gd name="connsiteY98" fmla="*/ 476490 h 6578439"/>
                <a:gd name="connsiteX99" fmla="*/ 1792075 w 5890490"/>
                <a:gd name="connsiteY99" fmla="*/ 384859 h 6578439"/>
                <a:gd name="connsiteX100" fmla="*/ 2455943 w 5890490"/>
                <a:gd name="connsiteY100" fmla="*/ 117836 h 6578439"/>
                <a:gd name="connsiteX101" fmla="*/ 3159952 w 5890490"/>
                <a:gd name="connsiteY101" fmla="*/ 7203 h 6578439"/>
                <a:gd name="connsiteX102" fmla="*/ 3336813 w 5890490"/>
                <a:gd name="connsiteY102" fmla="*/ 499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Lst>
              <a:rect l="l" t="t" r="r" b="b"/>
              <a:pathLst>
                <a:path w="5890490" h="6578439">
                  <a:moveTo>
                    <a:pt x="5890490" y="5389037"/>
                  </a:moveTo>
                  <a:lnTo>
                    <a:pt x="5890490" y="5855587"/>
                  </a:lnTo>
                  <a:lnTo>
                    <a:pt x="5784593" y="5962054"/>
                  </a:lnTo>
                  <a:cubicBezTo>
                    <a:pt x="5744454" y="6002308"/>
                    <a:pt x="5704062" y="6042436"/>
                    <a:pt x="5663414" y="6082564"/>
                  </a:cubicBezTo>
                  <a:cubicBezTo>
                    <a:pt x="5500314" y="6242577"/>
                    <a:pt x="5330970" y="6400714"/>
                    <a:pt x="5147099" y="6547726"/>
                  </a:cubicBezTo>
                  <a:lnTo>
                    <a:pt x="5105015" y="6578439"/>
                  </a:lnTo>
                  <a:lnTo>
                    <a:pt x="4385601" y="6578439"/>
                  </a:lnTo>
                  <a:lnTo>
                    <a:pt x="4507252" y="6515968"/>
                  </a:lnTo>
                  <a:cubicBezTo>
                    <a:pt x="4645901" y="6439679"/>
                    <a:pt x="4779837" y="6350961"/>
                    <a:pt x="4909330" y="6253453"/>
                  </a:cubicBezTo>
                  <a:cubicBezTo>
                    <a:pt x="5082369" y="6123567"/>
                    <a:pt x="5248145" y="5979180"/>
                    <a:pt x="5411374" y="5828544"/>
                  </a:cubicBezTo>
                  <a:cubicBezTo>
                    <a:pt x="5452149" y="5790791"/>
                    <a:pt x="5492924" y="5752788"/>
                    <a:pt x="5533570" y="5714534"/>
                  </a:cubicBezTo>
                  <a:lnTo>
                    <a:pt x="5657425" y="5597650"/>
                  </a:lnTo>
                  <a:close/>
                  <a:moveTo>
                    <a:pt x="3336813" y="499"/>
                  </a:moveTo>
                  <a:cubicBezTo>
                    <a:pt x="3395682" y="-392"/>
                    <a:pt x="3454550" y="-48"/>
                    <a:pt x="3513674" y="1202"/>
                  </a:cubicBezTo>
                  <a:lnTo>
                    <a:pt x="3602743" y="4827"/>
                  </a:lnTo>
                  <a:lnTo>
                    <a:pt x="3647213" y="6703"/>
                  </a:lnTo>
                  <a:cubicBezTo>
                    <a:pt x="3661994" y="7327"/>
                    <a:pt x="3676903" y="7703"/>
                    <a:pt x="3691684" y="9453"/>
                  </a:cubicBezTo>
                  <a:lnTo>
                    <a:pt x="3868927" y="27080"/>
                  </a:lnTo>
                  <a:cubicBezTo>
                    <a:pt x="4340645" y="85584"/>
                    <a:pt x="4795160" y="243221"/>
                    <a:pt x="5200872" y="472240"/>
                  </a:cubicBezTo>
                  <a:cubicBezTo>
                    <a:pt x="5403855" y="587124"/>
                    <a:pt x="5594988" y="719447"/>
                    <a:pt x="5772711" y="866334"/>
                  </a:cubicBezTo>
                  <a:lnTo>
                    <a:pt x="5890490" y="972426"/>
                  </a:lnTo>
                  <a:lnTo>
                    <a:pt x="5890490" y="1158576"/>
                  </a:lnTo>
                  <a:lnTo>
                    <a:pt x="5676045" y="986969"/>
                  </a:lnTo>
                  <a:cubicBezTo>
                    <a:pt x="5496587" y="857740"/>
                    <a:pt x="5304275" y="746699"/>
                    <a:pt x="5103776" y="655879"/>
                  </a:cubicBezTo>
                  <a:cubicBezTo>
                    <a:pt x="4903214" y="564747"/>
                    <a:pt x="4695006" y="492492"/>
                    <a:pt x="4482465" y="440363"/>
                  </a:cubicBezTo>
                  <a:lnTo>
                    <a:pt x="4402444" y="422111"/>
                  </a:lnTo>
                  <a:cubicBezTo>
                    <a:pt x="4375813" y="416111"/>
                    <a:pt x="4349436" y="408859"/>
                    <a:pt x="4322423" y="404610"/>
                  </a:cubicBezTo>
                  <a:lnTo>
                    <a:pt x="4241892" y="389858"/>
                  </a:lnTo>
                  <a:lnTo>
                    <a:pt x="4201627" y="382483"/>
                  </a:lnTo>
                  <a:cubicBezTo>
                    <a:pt x="4188248" y="379983"/>
                    <a:pt x="4174869" y="377483"/>
                    <a:pt x="4161234" y="375857"/>
                  </a:cubicBezTo>
                  <a:cubicBezTo>
                    <a:pt x="4107208" y="368482"/>
                    <a:pt x="4053308" y="360482"/>
                    <a:pt x="3999280" y="353606"/>
                  </a:cubicBezTo>
                  <a:cubicBezTo>
                    <a:pt x="3944999" y="348855"/>
                    <a:pt x="3890844" y="343854"/>
                    <a:pt x="3836817" y="338480"/>
                  </a:cubicBezTo>
                  <a:lnTo>
                    <a:pt x="3673972" y="330604"/>
                  </a:lnTo>
                  <a:cubicBezTo>
                    <a:pt x="3619690" y="329104"/>
                    <a:pt x="3565281" y="329604"/>
                    <a:pt x="3511126" y="328978"/>
                  </a:cubicBezTo>
                  <a:cubicBezTo>
                    <a:pt x="3402054" y="330728"/>
                    <a:pt x="3291706" y="334604"/>
                    <a:pt x="3183142" y="342854"/>
                  </a:cubicBezTo>
                  <a:cubicBezTo>
                    <a:pt x="2965505" y="358855"/>
                    <a:pt x="2750670" y="389733"/>
                    <a:pt x="2541444" y="439988"/>
                  </a:cubicBezTo>
                  <a:cubicBezTo>
                    <a:pt x="2332216" y="490117"/>
                    <a:pt x="2128850" y="559997"/>
                    <a:pt x="1933895" y="650505"/>
                  </a:cubicBezTo>
                  <a:cubicBezTo>
                    <a:pt x="1738939" y="741261"/>
                    <a:pt x="1553540" y="854146"/>
                    <a:pt x="1378079" y="983905"/>
                  </a:cubicBezTo>
                  <a:lnTo>
                    <a:pt x="1312967" y="1033660"/>
                  </a:lnTo>
                  <a:cubicBezTo>
                    <a:pt x="1291178" y="1050286"/>
                    <a:pt x="1269006" y="1066412"/>
                    <a:pt x="1248364" y="1084413"/>
                  </a:cubicBezTo>
                  <a:lnTo>
                    <a:pt x="1185163" y="1137168"/>
                  </a:lnTo>
                  <a:cubicBezTo>
                    <a:pt x="1164138" y="1154794"/>
                    <a:pt x="1142603" y="1172046"/>
                    <a:pt x="1122852" y="1190922"/>
                  </a:cubicBezTo>
                  <a:cubicBezTo>
                    <a:pt x="1041557" y="1264303"/>
                    <a:pt x="961663" y="1339309"/>
                    <a:pt x="892092" y="1421440"/>
                  </a:cubicBezTo>
                  <a:cubicBezTo>
                    <a:pt x="819589" y="1501822"/>
                    <a:pt x="759827" y="1590329"/>
                    <a:pt x="707202" y="1684212"/>
                  </a:cubicBezTo>
                  <a:cubicBezTo>
                    <a:pt x="694715" y="1708089"/>
                    <a:pt x="682227" y="1731841"/>
                    <a:pt x="670121" y="1756093"/>
                  </a:cubicBezTo>
                  <a:lnTo>
                    <a:pt x="637630" y="1830724"/>
                  </a:lnTo>
                  <a:cubicBezTo>
                    <a:pt x="626161" y="1855350"/>
                    <a:pt x="617624" y="1881603"/>
                    <a:pt x="607685" y="1907105"/>
                  </a:cubicBezTo>
                  <a:cubicBezTo>
                    <a:pt x="598128" y="1932857"/>
                    <a:pt x="588317" y="1958483"/>
                    <a:pt x="580034" y="1984986"/>
                  </a:cubicBezTo>
                  <a:cubicBezTo>
                    <a:pt x="544611" y="2089620"/>
                    <a:pt x="513393" y="2197128"/>
                    <a:pt x="481919" y="2304386"/>
                  </a:cubicBezTo>
                  <a:lnTo>
                    <a:pt x="433881" y="2465399"/>
                  </a:lnTo>
                  <a:lnTo>
                    <a:pt x="384442" y="2626163"/>
                  </a:lnTo>
                  <a:cubicBezTo>
                    <a:pt x="317672" y="2839680"/>
                    <a:pt x="243129" y="3050946"/>
                    <a:pt x="166039" y="3261338"/>
                  </a:cubicBezTo>
                  <a:cubicBezTo>
                    <a:pt x="88822" y="3468979"/>
                    <a:pt x="50850" y="3690248"/>
                    <a:pt x="56202" y="3910265"/>
                  </a:cubicBezTo>
                  <a:cubicBezTo>
                    <a:pt x="58495" y="4020274"/>
                    <a:pt x="71493" y="4129783"/>
                    <a:pt x="93664" y="4237292"/>
                  </a:cubicBezTo>
                  <a:cubicBezTo>
                    <a:pt x="99143" y="4264168"/>
                    <a:pt x="104623" y="4291045"/>
                    <a:pt x="111758" y="4317548"/>
                  </a:cubicBezTo>
                  <a:cubicBezTo>
                    <a:pt x="118384" y="4344176"/>
                    <a:pt x="124627" y="4370802"/>
                    <a:pt x="133038" y="4397054"/>
                  </a:cubicBezTo>
                  <a:cubicBezTo>
                    <a:pt x="140810" y="4423307"/>
                    <a:pt x="148456" y="4449683"/>
                    <a:pt x="157757" y="4475560"/>
                  </a:cubicBezTo>
                  <a:cubicBezTo>
                    <a:pt x="166549" y="4501562"/>
                    <a:pt x="175087" y="4527564"/>
                    <a:pt x="185153" y="4553066"/>
                  </a:cubicBezTo>
                  <a:cubicBezTo>
                    <a:pt x="262371" y="4758458"/>
                    <a:pt x="368895" y="4951974"/>
                    <a:pt x="493642" y="5132239"/>
                  </a:cubicBezTo>
                  <a:cubicBezTo>
                    <a:pt x="618389" y="5312627"/>
                    <a:pt x="760846" y="5480391"/>
                    <a:pt x="914391" y="5636528"/>
                  </a:cubicBezTo>
                  <a:cubicBezTo>
                    <a:pt x="1069081" y="5793166"/>
                    <a:pt x="1231544" y="5941677"/>
                    <a:pt x="1402034" y="6076188"/>
                  </a:cubicBezTo>
                  <a:cubicBezTo>
                    <a:pt x="1487535" y="6143320"/>
                    <a:pt x="1574565" y="6207574"/>
                    <a:pt x="1664397" y="6267079"/>
                  </a:cubicBezTo>
                  <a:cubicBezTo>
                    <a:pt x="1753592" y="6327459"/>
                    <a:pt x="1845336" y="6383088"/>
                    <a:pt x="1938992" y="6434343"/>
                  </a:cubicBezTo>
                  <a:cubicBezTo>
                    <a:pt x="2032647" y="6485659"/>
                    <a:pt x="2128309" y="6532600"/>
                    <a:pt x="2225931" y="6574322"/>
                  </a:cubicBezTo>
                  <a:lnTo>
                    <a:pt x="2236328" y="6578439"/>
                  </a:lnTo>
                  <a:lnTo>
                    <a:pt x="1504665" y="6578439"/>
                  </a:lnTo>
                  <a:lnTo>
                    <a:pt x="1456827" y="6543476"/>
                  </a:lnTo>
                  <a:cubicBezTo>
                    <a:pt x="1363554" y="6470595"/>
                    <a:pt x="1273848" y="6394340"/>
                    <a:pt x="1188475" y="6314083"/>
                  </a:cubicBezTo>
                  <a:cubicBezTo>
                    <a:pt x="1017856" y="6153445"/>
                    <a:pt x="863803" y="5979931"/>
                    <a:pt x="721728" y="5798666"/>
                  </a:cubicBezTo>
                  <a:cubicBezTo>
                    <a:pt x="579397" y="5616027"/>
                    <a:pt x="452103" y="5422511"/>
                    <a:pt x="344175" y="5219495"/>
                  </a:cubicBezTo>
                  <a:cubicBezTo>
                    <a:pt x="236505" y="5016354"/>
                    <a:pt x="147946" y="4803586"/>
                    <a:pt x="87293" y="4583569"/>
                  </a:cubicBezTo>
                  <a:cubicBezTo>
                    <a:pt x="79138" y="4556193"/>
                    <a:pt x="72639" y="4528440"/>
                    <a:pt x="65886" y="4500813"/>
                  </a:cubicBezTo>
                  <a:cubicBezTo>
                    <a:pt x="58751" y="4473311"/>
                    <a:pt x="53144" y="4445308"/>
                    <a:pt x="47409" y="4417431"/>
                  </a:cubicBezTo>
                  <a:cubicBezTo>
                    <a:pt x="44733" y="4403430"/>
                    <a:pt x="41294" y="4389679"/>
                    <a:pt x="39000" y="4375677"/>
                  </a:cubicBezTo>
                  <a:lnTo>
                    <a:pt x="31610" y="4333674"/>
                  </a:lnTo>
                  <a:cubicBezTo>
                    <a:pt x="26258" y="4305797"/>
                    <a:pt x="22563" y="4277544"/>
                    <a:pt x="18868" y="4249417"/>
                  </a:cubicBezTo>
                  <a:cubicBezTo>
                    <a:pt x="4214" y="4136784"/>
                    <a:pt x="-2158" y="4023275"/>
                    <a:pt x="646" y="3910265"/>
                  </a:cubicBezTo>
                  <a:cubicBezTo>
                    <a:pt x="5997" y="3683872"/>
                    <a:pt x="50596" y="3459605"/>
                    <a:pt x="130234" y="3248337"/>
                  </a:cubicBezTo>
                  <a:cubicBezTo>
                    <a:pt x="207961" y="3039196"/>
                    <a:pt x="278044" y="2827179"/>
                    <a:pt x="335383" y="2611911"/>
                  </a:cubicBezTo>
                  <a:cubicBezTo>
                    <a:pt x="393743" y="2396644"/>
                    <a:pt x="435792" y="2178627"/>
                    <a:pt x="487272" y="1958609"/>
                  </a:cubicBezTo>
                  <a:cubicBezTo>
                    <a:pt x="493259" y="1931107"/>
                    <a:pt x="501287" y="1903730"/>
                    <a:pt x="508550" y="1876227"/>
                  </a:cubicBezTo>
                  <a:cubicBezTo>
                    <a:pt x="516195" y="1848725"/>
                    <a:pt x="522312" y="1820972"/>
                    <a:pt x="531742" y="1793721"/>
                  </a:cubicBezTo>
                  <a:lnTo>
                    <a:pt x="558245" y="1711465"/>
                  </a:lnTo>
                  <a:cubicBezTo>
                    <a:pt x="568439" y="1684337"/>
                    <a:pt x="579652" y="1657459"/>
                    <a:pt x="590100" y="1630332"/>
                  </a:cubicBezTo>
                  <a:cubicBezTo>
                    <a:pt x="635080" y="1523075"/>
                    <a:pt x="690637" y="1417566"/>
                    <a:pt x="758680" y="1322433"/>
                  </a:cubicBezTo>
                  <a:cubicBezTo>
                    <a:pt x="824430" y="1225051"/>
                    <a:pt x="899610" y="1136168"/>
                    <a:pt x="976317" y="1049286"/>
                  </a:cubicBezTo>
                  <a:cubicBezTo>
                    <a:pt x="995049" y="1027035"/>
                    <a:pt x="1015436" y="1006533"/>
                    <a:pt x="1035314" y="985406"/>
                  </a:cubicBezTo>
                  <a:lnTo>
                    <a:pt x="1095329" y="922526"/>
                  </a:lnTo>
                  <a:cubicBezTo>
                    <a:pt x="1114953" y="901149"/>
                    <a:pt x="1136359" y="881397"/>
                    <a:pt x="1157384" y="861271"/>
                  </a:cubicBezTo>
                  <a:lnTo>
                    <a:pt x="1220841" y="801017"/>
                  </a:lnTo>
                  <a:cubicBezTo>
                    <a:pt x="1241610" y="780514"/>
                    <a:pt x="1264418" y="762014"/>
                    <a:pt x="1286462" y="742886"/>
                  </a:cubicBezTo>
                  <a:lnTo>
                    <a:pt x="1353233" y="685632"/>
                  </a:lnTo>
                  <a:lnTo>
                    <a:pt x="1369924" y="671256"/>
                  </a:lnTo>
                  <a:cubicBezTo>
                    <a:pt x="1375658" y="666631"/>
                    <a:pt x="1381520" y="662255"/>
                    <a:pt x="1387380" y="657755"/>
                  </a:cubicBezTo>
                  <a:lnTo>
                    <a:pt x="1422422" y="630877"/>
                  </a:lnTo>
                  <a:lnTo>
                    <a:pt x="1492759" y="577248"/>
                  </a:lnTo>
                  <a:cubicBezTo>
                    <a:pt x="1504355" y="567997"/>
                    <a:pt x="1516714" y="559997"/>
                    <a:pt x="1528820" y="551496"/>
                  </a:cubicBezTo>
                  <a:lnTo>
                    <a:pt x="1565390" y="526370"/>
                  </a:lnTo>
                  <a:lnTo>
                    <a:pt x="1639040" y="476490"/>
                  </a:lnTo>
                  <a:cubicBezTo>
                    <a:pt x="1689754" y="445613"/>
                    <a:pt x="1740723" y="414986"/>
                    <a:pt x="1792075" y="384859"/>
                  </a:cubicBezTo>
                  <a:cubicBezTo>
                    <a:pt x="2000282" y="268724"/>
                    <a:pt x="2224927" y="179467"/>
                    <a:pt x="2455943" y="117836"/>
                  </a:cubicBezTo>
                  <a:cubicBezTo>
                    <a:pt x="2687088" y="55957"/>
                    <a:pt x="2923964" y="21204"/>
                    <a:pt x="3159952" y="7203"/>
                  </a:cubicBezTo>
                  <a:cubicBezTo>
                    <a:pt x="3219076" y="3515"/>
                    <a:pt x="3277945" y="1389"/>
                    <a:pt x="3336813" y="49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ijdelijke aanduiding voor voettekst 2">
            <a:extLst>
              <a:ext uri="{FF2B5EF4-FFF2-40B4-BE49-F238E27FC236}">
                <a16:creationId xmlns:a16="http://schemas.microsoft.com/office/drawing/2014/main" id="{6E08F4C7-C098-8E7D-E51C-94C00689F1D2}"/>
              </a:ext>
            </a:extLst>
          </p:cNvPr>
          <p:cNvSpPr>
            <a:spLocks noGrp="1"/>
          </p:cNvSpPr>
          <p:nvPr>
            <p:ph type="ftr" sz="quarter" idx="11"/>
          </p:nvPr>
        </p:nvSpPr>
        <p:spPr/>
        <p:txBody>
          <a:bodyPr/>
          <a:lstStyle/>
          <a:p>
            <a:r>
              <a:rPr lang="de-DE"/>
              <a:t>pro mandato 25.02.2025</a:t>
            </a:r>
          </a:p>
        </p:txBody>
      </p:sp>
    </p:spTree>
    <p:extLst>
      <p:ext uri="{BB962C8B-B14F-4D97-AF65-F5344CB8AC3E}">
        <p14:creationId xmlns:p14="http://schemas.microsoft.com/office/powerpoint/2010/main" val="938088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A3C7DEA-BCC2-4295-8850-1479932961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289949D-B9F6-468A-86FE-2694DC5AE7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E4DF0958-0C87-4C28-9554-2FADC788C2B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867135" y="0"/>
            <a:ext cx="4324865" cy="2641149"/>
            <a:chOff x="6867015" y="-1"/>
            <a:chExt cx="5324985" cy="3251912"/>
          </a:xfrm>
          <a:solidFill>
            <a:schemeClr val="accent5">
              <a:alpha val="10000"/>
            </a:schemeClr>
          </a:solidFill>
        </p:grpSpPr>
        <p:sp>
          <p:nvSpPr>
            <p:cNvPr id="13" name="Freeform: Shape 12">
              <a:extLst>
                <a:ext uri="{FF2B5EF4-FFF2-40B4-BE49-F238E27FC236}">
                  <a16:creationId xmlns:a16="http://schemas.microsoft.com/office/drawing/2014/main" id="{DEC53B48-7B73-49D1-A6FD-9DBF5141EA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7DEDDC41-2C98-4AF1-A0EA-AEEC34827C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D2208F20-F93C-4530-8370-FC7818BABB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E52F51E0-B50B-43EA-B6AC-C16BD29C3E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39434A20-4DEC-3B0D-0637-D52A6DFDC226}"/>
              </a:ext>
            </a:extLst>
          </p:cNvPr>
          <p:cNvSpPr>
            <a:spLocks noGrp="1"/>
          </p:cNvSpPr>
          <p:nvPr>
            <p:ph idx="1"/>
          </p:nvPr>
        </p:nvSpPr>
        <p:spPr>
          <a:xfrm>
            <a:off x="738355" y="2094104"/>
            <a:ext cx="9833548" cy="2945574"/>
          </a:xfrm>
        </p:spPr>
        <p:txBody>
          <a:bodyPr vert="horz" lIns="91440" tIns="45720" rIns="91440" bIns="45720" rtlCol="0" anchor="ctr">
            <a:normAutofit/>
          </a:bodyPr>
          <a:lstStyle/>
          <a:p>
            <a:pPr marL="0" indent="0">
              <a:buNone/>
            </a:pPr>
            <a:r>
              <a:rPr lang="en-GB" sz="1800" dirty="0">
                <a:ea typeface="+mn-lt"/>
                <a:cs typeface="+mn-lt"/>
              </a:rPr>
              <a:t> </a:t>
            </a:r>
            <a:r>
              <a:rPr lang="en-GB" sz="1800" b="1" dirty="0">
                <a:ea typeface="+mn-lt"/>
                <a:cs typeface="+mn-lt"/>
              </a:rPr>
              <a:t>Introduction  International insolvency law </a:t>
            </a:r>
            <a:r>
              <a:rPr lang="en-GB" sz="1800" dirty="0">
                <a:ea typeface="+mn-lt"/>
                <a:cs typeface="+mn-lt"/>
              </a:rPr>
              <a:t>has been an important topic in the corridors of power in the European Union (EU) during the past several years. We have seen the Recast Insolvency Regulation1 of 2015, which applies to insolvency procedures opened after 26 June 2017. In 2019, the Preventive Restructuring Directive2 followed, resulting in legislative amendments in all key jurisdictions in the EU. </a:t>
            </a:r>
            <a:endParaRPr lang="en-US" sz="1800" dirty="0"/>
          </a:p>
          <a:p>
            <a:pPr marL="0" indent="0">
              <a:buNone/>
            </a:pPr>
            <a:r>
              <a:rPr lang="en-GB" sz="1800" dirty="0">
                <a:ea typeface="+mn-lt"/>
                <a:cs typeface="+mn-lt"/>
              </a:rPr>
              <a:t>On 7 December 2022, the European Commission stepped forward again and published a </a:t>
            </a:r>
            <a:r>
              <a:rPr lang="en-GB" sz="1800" b="1" dirty="0">
                <a:ea typeface="+mn-lt"/>
                <a:cs typeface="+mn-lt"/>
              </a:rPr>
              <a:t>Proposal for a Directive of the European Parliament and the Council harmonising certain aspects of insolvency law (the Insolvency Law Proposal). </a:t>
            </a:r>
            <a:endParaRPr lang="en-US" sz="1800" dirty="0"/>
          </a:p>
          <a:p>
            <a:pPr marL="0" indent="0">
              <a:buNone/>
            </a:pPr>
            <a:endParaRPr lang="en-GB" sz="1800" b="1" dirty="0">
              <a:solidFill>
                <a:schemeClr val="tx2"/>
              </a:solidFill>
            </a:endParaRPr>
          </a:p>
          <a:p>
            <a:endParaRPr lang="en-US" sz="1800" dirty="0">
              <a:solidFill>
                <a:schemeClr val="tx2"/>
              </a:solidFill>
            </a:endParaRPr>
          </a:p>
        </p:txBody>
      </p:sp>
      <p:sp>
        <p:nvSpPr>
          <p:cNvPr id="2" name="Tijdelijke aanduiding voor voettekst 1">
            <a:extLst>
              <a:ext uri="{FF2B5EF4-FFF2-40B4-BE49-F238E27FC236}">
                <a16:creationId xmlns:a16="http://schemas.microsoft.com/office/drawing/2014/main" id="{68C3A21D-A967-0FCD-F598-DB798E3B57F0}"/>
              </a:ext>
            </a:extLst>
          </p:cNvPr>
          <p:cNvSpPr>
            <a:spLocks noGrp="1"/>
          </p:cNvSpPr>
          <p:nvPr>
            <p:ph type="ftr" sz="quarter" idx="11"/>
          </p:nvPr>
        </p:nvSpPr>
        <p:spPr/>
        <p:txBody>
          <a:bodyPr/>
          <a:lstStyle/>
          <a:p>
            <a:r>
              <a:rPr lang="de-DE"/>
              <a:t>pro mandato 25.02.2025</a:t>
            </a:r>
          </a:p>
        </p:txBody>
      </p:sp>
    </p:spTree>
    <p:extLst>
      <p:ext uri="{BB962C8B-B14F-4D97-AF65-F5344CB8AC3E}">
        <p14:creationId xmlns:p14="http://schemas.microsoft.com/office/powerpoint/2010/main" val="11860835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26" name="Group 25">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extBox 1">
            <a:extLst>
              <a:ext uri="{FF2B5EF4-FFF2-40B4-BE49-F238E27FC236}">
                <a16:creationId xmlns:a16="http://schemas.microsoft.com/office/drawing/2014/main" id="{EDB79C2A-817B-A38F-1412-1292FD34DA43}"/>
              </a:ext>
            </a:extLst>
          </p:cNvPr>
          <p:cNvSpPr txBox="1"/>
          <p:nvPr/>
        </p:nvSpPr>
        <p:spPr>
          <a:xfrm>
            <a:off x="5189621" y="3722330"/>
            <a:ext cx="5923066" cy="2011921"/>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a:lnSpc>
                <a:spcPct val="90000"/>
              </a:lnSpc>
              <a:spcAft>
                <a:spcPts val="600"/>
              </a:spcAft>
            </a:pPr>
            <a:r>
              <a:rPr lang="en-US" dirty="0"/>
              <a:t>Previous initiatives like rules of private international laws in relation to cross-border insolvency proceedings and the implementation of preventive restructuring frameworks in the EU Member States seek to </a:t>
            </a:r>
            <a:r>
              <a:rPr lang="en-US" dirty="0" err="1"/>
              <a:t>harmonise</a:t>
            </a:r>
            <a:r>
              <a:rPr lang="en-US" dirty="0"/>
              <a:t> insolvency procedures across Member States. </a:t>
            </a:r>
          </a:p>
        </p:txBody>
      </p:sp>
      <p:sp>
        <p:nvSpPr>
          <p:cNvPr id="3" name="TextBox 2">
            <a:extLst>
              <a:ext uri="{FF2B5EF4-FFF2-40B4-BE49-F238E27FC236}">
                <a16:creationId xmlns:a16="http://schemas.microsoft.com/office/drawing/2014/main" id="{3583FA7A-3D9E-5BAF-D67F-44FB9FDD98AD}"/>
              </a:ext>
            </a:extLst>
          </p:cNvPr>
          <p:cNvSpPr txBox="1"/>
          <p:nvPr/>
        </p:nvSpPr>
        <p:spPr>
          <a:xfrm>
            <a:off x="370027" y="510367"/>
            <a:ext cx="11315427" cy="273921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spcAft>
                <a:spcPts val="600"/>
              </a:spcAft>
            </a:pPr>
            <a:r>
              <a:rPr lang="en-GB" dirty="0"/>
              <a:t>The Insolvency Law Proposal seeks to </a:t>
            </a:r>
            <a:r>
              <a:rPr lang="en-GB" b="1" dirty="0"/>
              <a:t>harmonise certain aspects</a:t>
            </a:r>
            <a:r>
              <a:rPr lang="en-GB" dirty="0"/>
              <a:t> of the substantive insolvency laws in the Member States. The initiative is rather ambitious since the insolvency laws of the various Member States are deeply rooted in the cultural background of the Member States and very much interlinked with the other substantive laws of the relevant Member State. </a:t>
            </a:r>
          </a:p>
          <a:p>
            <a:pPr>
              <a:spcAft>
                <a:spcPts val="600"/>
              </a:spcAft>
            </a:pPr>
            <a:r>
              <a:rPr lang="en-GB" dirty="0"/>
              <a:t>The directive was proposed by the Commission on 7 December 2022, together with other measures intended to further develop the </a:t>
            </a:r>
            <a:r>
              <a:rPr lang="en-GB" b="1" dirty="0">
                <a:solidFill>
                  <a:srgbClr val="0070C0"/>
                </a:solidFill>
              </a:rPr>
              <a:t>EU’s capital markets union.</a:t>
            </a:r>
          </a:p>
          <a:p>
            <a:pPr>
              <a:spcAft>
                <a:spcPts val="600"/>
              </a:spcAft>
            </a:pPr>
            <a:r>
              <a:rPr lang="en-GB" dirty="0"/>
              <a:t>The lack of harmonised insolvency regimes has consistently been identified as a barrier to cross-border investments. Insolvency law is considered a key area for achieving a “true” capital markets union. More harmonised insolvency rules contribute to improved certainty and cost reductions for (foreign) investors.</a:t>
            </a:r>
          </a:p>
        </p:txBody>
      </p:sp>
      <p:sp>
        <p:nvSpPr>
          <p:cNvPr id="4" name="Tijdelijke aanduiding voor voettekst 3">
            <a:extLst>
              <a:ext uri="{FF2B5EF4-FFF2-40B4-BE49-F238E27FC236}">
                <a16:creationId xmlns:a16="http://schemas.microsoft.com/office/drawing/2014/main" id="{258E938F-1125-CA61-5805-C9E7F750EE34}"/>
              </a:ext>
            </a:extLst>
          </p:cNvPr>
          <p:cNvSpPr>
            <a:spLocks noGrp="1"/>
          </p:cNvSpPr>
          <p:nvPr>
            <p:ph type="ftr" sz="quarter" idx="11"/>
          </p:nvPr>
        </p:nvSpPr>
        <p:spPr/>
        <p:txBody>
          <a:bodyPr/>
          <a:lstStyle/>
          <a:p>
            <a:r>
              <a:rPr lang="de-DE"/>
              <a:t>pro mandato 25.02.2025</a:t>
            </a:r>
          </a:p>
        </p:txBody>
      </p:sp>
    </p:spTree>
    <p:extLst>
      <p:ext uri="{BB962C8B-B14F-4D97-AF65-F5344CB8AC3E}">
        <p14:creationId xmlns:p14="http://schemas.microsoft.com/office/powerpoint/2010/main" val="33491276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89C5E17-24D0-4696-A3C5-A2261FB455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6929B58F-2358-44CC-ACE5-EF1BD3C6C8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1" name="Group 10">
            <a:extLst>
              <a:ext uri="{FF2B5EF4-FFF2-40B4-BE49-F238E27FC236}">
                <a16:creationId xmlns:a16="http://schemas.microsoft.com/office/drawing/2014/main" id="{09DA5303-A1AF-4830-806C-51FCD96188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897348" y="5285"/>
            <a:ext cx="7294653" cy="6858000"/>
            <a:chOff x="4897348" y="-5799"/>
            <a:chExt cx="7294653" cy="6858000"/>
          </a:xfrm>
        </p:grpSpPr>
        <p:sp>
          <p:nvSpPr>
            <p:cNvPr id="12" name="Freeform: Shape 11">
              <a:extLst>
                <a:ext uri="{FF2B5EF4-FFF2-40B4-BE49-F238E27FC236}">
                  <a16:creationId xmlns:a16="http://schemas.microsoft.com/office/drawing/2014/main" id="{4FAAA8C8-4EB7-45F1-BF24-3EF0F4DC44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97348" y="-5798"/>
              <a:ext cx="7294652" cy="6857999"/>
            </a:xfrm>
            <a:custGeom>
              <a:avLst/>
              <a:gdLst>
                <a:gd name="connsiteX0" fmla="*/ 7294652 w 7294652"/>
                <a:gd name="connsiteY0" fmla="*/ 6063030 h 6857999"/>
                <a:gd name="connsiteX1" fmla="*/ 7294652 w 7294652"/>
                <a:gd name="connsiteY1" fmla="*/ 6857999 h 6857999"/>
                <a:gd name="connsiteX2" fmla="*/ 6248575 w 7294652"/>
                <a:gd name="connsiteY2" fmla="*/ 6857999 h 6857999"/>
                <a:gd name="connsiteX3" fmla="*/ 6477898 w 7294652"/>
                <a:gd name="connsiteY3" fmla="*/ 6700973 h 6857999"/>
                <a:gd name="connsiteX4" fmla="*/ 6647884 w 7294652"/>
                <a:gd name="connsiteY4" fmla="*/ 6572752 h 6857999"/>
                <a:gd name="connsiteX5" fmla="*/ 6817698 w 7294652"/>
                <a:gd name="connsiteY5" fmla="*/ 6440235 h 6857999"/>
                <a:gd name="connsiteX6" fmla="*/ 7161451 w 7294652"/>
                <a:gd name="connsiteY6" fmla="*/ 6165232 h 6857999"/>
                <a:gd name="connsiteX7" fmla="*/ 1673436 w 7294652"/>
                <a:gd name="connsiteY7" fmla="*/ 0 h 6857999"/>
                <a:gd name="connsiteX8" fmla="*/ 2394951 w 7294652"/>
                <a:gd name="connsiteY8" fmla="*/ 0 h 6857999"/>
                <a:gd name="connsiteX9" fmla="*/ 2244659 w 7294652"/>
                <a:gd name="connsiteY9" fmla="*/ 100763 h 6857999"/>
                <a:gd name="connsiteX10" fmla="*/ 1743903 w 7294652"/>
                <a:gd name="connsiteY10" fmla="*/ 498975 h 6857999"/>
                <a:gd name="connsiteX11" fmla="*/ 1163821 w 7294652"/>
                <a:gd name="connsiteY11" fmla="*/ 1121514 h 6857999"/>
                <a:gd name="connsiteX12" fmla="*/ 704911 w 7294652"/>
                <a:gd name="connsiteY12" fmla="*/ 1837036 h 6857999"/>
                <a:gd name="connsiteX13" fmla="*/ 393472 w 7294652"/>
                <a:gd name="connsiteY13" fmla="*/ 2627669 h 6857999"/>
                <a:gd name="connsiteX14" fmla="*/ 280032 w 7294652"/>
                <a:gd name="connsiteY14" fmla="*/ 3472097 h 6857999"/>
                <a:gd name="connsiteX15" fmla="*/ 327813 w 7294652"/>
                <a:gd name="connsiteY15" fmla="*/ 3884602 h 6857999"/>
                <a:gd name="connsiteX16" fmla="*/ 469096 w 7294652"/>
                <a:gd name="connsiteY16" fmla="*/ 4270809 h 6857999"/>
                <a:gd name="connsiteX17" fmla="*/ 567581 w 7294652"/>
                <a:gd name="connsiteY17" fmla="*/ 4452482 h 6857999"/>
                <a:gd name="connsiteX18" fmla="*/ 680677 w 7294652"/>
                <a:gd name="connsiteY18" fmla="*/ 4628484 h 6857999"/>
                <a:gd name="connsiteX19" fmla="*/ 941928 w 7294652"/>
                <a:gd name="connsiteY19" fmla="*/ 4968628 h 6857999"/>
                <a:gd name="connsiteX20" fmla="*/ 1224665 w 7294652"/>
                <a:gd name="connsiteY20" fmla="*/ 5311349 h 6857999"/>
                <a:gd name="connsiteX21" fmla="*/ 1365259 w 7294652"/>
                <a:gd name="connsiteY21" fmla="*/ 5490273 h 6857999"/>
                <a:gd name="connsiteX22" fmla="*/ 1432808 w 7294652"/>
                <a:gd name="connsiteY22" fmla="*/ 5577931 h 6857999"/>
                <a:gd name="connsiteX23" fmla="*/ 1498980 w 7294652"/>
                <a:gd name="connsiteY23" fmla="*/ 5662148 h 6857999"/>
                <a:gd name="connsiteX24" fmla="*/ 2067548 w 7294652"/>
                <a:gd name="connsiteY24" fmla="*/ 6283312 h 6857999"/>
                <a:gd name="connsiteX25" fmla="*/ 2369879 w 7294652"/>
                <a:gd name="connsiteY25" fmla="*/ 6562782 h 6857999"/>
                <a:gd name="connsiteX26" fmla="*/ 2686645 w 7294652"/>
                <a:gd name="connsiteY26" fmla="*/ 6820598 h 6857999"/>
                <a:gd name="connsiteX27" fmla="*/ 2738907 w 7294652"/>
                <a:gd name="connsiteY27" fmla="*/ 6857999 h 6857999"/>
                <a:gd name="connsiteX28" fmla="*/ 1731787 w 7294652"/>
                <a:gd name="connsiteY28" fmla="*/ 6857999 h 6857999"/>
                <a:gd name="connsiteX29" fmla="*/ 1607949 w 7294652"/>
                <a:gd name="connsiteY29" fmla="*/ 6732770 h 6857999"/>
                <a:gd name="connsiteX30" fmla="*/ 1309057 w 7294652"/>
                <a:gd name="connsiteY30" fmla="*/ 6370109 h 6857999"/>
                <a:gd name="connsiteX31" fmla="*/ 1048147 w 7294652"/>
                <a:gd name="connsiteY31" fmla="*/ 5986138 h 6857999"/>
                <a:gd name="connsiteX32" fmla="*/ 987131 w 7294652"/>
                <a:gd name="connsiteY32" fmla="*/ 5888512 h 6857999"/>
                <a:gd name="connsiteX33" fmla="*/ 928866 w 7294652"/>
                <a:gd name="connsiteY33" fmla="*/ 5793463 h 6857999"/>
                <a:gd name="connsiteX34" fmla="*/ 813708 w 7294652"/>
                <a:gd name="connsiteY34" fmla="*/ 5609556 h 6857999"/>
                <a:gd name="connsiteX35" fmla="*/ 574972 w 7294652"/>
                <a:gd name="connsiteY35" fmla="*/ 5231598 h 6857999"/>
                <a:gd name="connsiteX36" fmla="*/ 342424 w 7294652"/>
                <a:gd name="connsiteY36" fmla="*/ 4834048 h 6857999"/>
                <a:gd name="connsiteX37" fmla="*/ 237579 w 7294652"/>
                <a:gd name="connsiteY37" fmla="*/ 4623500 h 6857999"/>
                <a:gd name="connsiteX38" fmla="*/ 148373 w 7294652"/>
                <a:gd name="connsiteY38" fmla="*/ 4404356 h 6857999"/>
                <a:gd name="connsiteX39" fmla="*/ 79623 w 7294652"/>
                <a:gd name="connsiteY39" fmla="*/ 4175762 h 6857999"/>
                <a:gd name="connsiteX40" fmla="*/ 54185 w 7294652"/>
                <a:gd name="connsiteY40" fmla="*/ 4059229 h 6857999"/>
                <a:gd name="connsiteX41" fmla="*/ 43013 w 7294652"/>
                <a:gd name="connsiteY41" fmla="*/ 4000790 h 6857999"/>
                <a:gd name="connsiteX42" fmla="*/ 33734 w 7294652"/>
                <a:gd name="connsiteY42" fmla="*/ 3942180 h 6857999"/>
                <a:gd name="connsiteX43" fmla="*/ 45 w 7294652"/>
                <a:gd name="connsiteY43" fmla="*/ 3472097 h 6857999"/>
                <a:gd name="connsiteX44" fmla="*/ 95436 w 7294652"/>
                <a:gd name="connsiteY44" fmla="*/ 2557372 h 6857999"/>
                <a:gd name="connsiteX45" fmla="*/ 382126 w 7294652"/>
                <a:gd name="connsiteY45" fmla="*/ 1680799 h 6857999"/>
                <a:gd name="connsiteX46" fmla="*/ 1457043 w 7294652"/>
                <a:gd name="connsiteY46" fmla="*/ 192176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7294652" h="6857999">
                  <a:moveTo>
                    <a:pt x="7294652" y="6063030"/>
                  </a:moveTo>
                  <a:lnTo>
                    <a:pt x="7294652" y="6857999"/>
                  </a:lnTo>
                  <a:lnTo>
                    <a:pt x="6248575" y="6857999"/>
                  </a:lnTo>
                  <a:lnTo>
                    <a:pt x="6477898" y="6700973"/>
                  </a:lnTo>
                  <a:cubicBezTo>
                    <a:pt x="6534790" y="6659378"/>
                    <a:pt x="6591336" y="6616237"/>
                    <a:pt x="6647884" y="6572752"/>
                  </a:cubicBezTo>
                  <a:cubicBezTo>
                    <a:pt x="6704432" y="6529268"/>
                    <a:pt x="6761151" y="6485095"/>
                    <a:pt x="6817698" y="6440235"/>
                  </a:cubicBezTo>
                  <a:lnTo>
                    <a:pt x="7161451" y="6165232"/>
                  </a:lnTo>
                  <a:close/>
                  <a:moveTo>
                    <a:pt x="1673436" y="0"/>
                  </a:moveTo>
                  <a:lnTo>
                    <a:pt x="2394951" y="0"/>
                  </a:lnTo>
                  <a:lnTo>
                    <a:pt x="2244659" y="100763"/>
                  </a:lnTo>
                  <a:cubicBezTo>
                    <a:pt x="2071051" y="224086"/>
                    <a:pt x="1903860" y="356975"/>
                    <a:pt x="1743903" y="498975"/>
                  </a:cubicBezTo>
                  <a:cubicBezTo>
                    <a:pt x="1533218" y="689638"/>
                    <a:pt x="1339146" y="897902"/>
                    <a:pt x="1163821" y="1121514"/>
                  </a:cubicBezTo>
                  <a:cubicBezTo>
                    <a:pt x="988284" y="1344764"/>
                    <a:pt x="834608" y="1584376"/>
                    <a:pt x="704911" y="1837036"/>
                  </a:cubicBezTo>
                  <a:cubicBezTo>
                    <a:pt x="573950" y="2089059"/>
                    <a:pt x="469577" y="2354041"/>
                    <a:pt x="393472" y="2627669"/>
                  </a:cubicBezTo>
                  <a:cubicBezTo>
                    <a:pt x="318269" y="2902842"/>
                    <a:pt x="280119" y="3186833"/>
                    <a:pt x="280032" y="3472097"/>
                  </a:cubicBezTo>
                  <a:cubicBezTo>
                    <a:pt x="280349" y="3610956"/>
                    <a:pt x="296380" y="3749334"/>
                    <a:pt x="327813" y="3884602"/>
                  </a:cubicBezTo>
                  <a:cubicBezTo>
                    <a:pt x="360878" y="4018046"/>
                    <a:pt x="408244" y="4147540"/>
                    <a:pt x="469096" y="4270809"/>
                  </a:cubicBezTo>
                  <a:cubicBezTo>
                    <a:pt x="499175" y="4332511"/>
                    <a:pt x="532347" y="4393012"/>
                    <a:pt x="567581" y="4452482"/>
                  </a:cubicBezTo>
                  <a:cubicBezTo>
                    <a:pt x="602815" y="4511953"/>
                    <a:pt x="641144" y="4570562"/>
                    <a:pt x="680677" y="4628484"/>
                  </a:cubicBezTo>
                  <a:cubicBezTo>
                    <a:pt x="760771" y="4743985"/>
                    <a:pt x="849802" y="4856048"/>
                    <a:pt x="941928" y="4968628"/>
                  </a:cubicBezTo>
                  <a:cubicBezTo>
                    <a:pt x="1034055" y="5081206"/>
                    <a:pt x="1130994" y="5193958"/>
                    <a:pt x="1224665" y="5311349"/>
                  </a:cubicBezTo>
                  <a:cubicBezTo>
                    <a:pt x="1271987" y="5369787"/>
                    <a:pt x="1318853" y="5429429"/>
                    <a:pt x="1365259" y="5490273"/>
                  </a:cubicBezTo>
                  <a:lnTo>
                    <a:pt x="1432808" y="5577931"/>
                  </a:lnTo>
                  <a:cubicBezTo>
                    <a:pt x="1454979" y="5605947"/>
                    <a:pt x="1476121" y="5634821"/>
                    <a:pt x="1498980" y="5662148"/>
                  </a:cubicBezTo>
                  <a:cubicBezTo>
                    <a:pt x="1676323" y="5880038"/>
                    <a:pt x="1866158" y="6087441"/>
                    <a:pt x="2067548" y="6283312"/>
                  </a:cubicBezTo>
                  <a:cubicBezTo>
                    <a:pt x="2166203" y="6379907"/>
                    <a:pt x="2266974" y="6473064"/>
                    <a:pt x="2369879" y="6562782"/>
                  </a:cubicBezTo>
                  <a:cubicBezTo>
                    <a:pt x="2473005" y="6652331"/>
                    <a:pt x="2577677" y="6738957"/>
                    <a:pt x="2686645" y="6820598"/>
                  </a:cubicBezTo>
                  <a:lnTo>
                    <a:pt x="2738907" y="6857999"/>
                  </a:lnTo>
                  <a:lnTo>
                    <a:pt x="1731787" y="6857999"/>
                  </a:lnTo>
                  <a:lnTo>
                    <a:pt x="1607949" y="6732770"/>
                  </a:lnTo>
                  <a:cubicBezTo>
                    <a:pt x="1501232" y="6617903"/>
                    <a:pt x="1401421" y="6496799"/>
                    <a:pt x="1309057" y="6370109"/>
                  </a:cubicBezTo>
                  <a:cubicBezTo>
                    <a:pt x="1217103" y="6244469"/>
                    <a:pt x="1129618" y="6116590"/>
                    <a:pt x="1048147" y="5986138"/>
                  </a:cubicBezTo>
                  <a:cubicBezTo>
                    <a:pt x="1027179" y="5953825"/>
                    <a:pt x="1007414" y="5920996"/>
                    <a:pt x="987131" y="5888512"/>
                  </a:cubicBezTo>
                  <a:lnTo>
                    <a:pt x="928866" y="5793463"/>
                  </a:lnTo>
                  <a:cubicBezTo>
                    <a:pt x="891568" y="5732276"/>
                    <a:pt x="852725" y="5671260"/>
                    <a:pt x="813708" y="5609556"/>
                  </a:cubicBezTo>
                  <a:lnTo>
                    <a:pt x="574972" y="5231598"/>
                  </a:lnTo>
                  <a:cubicBezTo>
                    <a:pt x="495221" y="5103551"/>
                    <a:pt x="416158" y="4971549"/>
                    <a:pt x="342424" y="4834048"/>
                  </a:cubicBezTo>
                  <a:cubicBezTo>
                    <a:pt x="305641" y="4765298"/>
                    <a:pt x="270236" y="4695343"/>
                    <a:pt x="237579" y="4623500"/>
                  </a:cubicBezTo>
                  <a:cubicBezTo>
                    <a:pt x="204922" y="4551655"/>
                    <a:pt x="175187" y="4478607"/>
                    <a:pt x="148373" y="4404356"/>
                  </a:cubicBezTo>
                  <a:cubicBezTo>
                    <a:pt x="121561" y="4330107"/>
                    <a:pt x="99046" y="4252934"/>
                    <a:pt x="79623" y="4175762"/>
                  </a:cubicBezTo>
                  <a:cubicBezTo>
                    <a:pt x="70514" y="4136916"/>
                    <a:pt x="61577" y="4098245"/>
                    <a:pt x="54185" y="4059229"/>
                  </a:cubicBezTo>
                  <a:lnTo>
                    <a:pt x="43013" y="4000790"/>
                  </a:lnTo>
                  <a:lnTo>
                    <a:pt x="33734" y="3942180"/>
                  </a:lnTo>
                  <a:cubicBezTo>
                    <a:pt x="10461" y="3786581"/>
                    <a:pt x="-801" y="3629416"/>
                    <a:pt x="45" y="3472097"/>
                  </a:cubicBezTo>
                  <a:cubicBezTo>
                    <a:pt x="863" y="3164748"/>
                    <a:pt x="32824" y="2858275"/>
                    <a:pt x="95436" y="2557372"/>
                  </a:cubicBezTo>
                  <a:cubicBezTo>
                    <a:pt x="157549" y="2255281"/>
                    <a:pt x="253728" y="1961216"/>
                    <a:pt x="382126" y="1680799"/>
                  </a:cubicBezTo>
                  <a:cubicBezTo>
                    <a:pt x="639940" y="1120482"/>
                    <a:pt x="1015492" y="619117"/>
                    <a:pt x="1457043" y="192176"/>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A77FC097-E4F2-4A45-82E8-3808FA553C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00650" y="-5799"/>
              <a:ext cx="7291350" cy="6858000"/>
            </a:xfrm>
            <a:custGeom>
              <a:avLst/>
              <a:gdLst>
                <a:gd name="connsiteX0" fmla="*/ 7291350 w 7291350"/>
                <a:gd name="connsiteY0" fmla="*/ 5718699 h 6858000"/>
                <a:gd name="connsiteX1" fmla="*/ 7291350 w 7291350"/>
                <a:gd name="connsiteY1" fmla="*/ 6806115 h 6858000"/>
                <a:gd name="connsiteX2" fmla="*/ 7224124 w 7291350"/>
                <a:gd name="connsiteY2" fmla="*/ 6858000 h 6858000"/>
                <a:gd name="connsiteX3" fmla="*/ 5607142 w 7291350"/>
                <a:gd name="connsiteY3" fmla="*/ 6858000 h 6858000"/>
                <a:gd name="connsiteX4" fmla="*/ 5736072 w 7291350"/>
                <a:gd name="connsiteY4" fmla="*/ 6801170 h 6858000"/>
                <a:gd name="connsiteX5" fmla="*/ 6949826 w 7291350"/>
                <a:gd name="connsiteY5" fmla="*/ 5983707 h 6858000"/>
                <a:gd name="connsiteX6" fmla="*/ 7220703 w 7291350"/>
                <a:gd name="connsiteY6" fmla="*/ 5773675 h 6858000"/>
                <a:gd name="connsiteX7" fmla="*/ 7218419 w 7291350"/>
                <a:gd name="connsiteY7" fmla="*/ 0 h 6858000"/>
                <a:gd name="connsiteX8" fmla="*/ 7291350 w 7291350"/>
                <a:gd name="connsiteY8" fmla="*/ 0 h 6858000"/>
                <a:gd name="connsiteX9" fmla="*/ 7291350 w 7291350"/>
                <a:gd name="connsiteY9" fmla="*/ 50138 h 6858000"/>
                <a:gd name="connsiteX10" fmla="*/ 1797607 w 7291350"/>
                <a:gd name="connsiteY10" fmla="*/ 0 h 6858000"/>
                <a:gd name="connsiteX11" fmla="*/ 3385676 w 7291350"/>
                <a:gd name="connsiteY11" fmla="*/ 0 h 6858000"/>
                <a:gd name="connsiteX12" fmla="*/ 3360567 w 7291350"/>
                <a:gd name="connsiteY12" fmla="*/ 11552 h 6858000"/>
                <a:gd name="connsiteX13" fmla="*/ 2267395 w 7291350"/>
                <a:gd name="connsiteY13" fmla="*/ 725831 h 6858000"/>
                <a:gd name="connsiteX14" fmla="*/ 1234074 w 7291350"/>
                <a:gd name="connsiteY14" fmla="*/ 2007171 h 6858000"/>
                <a:gd name="connsiteX15" fmla="*/ 859383 w 7291350"/>
                <a:gd name="connsiteY15" fmla="*/ 3498372 h 6858000"/>
                <a:gd name="connsiteX16" fmla="*/ 1479513 w 7291350"/>
                <a:gd name="connsiteY16" fmla="*/ 4883182 h 6858000"/>
                <a:gd name="connsiteX17" fmla="*/ 1791985 w 7291350"/>
                <a:gd name="connsiteY17" fmla="*/ 5322671 h 6858000"/>
                <a:gd name="connsiteX18" fmla="*/ 3397295 w 7291350"/>
                <a:gd name="connsiteY18" fmla="*/ 6784567 h 6858000"/>
                <a:gd name="connsiteX19" fmla="*/ 3590446 w 7291350"/>
                <a:gd name="connsiteY19" fmla="*/ 6858000 h 6858000"/>
                <a:gd name="connsiteX20" fmla="*/ 1970757 w 7291350"/>
                <a:gd name="connsiteY20" fmla="*/ 6858000 h 6858000"/>
                <a:gd name="connsiteX21" fmla="*/ 1735872 w 7291350"/>
                <a:gd name="connsiteY21" fmla="*/ 6627685 h 6858000"/>
                <a:gd name="connsiteX22" fmla="*/ 1080932 w 7291350"/>
                <a:gd name="connsiteY22" fmla="*/ 5805127 h 6858000"/>
                <a:gd name="connsiteX23" fmla="*/ 0 w 7291350"/>
                <a:gd name="connsiteY23" fmla="*/ 3498372 h 6858000"/>
                <a:gd name="connsiteX24" fmla="*/ 1708174 w 7291350"/>
                <a:gd name="connsiteY24" fmla="*/ 7330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291350" h="6858000">
                  <a:moveTo>
                    <a:pt x="7291350" y="5718699"/>
                  </a:moveTo>
                  <a:lnTo>
                    <a:pt x="7291350" y="6806115"/>
                  </a:lnTo>
                  <a:lnTo>
                    <a:pt x="7224124" y="6858000"/>
                  </a:lnTo>
                  <a:lnTo>
                    <a:pt x="5607142" y="6858000"/>
                  </a:lnTo>
                  <a:lnTo>
                    <a:pt x="5736072" y="6801170"/>
                  </a:lnTo>
                  <a:cubicBezTo>
                    <a:pt x="6122313" y="6616106"/>
                    <a:pt x="6503069" y="6332805"/>
                    <a:pt x="6949826" y="5983707"/>
                  </a:cubicBezTo>
                  <a:cubicBezTo>
                    <a:pt x="7041094" y="5912378"/>
                    <a:pt x="7132358" y="5842426"/>
                    <a:pt x="7220703" y="5773675"/>
                  </a:cubicBezTo>
                  <a:close/>
                  <a:moveTo>
                    <a:pt x="7218419" y="0"/>
                  </a:moveTo>
                  <a:lnTo>
                    <a:pt x="7291350" y="0"/>
                  </a:lnTo>
                  <a:lnTo>
                    <a:pt x="7291350" y="50138"/>
                  </a:lnTo>
                  <a:close/>
                  <a:moveTo>
                    <a:pt x="1797607" y="0"/>
                  </a:moveTo>
                  <a:lnTo>
                    <a:pt x="3385676" y="0"/>
                  </a:lnTo>
                  <a:lnTo>
                    <a:pt x="3360567" y="11552"/>
                  </a:lnTo>
                  <a:cubicBezTo>
                    <a:pt x="2968013" y="202286"/>
                    <a:pt x="2600620" y="442170"/>
                    <a:pt x="2267395" y="725831"/>
                  </a:cubicBezTo>
                  <a:cubicBezTo>
                    <a:pt x="1824986" y="1104820"/>
                    <a:pt x="1477279" y="1536057"/>
                    <a:pt x="1234074" y="2007171"/>
                  </a:cubicBezTo>
                  <a:cubicBezTo>
                    <a:pt x="985368" y="2488770"/>
                    <a:pt x="859383" y="2990476"/>
                    <a:pt x="859383" y="3498372"/>
                  </a:cubicBezTo>
                  <a:cubicBezTo>
                    <a:pt x="859383" y="4010222"/>
                    <a:pt x="1060651" y="4308942"/>
                    <a:pt x="1479513" y="4883182"/>
                  </a:cubicBezTo>
                  <a:cubicBezTo>
                    <a:pt x="1580577" y="5021714"/>
                    <a:pt x="1685078" y="5164888"/>
                    <a:pt x="1791985" y="5322671"/>
                  </a:cubicBezTo>
                  <a:cubicBezTo>
                    <a:pt x="2283419" y="6046950"/>
                    <a:pt x="2796809" y="6521439"/>
                    <a:pt x="3397295" y="6784567"/>
                  </a:cubicBezTo>
                  <a:lnTo>
                    <a:pt x="3590446" y="6858000"/>
                  </a:lnTo>
                  <a:lnTo>
                    <a:pt x="1970757" y="6858000"/>
                  </a:lnTo>
                  <a:lnTo>
                    <a:pt x="1735872" y="6627685"/>
                  </a:lnTo>
                  <a:cubicBezTo>
                    <a:pt x="1502484" y="6382823"/>
                    <a:pt x="1285774" y="6107254"/>
                    <a:pt x="1080932" y="5805127"/>
                  </a:cubicBezTo>
                  <a:cubicBezTo>
                    <a:pt x="556365" y="5032027"/>
                    <a:pt x="0" y="4501616"/>
                    <a:pt x="0" y="3498372"/>
                  </a:cubicBezTo>
                  <a:cubicBezTo>
                    <a:pt x="0" y="2160829"/>
                    <a:pt x="685186" y="949872"/>
                    <a:pt x="1708174" y="7330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D0DF88B0-FA8A-47F5-8EAC-1880B1A51B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22894" y="-5799"/>
              <a:ext cx="7269107" cy="6858000"/>
            </a:xfrm>
            <a:custGeom>
              <a:avLst/>
              <a:gdLst>
                <a:gd name="connsiteX0" fmla="*/ 7269107 w 7269107"/>
                <a:gd name="connsiteY0" fmla="*/ 5518449 h 6858000"/>
                <a:gd name="connsiteX1" fmla="*/ 7269107 w 7269107"/>
                <a:gd name="connsiteY1" fmla="*/ 6823281 h 6858000"/>
                <a:gd name="connsiteX2" fmla="*/ 7224122 w 7269107"/>
                <a:gd name="connsiteY2" fmla="*/ 6858000 h 6858000"/>
                <a:gd name="connsiteX3" fmla="*/ 4927054 w 7269107"/>
                <a:gd name="connsiteY3" fmla="*/ 6858000 h 6858000"/>
                <a:gd name="connsiteX4" fmla="*/ 4982167 w 7269107"/>
                <a:gd name="connsiteY4" fmla="*/ 6852876 h 6858000"/>
                <a:gd name="connsiteX5" fmla="*/ 5743768 w 7269107"/>
                <a:gd name="connsiteY5" fmla="*/ 6606245 h 6858000"/>
                <a:gd name="connsiteX6" fmla="*/ 6843778 w 7269107"/>
                <a:gd name="connsiteY6" fmla="*/ 5848440 h 6858000"/>
                <a:gd name="connsiteX7" fmla="*/ 7115515 w 7269107"/>
                <a:gd name="connsiteY7" fmla="*/ 5637891 h 6858000"/>
                <a:gd name="connsiteX8" fmla="*/ 6870111 w 7269107"/>
                <a:gd name="connsiteY8" fmla="*/ 0 h 6858000"/>
                <a:gd name="connsiteX9" fmla="*/ 7269107 w 7269107"/>
                <a:gd name="connsiteY9" fmla="*/ 0 h 6858000"/>
                <a:gd name="connsiteX10" fmla="*/ 7269107 w 7269107"/>
                <a:gd name="connsiteY10" fmla="*/ 243137 h 6858000"/>
                <a:gd name="connsiteX11" fmla="*/ 7089989 w 7269107"/>
                <a:gd name="connsiteY11" fmla="*/ 119955 h 6858000"/>
                <a:gd name="connsiteX12" fmla="*/ 6952948 w 7269107"/>
                <a:gd name="connsiteY12" fmla="*/ 41521 h 6858000"/>
                <a:gd name="connsiteX13" fmla="*/ 1797606 w 7269107"/>
                <a:gd name="connsiteY13" fmla="*/ 0 h 6858000"/>
                <a:gd name="connsiteX14" fmla="*/ 3815328 w 7269107"/>
                <a:gd name="connsiteY14" fmla="*/ 0 h 6858000"/>
                <a:gd name="connsiteX15" fmla="*/ 3627371 w 7269107"/>
                <a:gd name="connsiteY15" fmla="*/ 77142 h 6858000"/>
                <a:gd name="connsiteX16" fmla="*/ 2379115 w 7269107"/>
                <a:gd name="connsiteY16" fmla="*/ 856285 h 6858000"/>
                <a:gd name="connsiteX17" fmla="*/ 1386699 w 7269107"/>
                <a:gd name="connsiteY17" fmla="*/ 2086062 h 6858000"/>
                <a:gd name="connsiteX18" fmla="*/ 1031258 w 7269107"/>
                <a:gd name="connsiteY18" fmla="*/ 3498372 h 6858000"/>
                <a:gd name="connsiteX19" fmla="*/ 1618904 w 7269107"/>
                <a:gd name="connsiteY19" fmla="*/ 4781604 h 6858000"/>
                <a:gd name="connsiteX20" fmla="*/ 1934812 w 7269107"/>
                <a:gd name="connsiteY20" fmla="*/ 5225904 h 6858000"/>
                <a:gd name="connsiteX21" fmla="*/ 3140010 w 7269107"/>
                <a:gd name="connsiteY21" fmla="*/ 6456196 h 6858000"/>
                <a:gd name="connsiteX22" fmla="*/ 4281662 w 7269107"/>
                <a:gd name="connsiteY22" fmla="*/ 6843305 h 6858000"/>
                <a:gd name="connsiteX23" fmla="*/ 4449058 w 7269107"/>
                <a:gd name="connsiteY23" fmla="*/ 6858000 h 6858000"/>
                <a:gd name="connsiteX24" fmla="*/ 1970756 w 7269107"/>
                <a:gd name="connsiteY24" fmla="*/ 6858000 h 6858000"/>
                <a:gd name="connsiteX25" fmla="*/ 1735871 w 7269107"/>
                <a:gd name="connsiteY25" fmla="*/ 6627685 h 6858000"/>
                <a:gd name="connsiteX26" fmla="*/ 1080930 w 7269107"/>
                <a:gd name="connsiteY26" fmla="*/ 5805127 h 6858000"/>
                <a:gd name="connsiteX27" fmla="*/ 0 w 7269107"/>
                <a:gd name="connsiteY27" fmla="*/ 3498372 h 6858000"/>
                <a:gd name="connsiteX28" fmla="*/ 1708172 w 7269107"/>
                <a:gd name="connsiteY28" fmla="*/ 7330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7269107" h="6858000">
                  <a:moveTo>
                    <a:pt x="7269107" y="5518449"/>
                  </a:moveTo>
                  <a:lnTo>
                    <a:pt x="7269107" y="6823281"/>
                  </a:lnTo>
                  <a:lnTo>
                    <a:pt x="7224122" y="6858000"/>
                  </a:lnTo>
                  <a:lnTo>
                    <a:pt x="4927054" y="6858000"/>
                  </a:lnTo>
                  <a:lnTo>
                    <a:pt x="4982167" y="6852876"/>
                  </a:lnTo>
                  <a:cubicBezTo>
                    <a:pt x="5236517" y="6821036"/>
                    <a:pt x="5483373" y="6740566"/>
                    <a:pt x="5743768" y="6606245"/>
                  </a:cubicBezTo>
                  <a:cubicBezTo>
                    <a:pt x="6099551" y="6422337"/>
                    <a:pt x="6452586" y="6154209"/>
                    <a:pt x="6843778" y="5848440"/>
                  </a:cubicBezTo>
                  <a:cubicBezTo>
                    <a:pt x="6935559" y="5776768"/>
                    <a:pt x="7026997" y="5706642"/>
                    <a:pt x="7115515" y="5637891"/>
                  </a:cubicBezTo>
                  <a:close/>
                  <a:moveTo>
                    <a:pt x="6870111" y="0"/>
                  </a:moveTo>
                  <a:lnTo>
                    <a:pt x="7269107" y="0"/>
                  </a:lnTo>
                  <a:lnTo>
                    <a:pt x="7269107" y="243137"/>
                  </a:lnTo>
                  <a:lnTo>
                    <a:pt x="7089989" y="119955"/>
                  </a:lnTo>
                  <a:cubicBezTo>
                    <a:pt x="7045081" y="92581"/>
                    <a:pt x="6999384" y="66425"/>
                    <a:pt x="6952948" y="41521"/>
                  </a:cubicBezTo>
                  <a:close/>
                  <a:moveTo>
                    <a:pt x="1797606" y="0"/>
                  </a:moveTo>
                  <a:lnTo>
                    <a:pt x="3815328" y="0"/>
                  </a:lnTo>
                  <a:lnTo>
                    <a:pt x="3627371" y="77142"/>
                  </a:lnTo>
                  <a:cubicBezTo>
                    <a:pt x="3175548" y="273822"/>
                    <a:pt x="2754868" y="536281"/>
                    <a:pt x="2379115" y="856285"/>
                  </a:cubicBezTo>
                  <a:cubicBezTo>
                    <a:pt x="1959736" y="1215679"/>
                    <a:pt x="1616497" y="1640901"/>
                    <a:pt x="1386699" y="2086062"/>
                  </a:cubicBezTo>
                  <a:cubicBezTo>
                    <a:pt x="1151572" y="2543083"/>
                    <a:pt x="1031258" y="3018150"/>
                    <a:pt x="1031258" y="3498372"/>
                  </a:cubicBezTo>
                  <a:cubicBezTo>
                    <a:pt x="1031258" y="3957455"/>
                    <a:pt x="1211213" y="4223692"/>
                    <a:pt x="1618904" y="4781604"/>
                  </a:cubicBezTo>
                  <a:cubicBezTo>
                    <a:pt x="1720826" y="4921339"/>
                    <a:pt x="1826186" y="5065887"/>
                    <a:pt x="1934812" y="5225904"/>
                  </a:cubicBezTo>
                  <a:cubicBezTo>
                    <a:pt x="2318957" y="5792064"/>
                    <a:pt x="2713069" y="6194600"/>
                    <a:pt x="3140010" y="6456196"/>
                  </a:cubicBezTo>
                  <a:cubicBezTo>
                    <a:pt x="3479423" y="6664512"/>
                    <a:pt x="3855769" y="6792387"/>
                    <a:pt x="4281662" y="6843305"/>
                  </a:cubicBezTo>
                  <a:lnTo>
                    <a:pt x="4449058" y="6858000"/>
                  </a:lnTo>
                  <a:lnTo>
                    <a:pt x="1970756" y="6858000"/>
                  </a:lnTo>
                  <a:lnTo>
                    <a:pt x="1735871" y="6627685"/>
                  </a:lnTo>
                  <a:cubicBezTo>
                    <a:pt x="1502482" y="6382823"/>
                    <a:pt x="1285773" y="6107254"/>
                    <a:pt x="1080930" y="5805127"/>
                  </a:cubicBezTo>
                  <a:cubicBezTo>
                    <a:pt x="556364" y="5032027"/>
                    <a:pt x="0" y="4501616"/>
                    <a:pt x="0" y="3498372"/>
                  </a:cubicBezTo>
                  <a:cubicBezTo>
                    <a:pt x="0" y="2160829"/>
                    <a:pt x="685185" y="949872"/>
                    <a:pt x="1708172" y="73302"/>
                  </a:cubicBezTo>
                  <a:close/>
                </a:path>
              </a:pathLst>
            </a:custGeom>
            <a:gradFill>
              <a:gsLst>
                <a:gs pos="2000">
                  <a:schemeClr val="bg1">
                    <a:alpha val="10000"/>
                  </a:schemeClr>
                </a:gs>
                <a:gs pos="5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extBox 1">
            <a:extLst>
              <a:ext uri="{FF2B5EF4-FFF2-40B4-BE49-F238E27FC236}">
                <a16:creationId xmlns:a16="http://schemas.microsoft.com/office/drawing/2014/main" id="{C5DFBD9F-B8FA-298A-1A38-50A015F27EC9}"/>
              </a:ext>
            </a:extLst>
          </p:cNvPr>
          <p:cNvSpPr txBox="1"/>
          <p:nvPr/>
        </p:nvSpPr>
        <p:spPr>
          <a:xfrm>
            <a:off x="6632812" y="1032987"/>
            <a:ext cx="4919108" cy="4792027"/>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a:lnSpc>
                <a:spcPct val="90000"/>
              </a:lnSpc>
              <a:spcAft>
                <a:spcPts val="600"/>
              </a:spcAft>
            </a:pPr>
            <a:r>
              <a:rPr lang="en-US" sz="1900" dirty="0"/>
              <a:t>The main elements of the proposal are</a:t>
            </a:r>
            <a:endParaRPr lang="en-US" dirty="0"/>
          </a:p>
          <a:p>
            <a:pPr marL="57150" indent="-228600">
              <a:lnSpc>
                <a:spcPct val="90000"/>
              </a:lnSpc>
              <a:spcAft>
                <a:spcPts val="600"/>
              </a:spcAft>
              <a:buFont typeface="Arial" panose="020B0604020202020204" pitchFamily="34" charset="0"/>
              <a:buChar char="•"/>
            </a:pPr>
            <a:r>
              <a:rPr lang="en-US" sz="1900" dirty="0"/>
              <a:t>to </a:t>
            </a:r>
            <a:r>
              <a:rPr lang="en-US" sz="1900" b="1" dirty="0"/>
              <a:t>ensure that creditors can recover the</a:t>
            </a:r>
            <a:r>
              <a:rPr lang="en-US" sz="1900" dirty="0"/>
              <a:t> </a:t>
            </a:r>
            <a:r>
              <a:rPr lang="en-US" sz="1900" b="1" dirty="0"/>
              <a:t>maximum value from the liquidated company</a:t>
            </a:r>
            <a:r>
              <a:rPr lang="en-US" sz="1900" dirty="0"/>
              <a:t>, </a:t>
            </a:r>
          </a:p>
          <a:p>
            <a:pPr marL="57150" indent="-228600">
              <a:lnSpc>
                <a:spcPct val="90000"/>
              </a:lnSpc>
              <a:spcAft>
                <a:spcPts val="600"/>
              </a:spcAft>
              <a:buFont typeface="Arial" panose="020B0604020202020204" pitchFamily="34" charset="0"/>
              <a:buChar char="•"/>
            </a:pPr>
            <a:r>
              <a:rPr lang="en-US" sz="1900" dirty="0"/>
              <a:t>to improve the efficiency of insolvency procedures and </a:t>
            </a:r>
          </a:p>
          <a:p>
            <a:pPr marL="57150" indent="-228600">
              <a:lnSpc>
                <a:spcPct val="90000"/>
              </a:lnSpc>
              <a:spcAft>
                <a:spcPts val="600"/>
              </a:spcAft>
              <a:buFont typeface="Arial" panose="020B0604020202020204" pitchFamily="34" charset="0"/>
              <a:buChar char="•"/>
            </a:pPr>
            <a:r>
              <a:rPr lang="en-US" sz="1900" dirty="0"/>
              <a:t>increase the predictability and fair distribution of recovered value among creditors.</a:t>
            </a:r>
          </a:p>
          <a:p>
            <a:pPr indent="-228600">
              <a:lnSpc>
                <a:spcPct val="90000"/>
              </a:lnSpc>
              <a:spcAft>
                <a:spcPts val="600"/>
              </a:spcAft>
              <a:buFont typeface="Arial" panose="020B0604020202020204" pitchFamily="34" charset="0"/>
              <a:buChar char="•"/>
            </a:pPr>
            <a:endParaRPr lang="en-US" sz="1900" dirty="0"/>
          </a:p>
          <a:p>
            <a:pPr indent="-228600">
              <a:lnSpc>
                <a:spcPct val="90000"/>
              </a:lnSpc>
              <a:spcAft>
                <a:spcPts val="600"/>
              </a:spcAft>
              <a:buFont typeface="Arial" panose="020B0604020202020204" pitchFamily="34" charset="0"/>
              <a:buChar char="•"/>
            </a:pPr>
            <a:r>
              <a:rPr lang="en-US" sz="1900" dirty="0"/>
              <a:t>The idea behind is that </a:t>
            </a:r>
            <a:r>
              <a:rPr lang="en-US" sz="1900" b="1" dirty="0" err="1"/>
              <a:t>harmonisation</a:t>
            </a:r>
            <a:r>
              <a:rPr lang="en-US" sz="1900" b="1" dirty="0"/>
              <a:t> </a:t>
            </a:r>
            <a:r>
              <a:rPr lang="en-US" sz="1900" dirty="0"/>
              <a:t>of substantive insolvency laws across the Member States would </a:t>
            </a:r>
            <a:r>
              <a:rPr lang="en-US" sz="1900" b="1" dirty="0"/>
              <a:t>contribute to achieving the EU’s plan to create a Capital Markets Union</a:t>
            </a:r>
            <a:r>
              <a:rPr lang="en-US" sz="1900" dirty="0"/>
              <a:t> </a:t>
            </a:r>
            <a:r>
              <a:rPr lang="en-US" sz="1900" b="1" dirty="0"/>
              <a:t>to enhance the financial and economic integration within the EU</a:t>
            </a:r>
            <a:r>
              <a:rPr lang="en-US" sz="1900" dirty="0"/>
              <a:t>. </a:t>
            </a:r>
          </a:p>
          <a:p>
            <a:pPr indent="-228600">
              <a:lnSpc>
                <a:spcPct val="90000"/>
              </a:lnSpc>
              <a:spcAft>
                <a:spcPts val="600"/>
              </a:spcAft>
              <a:buFont typeface="Arial" panose="020B0604020202020204" pitchFamily="34" charset="0"/>
              <a:buChar char="•"/>
            </a:pPr>
            <a:endParaRPr lang="en-US" sz="1900" dirty="0">
              <a:solidFill>
                <a:schemeClr val="tx2"/>
              </a:solidFill>
            </a:endParaRPr>
          </a:p>
        </p:txBody>
      </p:sp>
      <p:sp>
        <p:nvSpPr>
          <p:cNvPr id="3" name="Tijdelijke aanduiding voor voettekst 2">
            <a:extLst>
              <a:ext uri="{FF2B5EF4-FFF2-40B4-BE49-F238E27FC236}">
                <a16:creationId xmlns:a16="http://schemas.microsoft.com/office/drawing/2014/main" id="{BDDA54A5-9080-1E66-4A28-A4F4CC8BDA25}"/>
              </a:ext>
            </a:extLst>
          </p:cNvPr>
          <p:cNvSpPr>
            <a:spLocks noGrp="1"/>
          </p:cNvSpPr>
          <p:nvPr>
            <p:ph type="ftr" sz="quarter" idx="11"/>
          </p:nvPr>
        </p:nvSpPr>
        <p:spPr/>
        <p:txBody>
          <a:bodyPr/>
          <a:lstStyle/>
          <a:p>
            <a:r>
              <a:rPr lang="de-DE"/>
              <a:t>pro mandato 25.02.2025</a:t>
            </a:r>
          </a:p>
        </p:txBody>
      </p:sp>
    </p:spTree>
    <p:extLst>
      <p:ext uri="{BB962C8B-B14F-4D97-AF65-F5344CB8AC3E}">
        <p14:creationId xmlns:p14="http://schemas.microsoft.com/office/powerpoint/2010/main" val="25381879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CF75AD06-DFC4-4B3A-8490-330823D081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FC587C93-0840-40DF-96D5-D1F2137E64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24" name="Group 23">
            <a:extLst>
              <a:ext uri="{FF2B5EF4-FFF2-40B4-BE49-F238E27FC236}">
                <a16:creationId xmlns:a16="http://schemas.microsoft.com/office/drawing/2014/main" id="{5E02D55A-F529-4B19-BAF9-F63240A7B49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3839" y="0"/>
            <a:ext cx="4324865" cy="2641149"/>
            <a:chOff x="6867015" y="-1"/>
            <a:chExt cx="5324985" cy="3251912"/>
          </a:xfrm>
          <a:solidFill>
            <a:schemeClr val="accent5">
              <a:alpha val="10000"/>
            </a:schemeClr>
          </a:solidFill>
        </p:grpSpPr>
        <p:sp>
          <p:nvSpPr>
            <p:cNvPr id="12" name="Freeform: Shape 11">
              <a:extLst>
                <a:ext uri="{FF2B5EF4-FFF2-40B4-BE49-F238E27FC236}">
                  <a16:creationId xmlns:a16="http://schemas.microsoft.com/office/drawing/2014/main" id="{60367E3C-3947-493D-9458-5955DB20AE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1E8D9785-21DB-4CE6-B138-2999AD6161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43AA5AD5-8F29-4165-8112-305DDDDDD0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2A4EC0CF-F38F-4D7F-B48D-9A26E814DF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extBox 1">
            <a:extLst>
              <a:ext uri="{FF2B5EF4-FFF2-40B4-BE49-F238E27FC236}">
                <a16:creationId xmlns:a16="http://schemas.microsoft.com/office/drawing/2014/main" id="{387A94AB-66CE-BC68-683E-2CEFB8F03D30}"/>
              </a:ext>
            </a:extLst>
          </p:cNvPr>
          <p:cNvSpPr txBox="1"/>
          <p:nvPr/>
        </p:nvSpPr>
        <p:spPr>
          <a:xfrm>
            <a:off x="976564" y="761055"/>
            <a:ext cx="9702322" cy="5225599"/>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a:lnSpc>
                <a:spcPct val="90000"/>
              </a:lnSpc>
              <a:spcAft>
                <a:spcPts val="600"/>
              </a:spcAft>
            </a:pPr>
            <a:r>
              <a:rPr lang="en-US" sz="1600" b="1" dirty="0"/>
              <a:t>Purpose</a:t>
            </a:r>
          </a:p>
          <a:p>
            <a:pPr>
              <a:lnSpc>
                <a:spcPct val="90000"/>
              </a:lnSpc>
              <a:spcAft>
                <a:spcPts val="600"/>
              </a:spcAft>
            </a:pPr>
            <a:r>
              <a:rPr lang="en-US" sz="1600" dirty="0"/>
              <a:t>to achieve </a:t>
            </a:r>
            <a:r>
              <a:rPr lang="en-US" sz="1600" b="1" u="sng" dirty="0"/>
              <a:t>minimum </a:t>
            </a:r>
            <a:r>
              <a:rPr lang="en-US" sz="1600" b="1" u="sng" dirty="0" err="1"/>
              <a:t>harmonisation</a:t>
            </a:r>
            <a:r>
              <a:rPr lang="en-US" sz="1600" b="1" u="sng" dirty="0"/>
              <a:t> </a:t>
            </a:r>
            <a:r>
              <a:rPr lang="en-US" sz="1600" dirty="0"/>
              <a:t>on </a:t>
            </a:r>
            <a:r>
              <a:rPr lang="en-US" sz="1600" b="1" u="sng" dirty="0"/>
              <a:t>certain insolvency law topics </a:t>
            </a:r>
            <a:r>
              <a:rPr lang="en-US" sz="1600" dirty="0"/>
              <a:t>across Member States. This means that the Insolvency Law Proposal sets minimum rules that each Member State must have, but with the freedom to implement further-reaching rules than those prescribed as minimums in the Insolvency Law Proposal. </a:t>
            </a:r>
          </a:p>
          <a:p>
            <a:pPr>
              <a:lnSpc>
                <a:spcPct val="90000"/>
              </a:lnSpc>
              <a:spcAft>
                <a:spcPts val="600"/>
              </a:spcAft>
            </a:pPr>
            <a:r>
              <a:rPr lang="en-US" sz="1600" dirty="0"/>
              <a:t>This is important because, although the Insolvency Law Proposal may provide guidance as to what rules each Member State should have, the rules may still in the end differ per Member State taking into account that :</a:t>
            </a:r>
          </a:p>
          <a:p>
            <a:pPr>
              <a:lnSpc>
                <a:spcPct val="90000"/>
              </a:lnSpc>
              <a:spcAft>
                <a:spcPts val="600"/>
              </a:spcAft>
            </a:pPr>
            <a:r>
              <a:rPr lang="en-US" sz="1600" dirty="0"/>
              <a:t>the Proposal does not explicitly and clearly define what are ‘insolvency proceedings’,</a:t>
            </a:r>
            <a:r>
              <a:rPr lang="en-GB" sz="1600" dirty="0"/>
              <a:t>lacks clear and explicit definitions of ‘director’ , ‘insolvency proceeding’ , and ‘insolvent’ .  In absence of such definitions, the harmonising effect of the Insolvency Law Proposal may be limited. </a:t>
            </a:r>
            <a:endParaRPr lang="en-US" sz="1600" dirty="0"/>
          </a:p>
        </p:txBody>
      </p:sp>
      <p:grpSp>
        <p:nvGrpSpPr>
          <p:cNvPr id="25" name="Group 24">
            <a:extLst>
              <a:ext uri="{FF2B5EF4-FFF2-40B4-BE49-F238E27FC236}">
                <a16:creationId xmlns:a16="http://schemas.microsoft.com/office/drawing/2014/main" id="{47A3A52F-BCB3-444D-9372-EE018B135C4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8535970" y="4114799"/>
            <a:ext cx="3655725" cy="2743201"/>
            <a:chOff x="-305" y="-1"/>
            <a:chExt cx="3832880" cy="2876136"/>
          </a:xfrm>
        </p:grpSpPr>
        <p:sp>
          <p:nvSpPr>
            <p:cNvPr id="26" name="Freeform: Shape 25">
              <a:extLst>
                <a:ext uri="{FF2B5EF4-FFF2-40B4-BE49-F238E27FC236}">
                  <a16:creationId xmlns:a16="http://schemas.microsoft.com/office/drawing/2014/main" id="{91E32C13-DED6-4967-85B8-68DD77103F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reeform: Shape 26">
              <a:extLst>
                <a:ext uri="{FF2B5EF4-FFF2-40B4-BE49-F238E27FC236}">
                  <a16:creationId xmlns:a16="http://schemas.microsoft.com/office/drawing/2014/main" id="{38DDA515-BC6A-47FB-951E-E1E7928750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B97EEFA7-6787-4EC0-8284-6D3D273061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1A9621AC-50AB-4B43-896D-78FE571A38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ijdelijke aanduiding voor voettekst 2">
            <a:extLst>
              <a:ext uri="{FF2B5EF4-FFF2-40B4-BE49-F238E27FC236}">
                <a16:creationId xmlns:a16="http://schemas.microsoft.com/office/drawing/2014/main" id="{936CF8EE-A7D6-E8B9-819E-B49DB6BDE8FC}"/>
              </a:ext>
            </a:extLst>
          </p:cNvPr>
          <p:cNvSpPr>
            <a:spLocks noGrp="1"/>
          </p:cNvSpPr>
          <p:nvPr>
            <p:ph type="ftr" sz="quarter" idx="11"/>
          </p:nvPr>
        </p:nvSpPr>
        <p:spPr/>
        <p:txBody>
          <a:bodyPr/>
          <a:lstStyle/>
          <a:p>
            <a:r>
              <a:rPr lang="de-DE"/>
              <a:t>pro mandato 25.02.2025</a:t>
            </a:r>
          </a:p>
        </p:txBody>
      </p:sp>
    </p:spTree>
    <p:extLst>
      <p:ext uri="{BB962C8B-B14F-4D97-AF65-F5344CB8AC3E}">
        <p14:creationId xmlns:p14="http://schemas.microsoft.com/office/powerpoint/2010/main" val="23457833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F0DBC15-021D-86AD-6A68-4FFAD9D546E3}"/>
            </a:ext>
          </a:extLst>
        </p:cNvPr>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0E742C6A-9CB1-14B2-5BCB-63F868C4F9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7A6E3D8F-AB44-0F3D-8724-4EEEFF44FB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24" name="Group 23">
            <a:extLst>
              <a:ext uri="{FF2B5EF4-FFF2-40B4-BE49-F238E27FC236}">
                <a16:creationId xmlns:a16="http://schemas.microsoft.com/office/drawing/2014/main" id="{03401424-1E96-C69A-F691-C1ADAEFE0E4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3839" y="0"/>
            <a:ext cx="4324865" cy="2641149"/>
            <a:chOff x="6867015" y="-1"/>
            <a:chExt cx="5324985" cy="3251912"/>
          </a:xfrm>
          <a:solidFill>
            <a:schemeClr val="accent5">
              <a:alpha val="10000"/>
            </a:schemeClr>
          </a:solidFill>
        </p:grpSpPr>
        <p:sp>
          <p:nvSpPr>
            <p:cNvPr id="12" name="Freeform: Shape 11">
              <a:extLst>
                <a:ext uri="{FF2B5EF4-FFF2-40B4-BE49-F238E27FC236}">
                  <a16:creationId xmlns:a16="http://schemas.microsoft.com/office/drawing/2014/main" id="{0607520C-8035-E59D-95FB-019AE62EB2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4472BB01-5558-8431-E2CF-F8290BA860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86B2F37E-E57C-246D-A498-BE4A0337DD0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54F3D645-A16A-2065-8FB1-19E16C4F6C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extBox 1">
            <a:extLst>
              <a:ext uri="{FF2B5EF4-FFF2-40B4-BE49-F238E27FC236}">
                <a16:creationId xmlns:a16="http://schemas.microsoft.com/office/drawing/2014/main" id="{6045F642-6207-1AD4-E3DB-57FEF5DD988B}"/>
              </a:ext>
            </a:extLst>
          </p:cNvPr>
          <p:cNvSpPr txBox="1"/>
          <p:nvPr/>
        </p:nvSpPr>
        <p:spPr>
          <a:xfrm>
            <a:off x="976564" y="761055"/>
            <a:ext cx="9702322" cy="5225599"/>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a:lnSpc>
                <a:spcPct val="90000"/>
              </a:lnSpc>
              <a:spcAft>
                <a:spcPts val="600"/>
              </a:spcAft>
            </a:pPr>
            <a:endParaRPr lang="en-US" sz="1600" dirty="0">
              <a:solidFill>
                <a:schemeClr val="tx2"/>
              </a:solidFill>
            </a:endParaRPr>
          </a:p>
        </p:txBody>
      </p:sp>
      <p:grpSp>
        <p:nvGrpSpPr>
          <p:cNvPr id="25" name="Group 24">
            <a:extLst>
              <a:ext uri="{FF2B5EF4-FFF2-40B4-BE49-F238E27FC236}">
                <a16:creationId xmlns:a16="http://schemas.microsoft.com/office/drawing/2014/main" id="{DACA0949-AF9F-4E76-02F2-2E462B680B7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8535970" y="4114799"/>
            <a:ext cx="3655725" cy="2743201"/>
            <a:chOff x="-305" y="-1"/>
            <a:chExt cx="3832880" cy="2876136"/>
          </a:xfrm>
        </p:grpSpPr>
        <p:sp>
          <p:nvSpPr>
            <p:cNvPr id="26" name="Freeform: Shape 25">
              <a:extLst>
                <a:ext uri="{FF2B5EF4-FFF2-40B4-BE49-F238E27FC236}">
                  <a16:creationId xmlns:a16="http://schemas.microsoft.com/office/drawing/2014/main" id="{6D32B446-8E1D-F89E-8DAE-1F3DCB79B5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reeform: Shape 26">
              <a:extLst>
                <a:ext uri="{FF2B5EF4-FFF2-40B4-BE49-F238E27FC236}">
                  <a16:creationId xmlns:a16="http://schemas.microsoft.com/office/drawing/2014/main" id="{0ECC113D-1D1D-CAA2-B422-4AD50D4183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FDE8B21A-C4CB-8C33-0CBA-9FACA13F6A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DC862E67-EE91-83FD-DCC3-67C28E1E6E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 name="Tekstvak 3">
            <a:extLst>
              <a:ext uri="{FF2B5EF4-FFF2-40B4-BE49-F238E27FC236}">
                <a16:creationId xmlns:a16="http://schemas.microsoft.com/office/drawing/2014/main" id="{7B8C5BD4-2BC7-8394-C1FC-A750154705B4}"/>
              </a:ext>
            </a:extLst>
          </p:cNvPr>
          <p:cNvSpPr txBox="1"/>
          <p:nvPr/>
        </p:nvSpPr>
        <p:spPr>
          <a:xfrm>
            <a:off x="976259" y="1440027"/>
            <a:ext cx="6094638" cy="369332"/>
          </a:xfrm>
          <a:prstGeom prst="rect">
            <a:avLst/>
          </a:prstGeom>
          <a:noFill/>
        </p:spPr>
        <p:txBody>
          <a:bodyPr wrap="square">
            <a:spAutoFit/>
          </a:bodyPr>
          <a:lstStyle/>
          <a:p>
            <a:pPr algn="ctr"/>
            <a:r>
              <a:rPr lang="en-US" dirty="0"/>
              <a:t>The Proposal aims at </a:t>
            </a:r>
            <a:r>
              <a:rPr lang="en-US" dirty="0" err="1"/>
              <a:t>harmonising</a:t>
            </a:r>
            <a:r>
              <a:rPr lang="en-US" dirty="0"/>
              <a:t> </a:t>
            </a:r>
            <a:endParaRPr lang="nl-BE" dirty="0"/>
          </a:p>
        </p:txBody>
      </p:sp>
      <p:sp>
        <p:nvSpPr>
          <p:cNvPr id="6" name="Tekstvak 5">
            <a:extLst>
              <a:ext uri="{FF2B5EF4-FFF2-40B4-BE49-F238E27FC236}">
                <a16:creationId xmlns:a16="http://schemas.microsoft.com/office/drawing/2014/main" id="{993368BD-DF71-7230-DFD2-02364C39E0A6}"/>
              </a:ext>
            </a:extLst>
          </p:cNvPr>
          <p:cNvSpPr txBox="1"/>
          <p:nvPr/>
        </p:nvSpPr>
        <p:spPr>
          <a:xfrm>
            <a:off x="2003479" y="2200430"/>
            <a:ext cx="6094638" cy="369332"/>
          </a:xfrm>
          <a:prstGeom prst="rect">
            <a:avLst/>
          </a:prstGeom>
          <a:noFill/>
        </p:spPr>
        <p:txBody>
          <a:bodyPr wrap="square">
            <a:spAutoFit/>
          </a:bodyPr>
          <a:lstStyle/>
          <a:p>
            <a:r>
              <a:rPr lang="en-US" dirty="0"/>
              <a:t>1. certain rules relating to </a:t>
            </a:r>
            <a:r>
              <a:rPr lang="en-US" b="1" dirty="0"/>
              <a:t>avoidance actions</a:t>
            </a:r>
            <a:endParaRPr lang="nl-BE" b="1" dirty="0"/>
          </a:p>
        </p:txBody>
      </p:sp>
      <p:sp>
        <p:nvSpPr>
          <p:cNvPr id="8" name="Tekstvak 7">
            <a:extLst>
              <a:ext uri="{FF2B5EF4-FFF2-40B4-BE49-F238E27FC236}">
                <a16:creationId xmlns:a16="http://schemas.microsoft.com/office/drawing/2014/main" id="{D2B07C93-96EF-2A79-9D3D-D18B76BF6CD4}"/>
              </a:ext>
            </a:extLst>
          </p:cNvPr>
          <p:cNvSpPr txBox="1"/>
          <p:nvPr/>
        </p:nvSpPr>
        <p:spPr>
          <a:xfrm>
            <a:off x="2003479" y="2743201"/>
            <a:ext cx="6094638" cy="369332"/>
          </a:xfrm>
          <a:prstGeom prst="rect">
            <a:avLst/>
          </a:prstGeom>
          <a:noFill/>
        </p:spPr>
        <p:txBody>
          <a:bodyPr wrap="square">
            <a:spAutoFit/>
          </a:bodyPr>
          <a:lstStyle/>
          <a:p>
            <a:r>
              <a:rPr lang="en-US" dirty="0"/>
              <a:t>2. enhancing </a:t>
            </a:r>
            <a:r>
              <a:rPr lang="en-US" b="1" dirty="0"/>
              <a:t>transparency </a:t>
            </a:r>
            <a:r>
              <a:rPr lang="en-US" dirty="0"/>
              <a:t>in relation to asset tracing </a:t>
            </a:r>
            <a:endParaRPr lang="nl-BE" dirty="0"/>
          </a:p>
        </p:txBody>
      </p:sp>
      <p:sp>
        <p:nvSpPr>
          <p:cNvPr id="11" name="Tekstvak 10">
            <a:extLst>
              <a:ext uri="{FF2B5EF4-FFF2-40B4-BE49-F238E27FC236}">
                <a16:creationId xmlns:a16="http://schemas.microsoft.com/office/drawing/2014/main" id="{DE2F57F4-C9FD-30D4-A6B6-3E4759E12E9D}"/>
              </a:ext>
            </a:extLst>
          </p:cNvPr>
          <p:cNvSpPr txBox="1"/>
          <p:nvPr/>
        </p:nvSpPr>
        <p:spPr>
          <a:xfrm>
            <a:off x="1953365" y="3730292"/>
            <a:ext cx="6094476" cy="369332"/>
          </a:xfrm>
          <a:prstGeom prst="rect">
            <a:avLst/>
          </a:prstGeom>
          <a:noFill/>
        </p:spPr>
        <p:txBody>
          <a:bodyPr wrap="square">
            <a:spAutoFit/>
          </a:bodyPr>
          <a:lstStyle/>
          <a:p>
            <a:r>
              <a:rPr lang="nl-BE" dirty="0"/>
              <a:t> 4. </a:t>
            </a:r>
            <a:r>
              <a:rPr lang="nl-BE" b="1" dirty="0" err="1"/>
              <a:t>mandatory</a:t>
            </a:r>
            <a:r>
              <a:rPr lang="nl-BE" b="1" dirty="0"/>
              <a:t> </a:t>
            </a:r>
            <a:r>
              <a:rPr lang="nl-BE" b="1" dirty="0" err="1"/>
              <a:t>bankruptcy</a:t>
            </a:r>
            <a:r>
              <a:rPr lang="nl-BE" b="1" dirty="0"/>
              <a:t> </a:t>
            </a:r>
            <a:r>
              <a:rPr lang="nl-BE" b="1" dirty="0" err="1"/>
              <a:t>filing</a:t>
            </a:r>
            <a:r>
              <a:rPr lang="nl-BE" b="1" dirty="0"/>
              <a:t>/ directors </a:t>
            </a:r>
            <a:r>
              <a:rPr lang="nl-BE" b="1" dirty="0" err="1"/>
              <a:t>duties</a:t>
            </a:r>
            <a:r>
              <a:rPr lang="nl-BE" b="1" dirty="0"/>
              <a:t>  </a:t>
            </a:r>
          </a:p>
        </p:txBody>
      </p:sp>
      <p:sp>
        <p:nvSpPr>
          <p:cNvPr id="9" name="Tekstvak 8">
            <a:extLst>
              <a:ext uri="{FF2B5EF4-FFF2-40B4-BE49-F238E27FC236}">
                <a16:creationId xmlns:a16="http://schemas.microsoft.com/office/drawing/2014/main" id="{B0DA7842-B7A3-8396-9D52-F3B067865681}"/>
              </a:ext>
            </a:extLst>
          </p:cNvPr>
          <p:cNvSpPr txBox="1"/>
          <p:nvPr/>
        </p:nvSpPr>
        <p:spPr>
          <a:xfrm>
            <a:off x="1976199" y="4251983"/>
            <a:ext cx="6094476" cy="369332"/>
          </a:xfrm>
          <a:prstGeom prst="rect">
            <a:avLst/>
          </a:prstGeom>
          <a:noFill/>
        </p:spPr>
        <p:txBody>
          <a:bodyPr wrap="square">
            <a:spAutoFit/>
          </a:bodyPr>
          <a:lstStyle/>
          <a:p>
            <a:r>
              <a:rPr lang="nl-BE" dirty="0"/>
              <a:t> 5.  </a:t>
            </a:r>
            <a:r>
              <a:rPr lang="nl-BE" b="1" dirty="0" err="1">
                <a:solidFill>
                  <a:schemeClr val="bg1">
                    <a:lumMod val="50000"/>
                  </a:schemeClr>
                </a:solidFill>
              </a:rPr>
              <a:t>creditors</a:t>
            </a:r>
            <a:r>
              <a:rPr lang="nl-BE" b="1" dirty="0">
                <a:solidFill>
                  <a:schemeClr val="bg1">
                    <a:lumMod val="50000"/>
                  </a:schemeClr>
                </a:solidFill>
              </a:rPr>
              <a:t>’ </a:t>
            </a:r>
            <a:r>
              <a:rPr lang="nl-BE" b="1" dirty="0" err="1">
                <a:solidFill>
                  <a:schemeClr val="bg1">
                    <a:lumMod val="50000"/>
                  </a:schemeClr>
                </a:solidFill>
              </a:rPr>
              <a:t>committee</a:t>
            </a:r>
            <a:r>
              <a:rPr lang="nl-BE" b="1" dirty="0">
                <a:solidFill>
                  <a:schemeClr val="bg1">
                    <a:lumMod val="50000"/>
                  </a:schemeClr>
                </a:solidFill>
              </a:rPr>
              <a:t>   </a:t>
            </a:r>
          </a:p>
        </p:txBody>
      </p:sp>
      <p:sp>
        <p:nvSpPr>
          <p:cNvPr id="10" name="Tekstvak 9">
            <a:extLst>
              <a:ext uri="{FF2B5EF4-FFF2-40B4-BE49-F238E27FC236}">
                <a16:creationId xmlns:a16="http://schemas.microsoft.com/office/drawing/2014/main" id="{D4F0E741-9A9F-A366-A8D1-D4238A3357A9}"/>
              </a:ext>
            </a:extLst>
          </p:cNvPr>
          <p:cNvSpPr txBox="1"/>
          <p:nvPr/>
        </p:nvSpPr>
        <p:spPr>
          <a:xfrm>
            <a:off x="2003479" y="4773674"/>
            <a:ext cx="6094476" cy="369332"/>
          </a:xfrm>
          <a:prstGeom prst="rect">
            <a:avLst/>
          </a:prstGeom>
          <a:noFill/>
        </p:spPr>
        <p:txBody>
          <a:bodyPr wrap="square">
            <a:spAutoFit/>
          </a:bodyPr>
          <a:lstStyle/>
          <a:p>
            <a:r>
              <a:rPr lang="en-US" dirty="0"/>
              <a:t> 6. </a:t>
            </a:r>
            <a:r>
              <a:rPr lang="en-US" b="1" dirty="0">
                <a:solidFill>
                  <a:schemeClr val="bg1">
                    <a:lumMod val="50000"/>
                  </a:schemeClr>
                </a:solidFill>
              </a:rPr>
              <a:t>key information fact sheet   </a:t>
            </a:r>
            <a:endParaRPr lang="nl-BE" b="1" dirty="0">
              <a:solidFill>
                <a:schemeClr val="bg1">
                  <a:lumMod val="50000"/>
                </a:schemeClr>
              </a:solidFill>
            </a:endParaRPr>
          </a:p>
        </p:txBody>
      </p:sp>
      <p:sp>
        <p:nvSpPr>
          <p:cNvPr id="17" name="Tekstvak 16">
            <a:extLst>
              <a:ext uri="{FF2B5EF4-FFF2-40B4-BE49-F238E27FC236}">
                <a16:creationId xmlns:a16="http://schemas.microsoft.com/office/drawing/2014/main" id="{B9F764CD-6B63-9465-A633-ACC9BE2BE521}"/>
              </a:ext>
            </a:extLst>
          </p:cNvPr>
          <p:cNvSpPr txBox="1"/>
          <p:nvPr/>
        </p:nvSpPr>
        <p:spPr>
          <a:xfrm>
            <a:off x="1953284" y="3226895"/>
            <a:ext cx="6094638" cy="369332"/>
          </a:xfrm>
          <a:prstGeom prst="rect">
            <a:avLst/>
          </a:prstGeom>
          <a:noFill/>
        </p:spPr>
        <p:txBody>
          <a:bodyPr wrap="square">
            <a:spAutoFit/>
          </a:bodyPr>
          <a:lstStyle/>
          <a:p>
            <a:r>
              <a:rPr lang="en-US" dirty="0"/>
              <a:t> 3. </a:t>
            </a:r>
            <a:r>
              <a:rPr lang="en-US" dirty="0" err="1">
                <a:solidFill>
                  <a:schemeClr val="bg1">
                    <a:lumMod val="50000"/>
                  </a:schemeClr>
                </a:solidFill>
              </a:rPr>
              <a:t>harmonisation</a:t>
            </a:r>
            <a:r>
              <a:rPr lang="en-US" dirty="0">
                <a:solidFill>
                  <a:schemeClr val="bg1">
                    <a:lumMod val="50000"/>
                  </a:schemeClr>
                </a:solidFill>
              </a:rPr>
              <a:t> of </a:t>
            </a:r>
            <a:r>
              <a:rPr lang="en-US" b="1" dirty="0">
                <a:solidFill>
                  <a:schemeClr val="bg1">
                    <a:lumMod val="50000"/>
                  </a:schemeClr>
                </a:solidFill>
              </a:rPr>
              <a:t>pre-pack procedures </a:t>
            </a:r>
            <a:endParaRPr lang="nl-BE" b="1" dirty="0">
              <a:solidFill>
                <a:schemeClr val="bg1">
                  <a:lumMod val="50000"/>
                </a:schemeClr>
              </a:solidFill>
            </a:endParaRPr>
          </a:p>
        </p:txBody>
      </p:sp>
      <p:sp>
        <p:nvSpPr>
          <p:cNvPr id="3" name="Tijdelijke aanduiding voor voettekst 2">
            <a:extLst>
              <a:ext uri="{FF2B5EF4-FFF2-40B4-BE49-F238E27FC236}">
                <a16:creationId xmlns:a16="http://schemas.microsoft.com/office/drawing/2014/main" id="{AD62BCB3-932F-45F7-0E55-E6A34A58E71B}"/>
              </a:ext>
            </a:extLst>
          </p:cNvPr>
          <p:cNvSpPr>
            <a:spLocks noGrp="1"/>
          </p:cNvSpPr>
          <p:nvPr>
            <p:ph type="ftr" sz="quarter" idx="11"/>
          </p:nvPr>
        </p:nvSpPr>
        <p:spPr/>
        <p:txBody>
          <a:bodyPr/>
          <a:lstStyle/>
          <a:p>
            <a:r>
              <a:rPr lang="de-DE"/>
              <a:t>pro mandato 25.02.2025</a:t>
            </a:r>
          </a:p>
        </p:txBody>
      </p:sp>
    </p:spTree>
    <p:extLst>
      <p:ext uri="{BB962C8B-B14F-4D97-AF65-F5344CB8AC3E}">
        <p14:creationId xmlns:p14="http://schemas.microsoft.com/office/powerpoint/2010/main" val="530030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7C2E552-5488-0C78-64D9-5341B818C5C2}"/>
              </a:ext>
            </a:extLst>
          </p:cNvPr>
          <p:cNvSpPr txBox="1"/>
          <p:nvPr/>
        </p:nvSpPr>
        <p:spPr>
          <a:xfrm>
            <a:off x="1079157" y="1012954"/>
            <a:ext cx="10033686" cy="483209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indent="-342900">
              <a:buAutoNum type="arabicPeriod"/>
            </a:pPr>
            <a:r>
              <a:rPr lang="en-GB" sz="1600" dirty="0"/>
              <a:t>The Proposal </a:t>
            </a:r>
            <a:r>
              <a:rPr lang="en-GB" sz="1600" b="1" dirty="0"/>
              <a:t>aims at harmonising certain rules</a:t>
            </a:r>
            <a:r>
              <a:rPr lang="en-GB" sz="1600" dirty="0"/>
              <a:t> </a:t>
            </a:r>
            <a:r>
              <a:rPr lang="en-GB" sz="1600" b="1" dirty="0"/>
              <a:t>relating to A</a:t>
            </a:r>
            <a:r>
              <a:rPr lang="en-GB" b="1" dirty="0"/>
              <a:t>voidance actions</a:t>
            </a:r>
            <a:r>
              <a:rPr lang="en-GB" dirty="0"/>
              <a:t>. </a:t>
            </a:r>
          </a:p>
          <a:p>
            <a:endParaRPr lang="en-GB" sz="1600" dirty="0"/>
          </a:p>
          <a:p>
            <a:r>
              <a:rPr lang="en-GB" sz="1600" dirty="0"/>
              <a:t>Avoidance actions seek to </a:t>
            </a:r>
            <a:r>
              <a:rPr lang="en-GB" sz="1600" u="sng" dirty="0"/>
              <a:t>annul legal acts </a:t>
            </a:r>
            <a:r>
              <a:rPr lang="en-GB" sz="1600" dirty="0"/>
              <a:t>that have </a:t>
            </a:r>
            <a:r>
              <a:rPr lang="en-US" sz="1600" dirty="0"/>
              <a:t>been </a:t>
            </a:r>
            <a:r>
              <a:rPr lang="en-US" sz="1600" u="sng" dirty="0"/>
              <a:t>concluded prior to the opening of insolvency </a:t>
            </a:r>
            <a:r>
              <a:rPr lang="en-US" sz="1600" dirty="0"/>
              <a:t>proceedings and which are </a:t>
            </a:r>
            <a:r>
              <a:rPr lang="en-US" sz="1600" u="sng" dirty="0"/>
              <a:t>detrimental to the general body of creditors</a:t>
            </a:r>
            <a:r>
              <a:rPr lang="en-US" sz="1600" dirty="0"/>
              <a:t>. These avoidance actions rules are currently </a:t>
            </a:r>
            <a:r>
              <a:rPr lang="en-US" sz="1600" dirty="0" err="1"/>
              <a:t>characterised</a:t>
            </a:r>
            <a:r>
              <a:rPr lang="en-US" sz="1600" dirty="0"/>
              <a:t> by significant differences between jurisdictions across the EU.  </a:t>
            </a:r>
          </a:p>
          <a:p>
            <a:r>
              <a:rPr lang="en-US" sz="1600" dirty="0"/>
              <a:t>The Insolvency Law Proposal outlines three different grounds for avoidance actions:</a:t>
            </a:r>
          </a:p>
          <a:p>
            <a:r>
              <a:rPr lang="en-US" sz="1600" dirty="0"/>
              <a:t>  • legal acts benefitting one or more creditors; </a:t>
            </a:r>
          </a:p>
          <a:p>
            <a:r>
              <a:rPr lang="en-US" sz="1600" dirty="0"/>
              <a:t> • legal acts made for no consideration or at undervalue; and </a:t>
            </a:r>
          </a:p>
          <a:p>
            <a:r>
              <a:rPr lang="en-US" sz="1600" dirty="0"/>
              <a:t>• legal acts which are intentionally detrimental to the general body of creditors.</a:t>
            </a:r>
          </a:p>
          <a:p>
            <a:endParaRPr lang="en-US" sz="1600" dirty="0"/>
          </a:p>
          <a:p>
            <a:r>
              <a:rPr lang="en-US" sz="1600" dirty="0"/>
              <a:t> According to the Insolvency Law Proposal, the effect of an avoidance action should be four-fold.</a:t>
            </a:r>
          </a:p>
          <a:p>
            <a:pPr marL="285750" indent="-285750">
              <a:buFont typeface="Arial" panose="020B0604020202020204" pitchFamily="34" charset="0"/>
              <a:buChar char="•"/>
            </a:pPr>
            <a:r>
              <a:rPr lang="en-US" sz="1600" dirty="0"/>
              <a:t>the counterparty may not assert against the insolvent estate any rights, claims, or obligations it has obtained from the transaction that is the subject of an avoidance action. </a:t>
            </a:r>
          </a:p>
          <a:p>
            <a:pPr marL="285750" indent="-285750">
              <a:buFont typeface="Arial" panose="020B0604020202020204" pitchFamily="34" charset="0"/>
              <a:buChar char="•"/>
            </a:pPr>
            <a:r>
              <a:rPr lang="en-US" sz="1600" dirty="0"/>
              <a:t>the party that benefited from the legal act that is the subject of the avoidance action is bound to compensate the insolvent estate for the damages suffered by the other creditors due to the </a:t>
            </a:r>
            <a:r>
              <a:rPr lang="en-US" sz="1600" dirty="0" err="1"/>
              <a:t>ivoidable</a:t>
            </a:r>
            <a:r>
              <a:rPr lang="en-US" sz="1600" dirty="0"/>
              <a:t> legal act. </a:t>
            </a:r>
          </a:p>
          <a:p>
            <a:pPr marL="285750" indent="-285750">
              <a:buFont typeface="Arial" panose="020B0604020202020204" pitchFamily="34" charset="0"/>
              <a:buChar char="•"/>
            </a:pPr>
            <a:r>
              <a:rPr lang="en-US" sz="1600" dirty="0"/>
              <a:t>the avoidance action damages cannot be set off by the counterparty against a claim it has on the insolvent estate. </a:t>
            </a:r>
          </a:p>
          <a:p>
            <a:pPr marL="285750" indent="-285750">
              <a:buFont typeface="Arial" panose="020B0604020202020204" pitchFamily="34" charset="0"/>
              <a:buChar char="•"/>
            </a:pPr>
            <a:r>
              <a:rPr lang="en-US" sz="1600" dirty="0"/>
              <a:t>the avoidance action claim against the counterparty for compensation is assignable. </a:t>
            </a:r>
          </a:p>
          <a:p>
            <a:endParaRPr lang="en-US" dirty="0"/>
          </a:p>
        </p:txBody>
      </p:sp>
      <p:sp>
        <p:nvSpPr>
          <p:cNvPr id="3" name="Tijdelijke aanduiding voor voettekst 2">
            <a:extLst>
              <a:ext uri="{FF2B5EF4-FFF2-40B4-BE49-F238E27FC236}">
                <a16:creationId xmlns:a16="http://schemas.microsoft.com/office/drawing/2014/main" id="{180727D9-BAB4-8898-198F-39310815D576}"/>
              </a:ext>
            </a:extLst>
          </p:cNvPr>
          <p:cNvSpPr>
            <a:spLocks noGrp="1"/>
          </p:cNvSpPr>
          <p:nvPr>
            <p:ph type="ftr" sz="quarter" idx="11"/>
          </p:nvPr>
        </p:nvSpPr>
        <p:spPr/>
        <p:txBody>
          <a:bodyPr/>
          <a:lstStyle/>
          <a:p>
            <a:r>
              <a:rPr lang="de-DE"/>
              <a:t>pro mandato 25.02.2025</a:t>
            </a:r>
          </a:p>
        </p:txBody>
      </p:sp>
    </p:spTree>
    <p:extLst>
      <p:ext uri="{BB962C8B-B14F-4D97-AF65-F5344CB8AC3E}">
        <p14:creationId xmlns:p14="http://schemas.microsoft.com/office/powerpoint/2010/main" val="3879263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FBFE700-76A2-7093-3F5D-F29C175569F7}"/>
            </a:ext>
          </a:extLst>
        </p:cNvPr>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62FF4E5E-CD83-C533-BACA-27CF99AC6C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944C8696-D35E-C28A-D9FA-4942B34DD4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1" name="Group 10">
            <a:extLst>
              <a:ext uri="{FF2B5EF4-FFF2-40B4-BE49-F238E27FC236}">
                <a16:creationId xmlns:a16="http://schemas.microsoft.com/office/drawing/2014/main" id="{3CD66DF3-293C-3BB0-577E-ADED51204DC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897348" y="5285"/>
            <a:ext cx="7294653" cy="6858000"/>
            <a:chOff x="4897348" y="-5799"/>
            <a:chExt cx="7294653" cy="6858000"/>
          </a:xfrm>
        </p:grpSpPr>
        <p:sp>
          <p:nvSpPr>
            <p:cNvPr id="12" name="Freeform: Shape 11">
              <a:extLst>
                <a:ext uri="{FF2B5EF4-FFF2-40B4-BE49-F238E27FC236}">
                  <a16:creationId xmlns:a16="http://schemas.microsoft.com/office/drawing/2014/main" id="{AE9A2451-C216-6D71-0FF2-956DACE4B8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97348" y="-5798"/>
              <a:ext cx="7294652" cy="6857999"/>
            </a:xfrm>
            <a:custGeom>
              <a:avLst/>
              <a:gdLst>
                <a:gd name="connsiteX0" fmla="*/ 7294652 w 7294652"/>
                <a:gd name="connsiteY0" fmla="*/ 6063030 h 6857999"/>
                <a:gd name="connsiteX1" fmla="*/ 7294652 w 7294652"/>
                <a:gd name="connsiteY1" fmla="*/ 6857999 h 6857999"/>
                <a:gd name="connsiteX2" fmla="*/ 6248575 w 7294652"/>
                <a:gd name="connsiteY2" fmla="*/ 6857999 h 6857999"/>
                <a:gd name="connsiteX3" fmla="*/ 6477898 w 7294652"/>
                <a:gd name="connsiteY3" fmla="*/ 6700973 h 6857999"/>
                <a:gd name="connsiteX4" fmla="*/ 6647884 w 7294652"/>
                <a:gd name="connsiteY4" fmla="*/ 6572752 h 6857999"/>
                <a:gd name="connsiteX5" fmla="*/ 6817698 w 7294652"/>
                <a:gd name="connsiteY5" fmla="*/ 6440235 h 6857999"/>
                <a:gd name="connsiteX6" fmla="*/ 7161451 w 7294652"/>
                <a:gd name="connsiteY6" fmla="*/ 6165232 h 6857999"/>
                <a:gd name="connsiteX7" fmla="*/ 1673436 w 7294652"/>
                <a:gd name="connsiteY7" fmla="*/ 0 h 6857999"/>
                <a:gd name="connsiteX8" fmla="*/ 2394951 w 7294652"/>
                <a:gd name="connsiteY8" fmla="*/ 0 h 6857999"/>
                <a:gd name="connsiteX9" fmla="*/ 2244659 w 7294652"/>
                <a:gd name="connsiteY9" fmla="*/ 100763 h 6857999"/>
                <a:gd name="connsiteX10" fmla="*/ 1743903 w 7294652"/>
                <a:gd name="connsiteY10" fmla="*/ 498975 h 6857999"/>
                <a:gd name="connsiteX11" fmla="*/ 1163821 w 7294652"/>
                <a:gd name="connsiteY11" fmla="*/ 1121514 h 6857999"/>
                <a:gd name="connsiteX12" fmla="*/ 704911 w 7294652"/>
                <a:gd name="connsiteY12" fmla="*/ 1837036 h 6857999"/>
                <a:gd name="connsiteX13" fmla="*/ 393472 w 7294652"/>
                <a:gd name="connsiteY13" fmla="*/ 2627669 h 6857999"/>
                <a:gd name="connsiteX14" fmla="*/ 280032 w 7294652"/>
                <a:gd name="connsiteY14" fmla="*/ 3472097 h 6857999"/>
                <a:gd name="connsiteX15" fmla="*/ 327813 w 7294652"/>
                <a:gd name="connsiteY15" fmla="*/ 3884602 h 6857999"/>
                <a:gd name="connsiteX16" fmla="*/ 469096 w 7294652"/>
                <a:gd name="connsiteY16" fmla="*/ 4270809 h 6857999"/>
                <a:gd name="connsiteX17" fmla="*/ 567581 w 7294652"/>
                <a:gd name="connsiteY17" fmla="*/ 4452482 h 6857999"/>
                <a:gd name="connsiteX18" fmla="*/ 680677 w 7294652"/>
                <a:gd name="connsiteY18" fmla="*/ 4628484 h 6857999"/>
                <a:gd name="connsiteX19" fmla="*/ 941928 w 7294652"/>
                <a:gd name="connsiteY19" fmla="*/ 4968628 h 6857999"/>
                <a:gd name="connsiteX20" fmla="*/ 1224665 w 7294652"/>
                <a:gd name="connsiteY20" fmla="*/ 5311349 h 6857999"/>
                <a:gd name="connsiteX21" fmla="*/ 1365259 w 7294652"/>
                <a:gd name="connsiteY21" fmla="*/ 5490273 h 6857999"/>
                <a:gd name="connsiteX22" fmla="*/ 1432808 w 7294652"/>
                <a:gd name="connsiteY22" fmla="*/ 5577931 h 6857999"/>
                <a:gd name="connsiteX23" fmla="*/ 1498980 w 7294652"/>
                <a:gd name="connsiteY23" fmla="*/ 5662148 h 6857999"/>
                <a:gd name="connsiteX24" fmla="*/ 2067548 w 7294652"/>
                <a:gd name="connsiteY24" fmla="*/ 6283312 h 6857999"/>
                <a:gd name="connsiteX25" fmla="*/ 2369879 w 7294652"/>
                <a:gd name="connsiteY25" fmla="*/ 6562782 h 6857999"/>
                <a:gd name="connsiteX26" fmla="*/ 2686645 w 7294652"/>
                <a:gd name="connsiteY26" fmla="*/ 6820598 h 6857999"/>
                <a:gd name="connsiteX27" fmla="*/ 2738907 w 7294652"/>
                <a:gd name="connsiteY27" fmla="*/ 6857999 h 6857999"/>
                <a:gd name="connsiteX28" fmla="*/ 1731787 w 7294652"/>
                <a:gd name="connsiteY28" fmla="*/ 6857999 h 6857999"/>
                <a:gd name="connsiteX29" fmla="*/ 1607949 w 7294652"/>
                <a:gd name="connsiteY29" fmla="*/ 6732770 h 6857999"/>
                <a:gd name="connsiteX30" fmla="*/ 1309057 w 7294652"/>
                <a:gd name="connsiteY30" fmla="*/ 6370109 h 6857999"/>
                <a:gd name="connsiteX31" fmla="*/ 1048147 w 7294652"/>
                <a:gd name="connsiteY31" fmla="*/ 5986138 h 6857999"/>
                <a:gd name="connsiteX32" fmla="*/ 987131 w 7294652"/>
                <a:gd name="connsiteY32" fmla="*/ 5888512 h 6857999"/>
                <a:gd name="connsiteX33" fmla="*/ 928866 w 7294652"/>
                <a:gd name="connsiteY33" fmla="*/ 5793463 h 6857999"/>
                <a:gd name="connsiteX34" fmla="*/ 813708 w 7294652"/>
                <a:gd name="connsiteY34" fmla="*/ 5609556 h 6857999"/>
                <a:gd name="connsiteX35" fmla="*/ 574972 w 7294652"/>
                <a:gd name="connsiteY35" fmla="*/ 5231598 h 6857999"/>
                <a:gd name="connsiteX36" fmla="*/ 342424 w 7294652"/>
                <a:gd name="connsiteY36" fmla="*/ 4834048 h 6857999"/>
                <a:gd name="connsiteX37" fmla="*/ 237579 w 7294652"/>
                <a:gd name="connsiteY37" fmla="*/ 4623500 h 6857999"/>
                <a:gd name="connsiteX38" fmla="*/ 148373 w 7294652"/>
                <a:gd name="connsiteY38" fmla="*/ 4404356 h 6857999"/>
                <a:gd name="connsiteX39" fmla="*/ 79623 w 7294652"/>
                <a:gd name="connsiteY39" fmla="*/ 4175762 h 6857999"/>
                <a:gd name="connsiteX40" fmla="*/ 54185 w 7294652"/>
                <a:gd name="connsiteY40" fmla="*/ 4059229 h 6857999"/>
                <a:gd name="connsiteX41" fmla="*/ 43013 w 7294652"/>
                <a:gd name="connsiteY41" fmla="*/ 4000790 h 6857999"/>
                <a:gd name="connsiteX42" fmla="*/ 33734 w 7294652"/>
                <a:gd name="connsiteY42" fmla="*/ 3942180 h 6857999"/>
                <a:gd name="connsiteX43" fmla="*/ 45 w 7294652"/>
                <a:gd name="connsiteY43" fmla="*/ 3472097 h 6857999"/>
                <a:gd name="connsiteX44" fmla="*/ 95436 w 7294652"/>
                <a:gd name="connsiteY44" fmla="*/ 2557372 h 6857999"/>
                <a:gd name="connsiteX45" fmla="*/ 382126 w 7294652"/>
                <a:gd name="connsiteY45" fmla="*/ 1680799 h 6857999"/>
                <a:gd name="connsiteX46" fmla="*/ 1457043 w 7294652"/>
                <a:gd name="connsiteY46" fmla="*/ 192176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7294652" h="6857999">
                  <a:moveTo>
                    <a:pt x="7294652" y="6063030"/>
                  </a:moveTo>
                  <a:lnTo>
                    <a:pt x="7294652" y="6857999"/>
                  </a:lnTo>
                  <a:lnTo>
                    <a:pt x="6248575" y="6857999"/>
                  </a:lnTo>
                  <a:lnTo>
                    <a:pt x="6477898" y="6700973"/>
                  </a:lnTo>
                  <a:cubicBezTo>
                    <a:pt x="6534790" y="6659378"/>
                    <a:pt x="6591336" y="6616237"/>
                    <a:pt x="6647884" y="6572752"/>
                  </a:cubicBezTo>
                  <a:cubicBezTo>
                    <a:pt x="6704432" y="6529268"/>
                    <a:pt x="6761151" y="6485095"/>
                    <a:pt x="6817698" y="6440235"/>
                  </a:cubicBezTo>
                  <a:lnTo>
                    <a:pt x="7161451" y="6165232"/>
                  </a:lnTo>
                  <a:close/>
                  <a:moveTo>
                    <a:pt x="1673436" y="0"/>
                  </a:moveTo>
                  <a:lnTo>
                    <a:pt x="2394951" y="0"/>
                  </a:lnTo>
                  <a:lnTo>
                    <a:pt x="2244659" y="100763"/>
                  </a:lnTo>
                  <a:cubicBezTo>
                    <a:pt x="2071051" y="224086"/>
                    <a:pt x="1903860" y="356975"/>
                    <a:pt x="1743903" y="498975"/>
                  </a:cubicBezTo>
                  <a:cubicBezTo>
                    <a:pt x="1533218" y="689638"/>
                    <a:pt x="1339146" y="897902"/>
                    <a:pt x="1163821" y="1121514"/>
                  </a:cubicBezTo>
                  <a:cubicBezTo>
                    <a:pt x="988284" y="1344764"/>
                    <a:pt x="834608" y="1584376"/>
                    <a:pt x="704911" y="1837036"/>
                  </a:cubicBezTo>
                  <a:cubicBezTo>
                    <a:pt x="573950" y="2089059"/>
                    <a:pt x="469577" y="2354041"/>
                    <a:pt x="393472" y="2627669"/>
                  </a:cubicBezTo>
                  <a:cubicBezTo>
                    <a:pt x="318269" y="2902842"/>
                    <a:pt x="280119" y="3186833"/>
                    <a:pt x="280032" y="3472097"/>
                  </a:cubicBezTo>
                  <a:cubicBezTo>
                    <a:pt x="280349" y="3610956"/>
                    <a:pt x="296380" y="3749334"/>
                    <a:pt x="327813" y="3884602"/>
                  </a:cubicBezTo>
                  <a:cubicBezTo>
                    <a:pt x="360878" y="4018046"/>
                    <a:pt x="408244" y="4147540"/>
                    <a:pt x="469096" y="4270809"/>
                  </a:cubicBezTo>
                  <a:cubicBezTo>
                    <a:pt x="499175" y="4332511"/>
                    <a:pt x="532347" y="4393012"/>
                    <a:pt x="567581" y="4452482"/>
                  </a:cubicBezTo>
                  <a:cubicBezTo>
                    <a:pt x="602815" y="4511953"/>
                    <a:pt x="641144" y="4570562"/>
                    <a:pt x="680677" y="4628484"/>
                  </a:cubicBezTo>
                  <a:cubicBezTo>
                    <a:pt x="760771" y="4743985"/>
                    <a:pt x="849802" y="4856048"/>
                    <a:pt x="941928" y="4968628"/>
                  </a:cubicBezTo>
                  <a:cubicBezTo>
                    <a:pt x="1034055" y="5081206"/>
                    <a:pt x="1130994" y="5193958"/>
                    <a:pt x="1224665" y="5311349"/>
                  </a:cubicBezTo>
                  <a:cubicBezTo>
                    <a:pt x="1271987" y="5369787"/>
                    <a:pt x="1318853" y="5429429"/>
                    <a:pt x="1365259" y="5490273"/>
                  </a:cubicBezTo>
                  <a:lnTo>
                    <a:pt x="1432808" y="5577931"/>
                  </a:lnTo>
                  <a:cubicBezTo>
                    <a:pt x="1454979" y="5605947"/>
                    <a:pt x="1476121" y="5634821"/>
                    <a:pt x="1498980" y="5662148"/>
                  </a:cubicBezTo>
                  <a:cubicBezTo>
                    <a:pt x="1676323" y="5880038"/>
                    <a:pt x="1866158" y="6087441"/>
                    <a:pt x="2067548" y="6283312"/>
                  </a:cubicBezTo>
                  <a:cubicBezTo>
                    <a:pt x="2166203" y="6379907"/>
                    <a:pt x="2266974" y="6473064"/>
                    <a:pt x="2369879" y="6562782"/>
                  </a:cubicBezTo>
                  <a:cubicBezTo>
                    <a:pt x="2473005" y="6652331"/>
                    <a:pt x="2577677" y="6738957"/>
                    <a:pt x="2686645" y="6820598"/>
                  </a:cubicBezTo>
                  <a:lnTo>
                    <a:pt x="2738907" y="6857999"/>
                  </a:lnTo>
                  <a:lnTo>
                    <a:pt x="1731787" y="6857999"/>
                  </a:lnTo>
                  <a:lnTo>
                    <a:pt x="1607949" y="6732770"/>
                  </a:lnTo>
                  <a:cubicBezTo>
                    <a:pt x="1501232" y="6617903"/>
                    <a:pt x="1401421" y="6496799"/>
                    <a:pt x="1309057" y="6370109"/>
                  </a:cubicBezTo>
                  <a:cubicBezTo>
                    <a:pt x="1217103" y="6244469"/>
                    <a:pt x="1129618" y="6116590"/>
                    <a:pt x="1048147" y="5986138"/>
                  </a:cubicBezTo>
                  <a:cubicBezTo>
                    <a:pt x="1027179" y="5953825"/>
                    <a:pt x="1007414" y="5920996"/>
                    <a:pt x="987131" y="5888512"/>
                  </a:cubicBezTo>
                  <a:lnTo>
                    <a:pt x="928866" y="5793463"/>
                  </a:lnTo>
                  <a:cubicBezTo>
                    <a:pt x="891568" y="5732276"/>
                    <a:pt x="852725" y="5671260"/>
                    <a:pt x="813708" y="5609556"/>
                  </a:cubicBezTo>
                  <a:lnTo>
                    <a:pt x="574972" y="5231598"/>
                  </a:lnTo>
                  <a:cubicBezTo>
                    <a:pt x="495221" y="5103551"/>
                    <a:pt x="416158" y="4971549"/>
                    <a:pt x="342424" y="4834048"/>
                  </a:cubicBezTo>
                  <a:cubicBezTo>
                    <a:pt x="305641" y="4765298"/>
                    <a:pt x="270236" y="4695343"/>
                    <a:pt x="237579" y="4623500"/>
                  </a:cubicBezTo>
                  <a:cubicBezTo>
                    <a:pt x="204922" y="4551655"/>
                    <a:pt x="175187" y="4478607"/>
                    <a:pt x="148373" y="4404356"/>
                  </a:cubicBezTo>
                  <a:cubicBezTo>
                    <a:pt x="121561" y="4330107"/>
                    <a:pt x="99046" y="4252934"/>
                    <a:pt x="79623" y="4175762"/>
                  </a:cubicBezTo>
                  <a:cubicBezTo>
                    <a:pt x="70514" y="4136916"/>
                    <a:pt x="61577" y="4098245"/>
                    <a:pt x="54185" y="4059229"/>
                  </a:cubicBezTo>
                  <a:lnTo>
                    <a:pt x="43013" y="4000790"/>
                  </a:lnTo>
                  <a:lnTo>
                    <a:pt x="33734" y="3942180"/>
                  </a:lnTo>
                  <a:cubicBezTo>
                    <a:pt x="10461" y="3786581"/>
                    <a:pt x="-801" y="3629416"/>
                    <a:pt x="45" y="3472097"/>
                  </a:cubicBezTo>
                  <a:cubicBezTo>
                    <a:pt x="863" y="3164748"/>
                    <a:pt x="32824" y="2858275"/>
                    <a:pt x="95436" y="2557372"/>
                  </a:cubicBezTo>
                  <a:cubicBezTo>
                    <a:pt x="157549" y="2255281"/>
                    <a:pt x="253728" y="1961216"/>
                    <a:pt x="382126" y="1680799"/>
                  </a:cubicBezTo>
                  <a:cubicBezTo>
                    <a:pt x="639940" y="1120482"/>
                    <a:pt x="1015492" y="619117"/>
                    <a:pt x="1457043" y="192176"/>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B66DCF90-68F8-72F9-D975-EDE1054241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00650" y="-5799"/>
              <a:ext cx="7291350" cy="6858000"/>
            </a:xfrm>
            <a:custGeom>
              <a:avLst/>
              <a:gdLst>
                <a:gd name="connsiteX0" fmla="*/ 7291350 w 7291350"/>
                <a:gd name="connsiteY0" fmla="*/ 5718699 h 6858000"/>
                <a:gd name="connsiteX1" fmla="*/ 7291350 w 7291350"/>
                <a:gd name="connsiteY1" fmla="*/ 6806115 h 6858000"/>
                <a:gd name="connsiteX2" fmla="*/ 7224124 w 7291350"/>
                <a:gd name="connsiteY2" fmla="*/ 6858000 h 6858000"/>
                <a:gd name="connsiteX3" fmla="*/ 5607142 w 7291350"/>
                <a:gd name="connsiteY3" fmla="*/ 6858000 h 6858000"/>
                <a:gd name="connsiteX4" fmla="*/ 5736072 w 7291350"/>
                <a:gd name="connsiteY4" fmla="*/ 6801170 h 6858000"/>
                <a:gd name="connsiteX5" fmla="*/ 6949826 w 7291350"/>
                <a:gd name="connsiteY5" fmla="*/ 5983707 h 6858000"/>
                <a:gd name="connsiteX6" fmla="*/ 7220703 w 7291350"/>
                <a:gd name="connsiteY6" fmla="*/ 5773675 h 6858000"/>
                <a:gd name="connsiteX7" fmla="*/ 7218419 w 7291350"/>
                <a:gd name="connsiteY7" fmla="*/ 0 h 6858000"/>
                <a:gd name="connsiteX8" fmla="*/ 7291350 w 7291350"/>
                <a:gd name="connsiteY8" fmla="*/ 0 h 6858000"/>
                <a:gd name="connsiteX9" fmla="*/ 7291350 w 7291350"/>
                <a:gd name="connsiteY9" fmla="*/ 50138 h 6858000"/>
                <a:gd name="connsiteX10" fmla="*/ 1797607 w 7291350"/>
                <a:gd name="connsiteY10" fmla="*/ 0 h 6858000"/>
                <a:gd name="connsiteX11" fmla="*/ 3385676 w 7291350"/>
                <a:gd name="connsiteY11" fmla="*/ 0 h 6858000"/>
                <a:gd name="connsiteX12" fmla="*/ 3360567 w 7291350"/>
                <a:gd name="connsiteY12" fmla="*/ 11552 h 6858000"/>
                <a:gd name="connsiteX13" fmla="*/ 2267395 w 7291350"/>
                <a:gd name="connsiteY13" fmla="*/ 725831 h 6858000"/>
                <a:gd name="connsiteX14" fmla="*/ 1234074 w 7291350"/>
                <a:gd name="connsiteY14" fmla="*/ 2007171 h 6858000"/>
                <a:gd name="connsiteX15" fmla="*/ 859383 w 7291350"/>
                <a:gd name="connsiteY15" fmla="*/ 3498372 h 6858000"/>
                <a:gd name="connsiteX16" fmla="*/ 1479513 w 7291350"/>
                <a:gd name="connsiteY16" fmla="*/ 4883182 h 6858000"/>
                <a:gd name="connsiteX17" fmla="*/ 1791985 w 7291350"/>
                <a:gd name="connsiteY17" fmla="*/ 5322671 h 6858000"/>
                <a:gd name="connsiteX18" fmla="*/ 3397295 w 7291350"/>
                <a:gd name="connsiteY18" fmla="*/ 6784567 h 6858000"/>
                <a:gd name="connsiteX19" fmla="*/ 3590446 w 7291350"/>
                <a:gd name="connsiteY19" fmla="*/ 6858000 h 6858000"/>
                <a:gd name="connsiteX20" fmla="*/ 1970757 w 7291350"/>
                <a:gd name="connsiteY20" fmla="*/ 6858000 h 6858000"/>
                <a:gd name="connsiteX21" fmla="*/ 1735872 w 7291350"/>
                <a:gd name="connsiteY21" fmla="*/ 6627685 h 6858000"/>
                <a:gd name="connsiteX22" fmla="*/ 1080932 w 7291350"/>
                <a:gd name="connsiteY22" fmla="*/ 5805127 h 6858000"/>
                <a:gd name="connsiteX23" fmla="*/ 0 w 7291350"/>
                <a:gd name="connsiteY23" fmla="*/ 3498372 h 6858000"/>
                <a:gd name="connsiteX24" fmla="*/ 1708174 w 7291350"/>
                <a:gd name="connsiteY24" fmla="*/ 7330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291350" h="6858000">
                  <a:moveTo>
                    <a:pt x="7291350" y="5718699"/>
                  </a:moveTo>
                  <a:lnTo>
                    <a:pt x="7291350" y="6806115"/>
                  </a:lnTo>
                  <a:lnTo>
                    <a:pt x="7224124" y="6858000"/>
                  </a:lnTo>
                  <a:lnTo>
                    <a:pt x="5607142" y="6858000"/>
                  </a:lnTo>
                  <a:lnTo>
                    <a:pt x="5736072" y="6801170"/>
                  </a:lnTo>
                  <a:cubicBezTo>
                    <a:pt x="6122313" y="6616106"/>
                    <a:pt x="6503069" y="6332805"/>
                    <a:pt x="6949826" y="5983707"/>
                  </a:cubicBezTo>
                  <a:cubicBezTo>
                    <a:pt x="7041094" y="5912378"/>
                    <a:pt x="7132358" y="5842426"/>
                    <a:pt x="7220703" y="5773675"/>
                  </a:cubicBezTo>
                  <a:close/>
                  <a:moveTo>
                    <a:pt x="7218419" y="0"/>
                  </a:moveTo>
                  <a:lnTo>
                    <a:pt x="7291350" y="0"/>
                  </a:lnTo>
                  <a:lnTo>
                    <a:pt x="7291350" y="50138"/>
                  </a:lnTo>
                  <a:close/>
                  <a:moveTo>
                    <a:pt x="1797607" y="0"/>
                  </a:moveTo>
                  <a:lnTo>
                    <a:pt x="3385676" y="0"/>
                  </a:lnTo>
                  <a:lnTo>
                    <a:pt x="3360567" y="11552"/>
                  </a:lnTo>
                  <a:cubicBezTo>
                    <a:pt x="2968013" y="202286"/>
                    <a:pt x="2600620" y="442170"/>
                    <a:pt x="2267395" y="725831"/>
                  </a:cubicBezTo>
                  <a:cubicBezTo>
                    <a:pt x="1824986" y="1104820"/>
                    <a:pt x="1477279" y="1536057"/>
                    <a:pt x="1234074" y="2007171"/>
                  </a:cubicBezTo>
                  <a:cubicBezTo>
                    <a:pt x="985368" y="2488770"/>
                    <a:pt x="859383" y="2990476"/>
                    <a:pt x="859383" y="3498372"/>
                  </a:cubicBezTo>
                  <a:cubicBezTo>
                    <a:pt x="859383" y="4010222"/>
                    <a:pt x="1060651" y="4308942"/>
                    <a:pt x="1479513" y="4883182"/>
                  </a:cubicBezTo>
                  <a:cubicBezTo>
                    <a:pt x="1580577" y="5021714"/>
                    <a:pt x="1685078" y="5164888"/>
                    <a:pt x="1791985" y="5322671"/>
                  </a:cubicBezTo>
                  <a:cubicBezTo>
                    <a:pt x="2283419" y="6046950"/>
                    <a:pt x="2796809" y="6521439"/>
                    <a:pt x="3397295" y="6784567"/>
                  </a:cubicBezTo>
                  <a:lnTo>
                    <a:pt x="3590446" y="6858000"/>
                  </a:lnTo>
                  <a:lnTo>
                    <a:pt x="1970757" y="6858000"/>
                  </a:lnTo>
                  <a:lnTo>
                    <a:pt x="1735872" y="6627685"/>
                  </a:lnTo>
                  <a:cubicBezTo>
                    <a:pt x="1502484" y="6382823"/>
                    <a:pt x="1285774" y="6107254"/>
                    <a:pt x="1080932" y="5805127"/>
                  </a:cubicBezTo>
                  <a:cubicBezTo>
                    <a:pt x="556365" y="5032027"/>
                    <a:pt x="0" y="4501616"/>
                    <a:pt x="0" y="3498372"/>
                  </a:cubicBezTo>
                  <a:cubicBezTo>
                    <a:pt x="0" y="2160829"/>
                    <a:pt x="685186" y="949872"/>
                    <a:pt x="1708174" y="7330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E504A5E7-0146-38CE-0B69-E92D178325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22894" y="-5799"/>
              <a:ext cx="7269107" cy="6858000"/>
            </a:xfrm>
            <a:custGeom>
              <a:avLst/>
              <a:gdLst>
                <a:gd name="connsiteX0" fmla="*/ 7269107 w 7269107"/>
                <a:gd name="connsiteY0" fmla="*/ 5518449 h 6858000"/>
                <a:gd name="connsiteX1" fmla="*/ 7269107 w 7269107"/>
                <a:gd name="connsiteY1" fmla="*/ 6823281 h 6858000"/>
                <a:gd name="connsiteX2" fmla="*/ 7224122 w 7269107"/>
                <a:gd name="connsiteY2" fmla="*/ 6858000 h 6858000"/>
                <a:gd name="connsiteX3" fmla="*/ 4927054 w 7269107"/>
                <a:gd name="connsiteY3" fmla="*/ 6858000 h 6858000"/>
                <a:gd name="connsiteX4" fmla="*/ 4982167 w 7269107"/>
                <a:gd name="connsiteY4" fmla="*/ 6852876 h 6858000"/>
                <a:gd name="connsiteX5" fmla="*/ 5743768 w 7269107"/>
                <a:gd name="connsiteY5" fmla="*/ 6606245 h 6858000"/>
                <a:gd name="connsiteX6" fmla="*/ 6843778 w 7269107"/>
                <a:gd name="connsiteY6" fmla="*/ 5848440 h 6858000"/>
                <a:gd name="connsiteX7" fmla="*/ 7115515 w 7269107"/>
                <a:gd name="connsiteY7" fmla="*/ 5637891 h 6858000"/>
                <a:gd name="connsiteX8" fmla="*/ 6870111 w 7269107"/>
                <a:gd name="connsiteY8" fmla="*/ 0 h 6858000"/>
                <a:gd name="connsiteX9" fmla="*/ 7269107 w 7269107"/>
                <a:gd name="connsiteY9" fmla="*/ 0 h 6858000"/>
                <a:gd name="connsiteX10" fmla="*/ 7269107 w 7269107"/>
                <a:gd name="connsiteY10" fmla="*/ 243137 h 6858000"/>
                <a:gd name="connsiteX11" fmla="*/ 7089989 w 7269107"/>
                <a:gd name="connsiteY11" fmla="*/ 119955 h 6858000"/>
                <a:gd name="connsiteX12" fmla="*/ 6952948 w 7269107"/>
                <a:gd name="connsiteY12" fmla="*/ 41521 h 6858000"/>
                <a:gd name="connsiteX13" fmla="*/ 1797606 w 7269107"/>
                <a:gd name="connsiteY13" fmla="*/ 0 h 6858000"/>
                <a:gd name="connsiteX14" fmla="*/ 3815328 w 7269107"/>
                <a:gd name="connsiteY14" fmla="*/ 0 h 6858000"/>
                <a:gd name="connsiteX15" fmla="*/ 3627371 w 7269107"/>
                <a:gd name="connsiteY15" fmla="*/ 77142 h 6858000"/>
                <a:gd name="connsiteX16" fmla="*/ 2379115 w 7269107"/>
                <a:gd name="connsiteY16" fmla="*/ 856285 h 6858000"/>
                <a:gd name="connsiteX17" fmla="*/ 1386699 w 7269107"/>
                <a:gd name="connsiteY17" fmla="*/ 2086062 h 6858000"/>
                <a:gd name="connsiteX18" fmla="*/ 1031258 w 7269107"/>
                <a:gd name="connsiteY18" fmla="*/ 3498372 h 6858000"/>
                <a:gd name="connsiteX19" fmla="*/ 1618904 w 7269107"/>
                <a:gd name="connsiteY19" fmla="*/ 4781604 h 6858000"/>
                <a:gd name="connsiteX20" fmla="*/ 1934812 w 7269107"/>
                <a:gd name="connsiteY20" fmla="*/ 5225904 h 6858000"/>
                <a:gd name="connsiteX21" fmla="*/ 3140010 w 7269107"/>
                <a:gd name="connsiteY21" fmla="*/ 6456196 h 6858000"/>
                <a:gd name="connsiteX22" fmla="*/ 4281662 w 7269107"/>
                <a:gd name="connsiteY22" fmla="*/ 6843305 h 6858000"/>
                <a:gd name="connsiteX23" fmla="*/ 4449058 w 7269107"/>
                <a:gd name="connsiteY23" fmla="*/ 6858000 h 6858000"/>
                <a:gd name="connsiteX24" fmla="*/ 1970756 w 7269107"/>
                <a:gd name="connsiteY24" fmla="*/ 6858000 h 6858000"/>
                <a:gd name="connsiteX25" fmla="*/ 1735871 w 7269107"/>
                <a:gd name="connsiteY25" fmla="*/ 6627685 h 6858000"/>
                <a:gd name="connsiteX26" fmla="*/ 1080930 w 7269107"/>
                <a:gd name="connsiteY26" fmla="*/ 5805127 h 6858000"/>
                <a:gd name="connsiteX27" fmla="*/ 0 w 7269107"/>
                <a:gd name="connsiteY27" fmla="*/ 3498372 h 6858000"/>
                <a:gd name="connsiteX28" fmla="*/ 1708172 w 7269107"/>
                <a:gd name="connsiteY28" fmla="*/ 7330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7269107" h="6858000">
                  <a:moveTo>
                    <a:pt x="7269107" y="5518449"/>
                  </a:moveTo>
                  <a:lnTo>
                    <a:pt x="7269107" y="6823281"/>
                  </a:lnTo>
                  <a:lnTo>
                    <a:pt x="7224122" y="6858000"/>
                  </a:lnTo>
                  <a:lnTo>
                    <a:pt x="4927054" y="6858000"/>
                  </a:lnTo>
                  <a:lnTo>
                    <a:pt x="4982167" y="6852876"/>
                  </a:lnTo>
                  <a:cubicBezTo>
                    <a:pt x="5236517" y="6821036"/>
                    <a:pt x="5483373" y="6740566"/>
                    <a:pt x="5743768" y="6606245"/>
                  </a:cubicBezTo>
                  <a:cubicBezTo>
                    <a:pt x="6099551" y="6422337"/>
                    <a:pt x="6452586" y="6154209"/>
                    <a:pt x="6843778" y="5848440"/>
                  </a:cubicBezTo>
                  <a:cubicBezTo>
                    <a:pt x="6935559" y="5776768"/>
                    <a:pt x="7026997" y="5706642"/>
                    <a:pt x="7115515" y="5637891"/>
                  </a:cubicBezTo>
                  <a:close/>
                  <a:moveTo>
                    <a:pt x="6870111" y="0"/>
                  </a:moveTo>
                  <a:lnTo>
                    <a:pt x="7269107" y="0"/>
                  </a:lnTo>
                  <a:lnTo>
                    <a:pt x="7269107" y="243137"/>
                  </a:lnTo>
                  <a:lnTo>
                    <a:pt x="7089989" y="119955"/>
                  </a:lnTo>
                  <a:cubicBezTo>
                    <a:pt x="7045081" y="92581"/>
                    <a:pt x="6999384" y="66425"/>
                    <a:pt x="6952948" y="41521"/>
                  </a:cubicBezTo>
                  <a:close/>
                  <a:moveTo>
                    <a:pt x="1797606" y="0"/>
                  </a:moveTo>
                  <a:lnTo>
                    <a:pt x="3815328" y="0"/>
                  </a:lnTo>
                  <a:lnTo>
                    <a:pt x="3627371" y="77142"/>
                  </a:lnTo>
                  <a:cubicBezTo>
                    <a:pt x="3175548" y="273822"/>
                    <a:pt x="2754868" y="536281"/>
                    <a:pt x="2379115" y="856285"/>
                  </a:cubicBezTo>
                  <a:cubicBezTo>
                    <a:pt x="1959736" y="1215679"/>
                    <a:pt x="1616497" y="1640901"/>
                    <a:pt x="1386699" y="2086062"/>
                  </a:cubicBezTo>
                  <a:cubicBezTo>
                    <a:pt x="1151572" y="2543083"/>
                    <a:pt x="1031258" y="3018150"/>
                    <a:pt x="1031258" y="3498372"/>
                  </a:cubicBezTo>
                  <a:cubicBezTo>
                    <a:pt x="1031258" y="3957455"/>
                    <a:pt x="1211213" y="4223692"/>
                    <a:pt x="1618904" y="4781604"/>
                  </a:cubicBezTo>
                  <a:cubicBezTo>
                    <a:pt x="1720826" y="4921339"/>
                    <a:pt x="1826186" y="5065887"/>
                    <a:pt x="1934812" y="5225904"/>
                  </a:cubicBezTo>
                  <a:cubicBezTo>
                    <a:pt x="2318957" y="5792064"/>
                    <a:pt x="2713069" y="6194600"/>
                    <a:pt x="3140010" y="6456196"/>
                  </a:cubicBezTo>
                  <a:cubicBezTo>
                    <a:pt x="3479423" y="6664512"/>
                    <a:pt x="3855769" y="6792387"/>
                    <a:pt x="4281662" y="6843305"/>
                  </a:cubicBezTo>
                  <a:lnTo>
                    <a:pt x="4449058" y="6858000"/>
                  </a:lnTo>
                  <a:lnTo>
                    <a:pt x="1970756" y="6858000"/>
                  </a:lnTo>
                  <a:lnTo>
                    <a:pt x="1735871" y="6627685"/>
                  </a:lnTo>
                  <a:cubicBezTo>
                    <a:pt x="1502482" y="6382823"/>
                    <a:pt x="1285773" y="6107254"/>
                    <a:pt x="1080930" y="5805127"/>
                  </a:cubicBezTo>
                  <a:cubicBezTo>
                    <a:pt x="556364" y="5032027"/>
                    <a:pt x="0" y="4501616"/>
                    <a:pt x="0" y="3498372"/>
                  </a:cubicBezTo>
                  <a:cubicBezTo>
                    <a:pt x="0" y="2160829"/>
                    <a:pt x="685185" y="949872"/>
                    <a:pt x="1708172" y="73302"/>
                  </a:cubicBezTo>
                  <a:close/>
                </a:path>
              </a:pathLst>
            </a:custGeom>
            <a:gradFill>
              <a:gsLst>
                <a:gs pos="2000">
                  <a:schemeClr val="bg1">
                    <a:alpha val="10000"/>
                  </a:schemeClr>
                </a:gs>
                <a:gs pos="5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extBox 1">
            <a:extLst>
              <a:ext uri="{FF2B5EF4-FFF2-40B4-BE49-F238E27FC236}">
                <a16:creationId xmlns:a16="http://schemas.microsoft.com/office/drawing/2014/main" id="{DA4D33C2-CB9E-9545-F1A8-44557FB9761D}"/>
              </a:ext>
            </a:extLst>
          </p:cNvPr>
          <p:cNvSpPr txBox="1"/>
          <p:nvPr/>
        </p:nvSpPr>
        <p:spPr>
          <a:xfrm>
            <a:off x="906773" y="2167116"/>
            <a:ext cx="10033686" cy="181588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00" dirty="0"/>
              <a:t>Given that the Insolvency Law Proposal intends to establish only minimum standards for avoidance actions, Member States may adopt additional rules for avoidance, voidability, or unenforceability of legal acts detrimental to the joint creditors to the extent that those rules offer better protection to the joint creditors. </a:t>
            </a:r>
          </a:p>
          <a:p>
            <a:endParaRPr lang="en-US" sz="1600" dirty="0"/>
          </a:p>
          <a:p>
            <a:r>
              <a:rPr lang="en-US" sz="1600" b="1" dirty="0"/>
              <a:t>CAVEAT</a:t>
            </a:r>
            <a:r>
              <a:rPr lang="en-US" sz="1600" dirty="0"/>
              <a:t> To a certain extent, this may interfere with the Insolvency Law Proposal’s objective to promote cross-border investment. Cross-border investors may not attribute the necessary comfort to the minimum rules, as there likely will remain discrepancies between various Member States. </a:t>
            </a:r>
          </a:p>
        </p:txBody>
      </p:sp>
      <p:sp>
        <p:nvSpPr>
          <p:cNvPr id="2" name="Tijdelijke aanduiding voor voettekst 1">
            <a:extLst>
              <a:ext uri="{FF2B5EF4-FFF2-40B4-BE49-F238E27FC236}">
                <a16:creationId xmlns:a16="http://schemas.microsoft.com/office/drawing/2014/main" id="{84FFA077-C90A-2FD1-8F0F-B82420E490DF}"/>
              </a:ext>
            </a:extLst>
          </p:cNvPr>
          <p:cNvSpPr>
            <a:spLocks noGrp="1"/>
          </p:cNvSpPr>
          <p:nvPr>
            <p:ph type="ftr" sz="quarter" idx="11"/>
          </p:nvPr>
        </p:nvSpPr>
        <p:spPr/>
        <p:txBody>
          <a:bodyPr/>
          <a:lstStyle/>
          <a:p>
            <a:r>
              <a:rPr lang="de-DE"/>
              <a:t>pro mandato 25.02.2025</a:t>
            </a:r>
          </a:p>
        </p:txBody>
      </p:sp>
    </p:spTree>
    <p:extLst>
      <p:ext uri="{BB962C8B-B14F-4D97-AF65-F5344CB8AC3E}">
        <p14:creationId xmlns:p14="http://schemas.microsoft.com/office/powerpoint/2010/main" val="12204816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557A350-3959-EB9E-9C16-09759184537A}"/>
              </a:ext>
            </a:extLst>
          </p:cNvPr>
          <p:cNvSpPr txBox="1"/>
          <p:nvPr/>
        </p:nvSpPr>
        <p:spPr>
          <a:xfrm>
            <a:off x="222680" y="936010"/>
            <a:ext cx="12072551" cy="498598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600" dirty="0"/>
              <a:t>2. </a:t>
            </a:r>
            <a:r>
              <a:rPr lang="en-GB" dirty="0"/>
              <a:t>Enhancing</a:t>
            </a:r>
            <a:r>
              <a:rPr lang="en-GB" sz="2000" dirty="0"/>
              <a:t> </a:t>
            </a:r>
            <a:r>
              <a:rPr lang="en-GB" sz="2000" b="1" dirty="0"/>
              <a:t>Transparenc</a:t>
            </a:r>
            <a:r>
              <a:rPr lang="en-GB" sz="2000" dirty="0"/>
              <a:t>y </a:t>
            </a:r>
            <a:r>
              <a:rPr lang="en-GB" dirty="0"/>
              <a:t>to asset tracing </a:t>
            </a:r>
          </a:p>
          <a:p>
            <a:endParaRPr lang="en-GB" sz="1600" dirty="0"/>
          </a:p>
          <a:p>
            <a:r>
              <a:rPr lang="en-GB" sz="1600" dirty="0"/>
              <a:t> asset-tracing related to insolvency estates is one of the main topics. </a:t>
            </a:r>
          </a:p>
          <a:p>
            <a:r>
              <a:rPr lang="en-GB" sz="1600" dirty="0"/>
              <a:t>It includes both the </a:t>
            </a:r>
            <a:r>
              <a:rPr lang="en-GB" sz="1600" u="sng" dirty="0"/>
              <a:t>preservation</a:t>
            </a:r>
            <a:r>
              <a:rPr lang="en-GB" sz="1600" dirty="0"/>
              <a:t> (i.e. freezing) of the assets identified and </a:t>
            </a:r>
            <a:r>
              <a:rPr lang="en-GB" sz="1600" u="sng" dirty="0"/>
              <a:t>the repatriation </a:t>
            </a:r>
            <a:r>
              <a:rPr lang="en-GB" sz="1600" dirty="0"/>
              <a:t>of assets that are located in another Member State.   </a:t>
            </a:r>
          </a:p>
          <a:p>
            <a:r>
              <a:rPr lang="en-GB" sz="1600" dirty="0"/>
              <a:t>insolvency practitioners within the EU should gain access to </a:t>
            </a:r>
          </a:p>
          <a:p>
            <a:pPr marL="285750" indent="-285750">
              <a:buFont typeface="Arial" panose="020B0604020202020204" pitchFamily="34" charset="0"/>
              <a:buChar char="•"/>
            </a:pPr>
            <a:r>
              <a:rPr lang="en-GB" sz="1600" dirty="0"/>
              <a:t>centralised registers of the EU in respect of:</a:t>
            </a:r>
          </a:p>
          <a:p>
            <a:pPr marL="285750" indent="-285750">
              <a:buFont typeface="Arial" panose="020B0604020202020204" pitchFamily="34" charset="0"/>
              <a:buChar char="•"/>
            </a:pPr>
            <a:r>
              <a:rPr lang="en-GB" sz="1600" dirty="0"/>
              <a:t>bank accounts, </a:t>
            </a:r>
          </a:p>
          <a:p>
            <a:pPr marL="285750" indent="-285750">
              <a:buFont typeface="Arial" panose="020B0604020202020204" pitchFamily="34" charset="0"/>
              <a:buChar char="•"/>
            </a:pPr>
            <a:r>
              <a:rPr lang="en-GB" sz="1600" dirty="0"/>
              <a:t>UBO information and </a:t>
            </a:r>
          </a:p>
          <a:p>
            <a:pPr marL="285750" indent="-285750">
              <a:buFont typeface="Arial" panose="020B0604020202020204" pitchFamily="34" charset="0"/>
              <a:buChar char="•"/>
            </a:pPr>
            <a:r>
              <a:rPr lang="en-GB" sz="1600" dirty="0"/>
              <a:t>asset title information, </a:t>
            </a:r>
          </a:p>
          <a:p>
            <a:pPr marL="285750" indent="-285750">
              <a:buFont typeface="Arial" panose="020B0604020202020204" pitchFamily="34" charset="0"/>
              <a:buChar char="•"/>
            </a:pPr>
            <a:r>
              <a:rPr lang="en-GB" sz="1600" dirty="0"/>
              <a:t>simplifying and improving the process of identifying assets located in Member States. </a:t>
            </a:r>
          </a:p>
          <a:p>
            <a:pPr marL="285750" indent="-285750">
              <a:buFont typeface="Arial" panose="020B0604020202020204" pitchFamily="34" charset="0"/>
              <a:buChar char="•"/>
            </a:pPr>
            <a:endParaRPr lang="en-GB" sz="1600" dirty="0">
              <a:solidFill>
                <a:schemeClr val="tx2"/>
              </a:solidFill>
            </a:endParaRPr>
          </a:p>
          <a:p>
            <a:r>
              <a:rPr lang="en-GB" sz="1400" dirty="0"/>
              <a:t>As the registers contain sensitive information, judicial control entrusted to designated courts are put in place to safeguard the rights and interests of European citizens and companies.  </a:t>
            </a:r>
          </a:p>
          <a:p>
            <a:r>
              <a:rPr lang="en-GB" sz="1400" dirty="0"/>
              <a:t>insolvency practitioners appointed in any of the other Member States should be equipped with the same access to various registers as ‘local’ insolvency practitioners of a Member State and stipulates that such insolvency practitioners may not be subjected to further professional standards</a:t>
            </a:r>
            <a:r>
              <a:rPr lang="en-GB" sz="1600" dirty="0"/>
              <a:t>. </a:t>
            </a:r>
          </a:p>
          <a:p>
            <a:endParaRPr lang="en-GB" sz="1600" dirty="0"/>
          </a:p>
          <a:p>
            <a:r>
              <a:rPr lang="en-GB" sz="1600" dirty="0"/>
              <a:t>this would enable insolvency practitioners to trace debtors’ assets easier, faster and at lower cost, which is expected to result in other higher recovery in cross-border </a:t>
            </a:r>
            <a:r>
              <a:rPr lang="en-GB" sz="1600" b="1" dirty="0"/>
              <a:t>European</a:t>
            </a:r>
            <a:r>
              <a:rPr lang="en-GB" sz="1600" dirty="0"/>
              <a:t> insolvency proceedings. </a:t>
            </a:r>
          </a:p>
          <a:p>
            <a:endParaRPr lang="en-GB" sz="1600" dirty="0">
              <a:solidFill>
                <a:schemeClr val="tx2"/>
              </a:solidFill>
            </a:endParaRPr>
          </a:p>
        </p:txBody>
      </p:sp>
      <p:sp>
        <p:nvSpPr>
          <p:cNvPr id="3" name="Tijdelijke aanduiding voor voettekst 2">
            <a:extLst>
              <a:ext uri="{FF2B5EF4-FFF2-40B4-BE49-F238E27FC236}">
                <a16:creationId xmlns:a16="http://schemas.microsoft.com/office/drawing/2014/main" id="{EAF84414-8E22-4800-20DD-FC55EAAEA5F9}"/>
              </a:ext>
            </a:extLst>
          </p:cNvPr>
          <p:cNvSpPr>
            <a:spLocks noGrp="1"/>
          </p:cNvSpPr>
          <p:nvPr>
            <p:ph type="ftr" sz="quarter" idx="11"/>
          </p:nvPr>
        </p:nvSpPr>
        <p:spPr/>
        <p:txBody>
          <a:bodyPr/>
          <a:lstStyle/>
          <a:p>
            <a:r>
              <a:rPr lang="de-DE" dirty="0"/>
              <a:t>pro </a:t>
            </a:r>
            <a:r>
              <a:rPr lang="de-DE" dirty="0" err="1"/>
              <a:t>mandato</a:t>
            </a:r>
            <a:r>
              <a:rPr lang="de-DE" dirty="0"/>
              <a:t> 25.02.2025</a:t>
            </a:r>
          </a:p>
        </p:txBody>
      </p:sp>
    </p:spTree>
    <p:extLst>
      <p:ext uri="{BB962C8B-B14F-4D97-AF65-F5344CB8AC3E}">
        <p14:creationId xmlns:p14="http://schemas.microsoft.com/office/powerpoint/2010/main" val="542851264"/>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Kantoor">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312</TotalTime>
  <Words>2539</Words>
  <Application>Microsoft Office PowerPoint</Application>
  <PresentationFormat>Breedbeeld</PresentationFormat>
  <Paragraphs>160</Paragraphs>
  <Slides>19</Slides>
  <Notes>0</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19</vt:i4>
      </vt:variant>
    </vt:vector>
  </HeadingPairs>
  <TitlesOfParts>
    <vt:vector size="25" baseType="lpstr">
      <vt:lpstr>Aptos</vt:lpstr>
      <vt:lpstr>Aptos Display</vt:lpstr>
      <vt:lpstr>Arial</vt:lpstr>
      <vt:lpstr>Calibri</vt:lpstr>
      <vt:lpstr>Source Sans</vt:lpstr>
      <vt:lpstr>Kantoorthema</vt:lpstr>
      <vt:lpstr> The European Commission’s proposed directive harmonising certain aspects of insolvency law  </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Chris Muyldermans</dc:creator>
  <cp:lastModifiedBy>Benjamin Quanjard</cp:lastModifiedBy>
  <cp:revision>13</cp:revision>
  <dcterms:created xsi:type="dcterms:W3CDTF">2025-02-06T10:52:52Z</dcterms:created>
  <dcterms:modified xsi:type="dcterms:W3CDTF">2025-02-26T09:15:33Z</dcterms:modified>
</cp:coreProperties>
</file>