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6" r:id="rId2"/>
    <p:sldId id="271" r:id="rId3"/>
    <p:sldId id="273" r:id="rId4"/>
    <p:sldId id="274" r:id="rId5"/>
    <p:sldId id="410" r:id="rId6"/>
    <p:sldId id="602" r:id="rId7"/>
    <p:sldId id="604" r:id="rId8"/>
    <p:sldId id="605" r:id="rId9"/>
    <p:sldId id="606" r:id="rId10"/>
    <p:sldId id="608" r:id="rId11"/>
    <p:sldId id="607" r:id="rId12"/>
    <p:sldId id="722" r:id="rId13"/>
    <p:sldId id="609" r:id="rId14"/>
    <p:sldId id="610" r:id="rId15"/>
    <p:sldId id="611" r:id="rId16"/>
    <p:sldId id="612" r:id="rId17"/>
    <p:sldId id="613" r:id="rId18"/>
    <p:sldId id="615" r:id="rId19"/>
    <p:sldId id="617" r:id="rId20"/>
    <p:sldId id="630" r:id="rId21"/>
    <p:sldId id="698" r:id="rId22"/>
    <p:sldId id="699" r:id="rId23"/>
    <p:sldId id="700" r:id="rId24"/>
    <p:sldId id="618" r:id="rId25"/>
    <p:sldId id="619" r:id="rId26"/>
    <p:sldId id="620" r:id="rId27"/>
    <p:sldId id="621" r:id="rId28"/>
    <p:sldId id="622" r:id="rId29"/>
    <p:sldId id="628" r:id="rId30"/>
    <p:sldId id="623" r:id="rId31"/>
    <p:sldId id="625" r:id="rId32"/>
    <p:sldId id="626" r:id="rId33"/>
    <p:sldId id="627" r:id="rId34"/>
    <p:sldId id="629" r:id="rId35"/>
    <p:sldId id="631" r:id="rId36"/>
    <p:sldId id="632" r:id="rId37"/>
    <p:sldId id="634" r:id="rId38"/>
    <p:sldId id="637" r:id="rId39"/>
    <p:sldId id="638" r:id="rId40"/>
    <p:sldId id="639" r:id="rId41"/>
    <p:sldId id="723" r:id="rId42"/>
    <p:sldId id="703" r:id="rId43"/>
    <p:sldId id="704" r:id="rId44"/>
    <p:sldId id="705" r:id="rId45"/>
    <p:sldId id="702" r:id="rId46"/>
    <p:sldId id="701" r:id="rId47"/>
    <p:sldId id="641" r:id="rId48"/>
    <p:sldId id="667" r:id="rId49"/>
    <p:sldId id="668" r:id="rId50"/>
    <p:sldId id="669" r:id="rId51"/>
    <p:sldId id="685" r:id="rId52"/>
    <p:sldId id="686" r:id="rId53"/>
    <p:sldId id="684" r:id="rId54"/>
    <p:sldId id="670" r:id="rId55"/>
    <p:sldId id="672" r:id="rId56"/>
    <p:sldId id="692" r:id="rId57"/>
    <p:sldId id="693" r:id="rId58"/>
    <p:sldId id="642" r:id="rId59"/>
    <p:sldId id="673" r:id="rId60"/>
    <p:sldId id="674" r:id="rId61"/>
    <p:sldId id="687" r:id="rId62"/>
    <p:sldId id="688" r:id="rId63"/>
    <p:sldId id="675" r:id="rId64"/>
    <p:sldId id="694" r:id="rId65"/>
    <p:sldId id="643" r:id="rId66"/>
    <p:sldId id="644" r:id="rId67"/>
    <p:sldId id="689" r:id="rId68"/>
    <p:sldId id="690" r:id="rId69"/>
    <p:sldId id="691" r:id="rId70"/>
    <p:sldId id="695" r:id="rId71"/>
    <p:sldId id="696" r:id="rId72"/>
    <p:sldId id="697" r:id="rId73"/>
    <p:sldId id="603" r:id="rId74"/>
    <p:sldId id="706" r:id="rId75"/>
    <p:sldId id="708" r:id="rId76"/>
    <p:sldId id="403" r:id="rId77"/>
    <p:sldId id="404" r:id="rId78"/>
    <p:sldId id="405" r:id="rId79"/>
    <p:sldId id="724" r:id="rId80"/>
    <p:sldId id="407" r:id="rId81"/>
    <p:sldId id="414" r:id="rId82"/>
    <p:sldId id="415" r:id="rId83"/>
    <p:sldId id="416" r:id="rId84"/>
    <p:sldId id="417" r:id="rId85"/>
    <p:sldId id="418" r:id="rId86"/>
    <p:sldId id="419" r:id="rId87"/>
    <p:sldId id="420" r:id="rId88"/>
    <p:sldId id="413" r:id="rId89"/>
    <p:sldId id="567" r:id="rId90"/>
    <p:sldId id="709" r:id="rId91"/>
    <p:sldId id="598" r:id="rId92"/>
    <p:sldId id="713" r:id="rId93"/>
    <p:sldId id="714" r:id="rId94"/>
    <p:sldId id="715" r:id="rId95"/>
    <p:sldId id="716" r:id="rId96"/>
    <p:sldId id="717" r:id="rId97"/>
    <p:sldId id="434" r:id="rId98"/>
    <p:sldId id="719" r:id="rId99"/>
    <p:sldId id="710" r:id="rId100"/>
    <p:sldId id="718" r:id="rId101"/>
    <p:sldId id="720" r:id="rId102"/>
    <p:sldId id="721" r:id="rId103"/>
    <p:sldId id="438" r:id="rId104"/>
    <p:sldId id="439" r:id="rId105"/>
    <p:sldId id="440" r:id="rId106"/>
    <p:sldId id="441" r:id="rId107"/>
    <p:sldId id="442" r:id="rId108"/>
    <p:sldId id="562" r:id="rId10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F61F05-7877-4726-AB01-A8325304A092}">
          <p14:sldIdLst>
            <p14:sldId id="256"/>
            <p14:sldId id="271"/>
            <p14:sldId id="273"/>
            <p14:sldId id="274"/>
            <p14:sldId id="410"/>
            <p14:sldId id="602"/>
            <p14:sldId id="604"/>
            <p14:sldId id="605"/>
            <p14:sldId id="606"/>
            <p14:sldId id="608"/>
            <p14:sldId id="607"/>
            <p14:sldId id="722"/>
            <p14:sldId id="609"/>
            <p14:sldId id="610"/>
            <p14:sldId id="611"/>
            <p14:sldId id="612"/>
            <p14:sldId id="613"/>
            <p14:sldId id="615"/>
            <p14:sldId id="617"/>
            <p14:sldId id="630"/>
            <p14:sldId id="698"/>
            <p14:sldId id="699"/>
            <p14:sldId id="700"/>
            <p14:sldId id="618"/>
            <p14:sldId id="619"/>
            <p14:sldId id="620"/>
            <p14:sldId id="621"/>
            <p14:sldId id="622"/>
            <p14:sldId id="628"/>
            <p14:sldId id="623"/>
            <p14:sldId id="625"/>
            <p14:sldId id="626"/>
            <p14:sldId id="627"/>
            <p14:sldId id="629"/>
            <p14:sldId id="631"/>
            <p14:sldId id="632"/>
            <p14:sldId id="634"/>
            <p14:sldId id="637"/>
            <p14:sldId id="638"/>
            <p14:sldId id="639"/>
            <p14:sldId id="723"/>
            <p14:sldId id="703"/>
            <p14:sldId id="704"/>
            <p14:sldId id="705"/>
            <p14:sldId id="702"/>
            <p14:sldId id="701"/>
            <p14:sldId id="641"/>
            <p14:sldId id="667"/>
            <p14:sldId id="668"/>
            <p14:sldId id="669"/>
            <p14:sldId id="685"/>
            <p14:sldId id="686"/>
            <p14:sldId id="684"/>
            <p14:sldId id="670"/>
            <p14:sldId id="672"/>
            <p14:sldId id="692"/>
            <p14:sldId id="693"/>
            <p14:sldId id="642"/>
            <p14:sldId id="673"/>
            <p14:sldId id="674"/>
            <p14:sldId id="687"/>
            <p14:sldId id="688"/>
            <p14:sldId id="675"/>
            <p14:sldId id="694"/>
            <p14:sldId id="643"/>
            <p14:sldId id="644"/>
            <p14:sldId id="689"/>
            <p14:sldId id="690"/>
            <p14:sldId id="691"/>
            <p14:sldId id="695"/>
            <p14:sldId id="696"/>
            <p14:sldId id="697"/>
            <p14:sldId id="603"/>
            <p14:sldId id="706"/>
            <p14:sldId id="708"/>
            <p14:sldId id="403"/>
            <p14:sldId id="404"/>
            <p14:sldId id="405"/>
            <p14:sldId id="724"/>
            <p14:sldId id="407"/>
            <p14:sldId id="414"/>
            <p14:sldId id="415"/>
            <p14:sldId id="416"/>
            <p14:sldId id="417"/>
            <p14:sldId id="418"/>
            <p14:sldId id="419"/>
            <p14:sldId id="420"/>
            <p14:sldId id="413"/>
          </p14:sldIdLst>
        </p14:section>
        <p14:section name="Untitled Section" id="{6346D367-592D-4D8A-878A-7F727A4A6144}">
          <p14:sldIdLst>
            <p14:sldId id="567"/>
            <p14:sldId id="709"/>
            <p14:sldId id="598"/>
            <p14:sldId id="713"/>
            <p14:sldId id="714"/>
            <p14:sldId id="715"/>
            <p14:sldId id="716"/>
            <p14:sldId id="717"/>
            <p14:sldId id="434"/>
            <p14:sldId id="719"/>
            <p14:sldId id="710"/>
            <p14:sldId id="718"/>
            <p14:sldId id="720"/>
            <p14:sldId id="721"/>
            <p14:sldId id="438"/>
            <p14:sldId id="439"/>
            <p14:sldId id="440"/>
            <p14:sldId id="441"/>
            <p14:sldId id="442"/>
            <p14:sldId id="56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FF"/>
    <a:srgbClr val="FFD966"/>
    <a:srgbClr val="4472C4"/>
    <a:srgbClr val="FFFF00"/>
    <a:srgbClr val="FF99FF"/>
    <a:srgbClr val="FF0000"/>
    <a:srgbClr val="C5E0B4"/>
    <a:srgbClr val="000000"/>
    <a:srgbClr val="4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98" autoAdjust="0"/>
    <p:restoredTop sz="94660"/>
  </p:normalViewPr>
  <p:slideViewPr>
    <p:cSldViewPr snapToGrid="0" showGuides="1">
      <p:cViewPr varScale="1">
        <p:scale>
          <a:sx n="165" d="100"/>
          <a:sy n="165" d="100"/>
        </p:scale>
        <p:origin x="105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EC000-EE3D-4828-AB69-DC553D071195}" type="datetimeFigureOut">
              <a:rPr lang="nl-BE" smtClean="0"/>
              <a:t>22/02/2021</a:t>
            </a:fld>
            <a:endParaRPr lang="nl-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1CFF9-D7A1-44A2-98C0-7C4D46856274}" type="slidenum">
              <a:rPr lang="nl-BE" smtClean="0"/>
              <a:t>‹#›</a:t>
            </a:fld>
            <a:endParaRPr lang="nl-BE"/>
          </a:p>
        </p:txBody>
      </p:sp>
    </p:spTree>
    <p:extLst>
      <p:ext uri="{BB962C8B-B14F-4D97-AF65-F5344CB8AC3E}">
        <p14:creationId xmlns:p14="http://schemas.microsoft.com/office/powerpoint/2010/main" val="168447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8E758AD4-6FA0-4498-8904-F88A8A1CBA2B}" type="slidenum">
              <a:rPr lang="en-US" sz="900"/>
              <a:pPr/>
              <a:t>2</a:t>
            </a:fld>
            <a:endParaRPr lang="en-US" sz="900"/>
          </a:p>
        </p:txBody>
      </p:sp>
      <p:sp>
        <p:nvSpPr>
          <p:cNvPr id="234499" name="Rectangle 2"/>
          <p:cNvSpPr>
            <a:spLocks noGrp="1" noRot="1" noChangeAspect="1" noChangeArrowheads="1" noTextEdit="1"/>
          </p:cNvSpPr>
          <p:nvPr>
            <p:ph type="sldImg"/>
          </p:nvPr>
        </p:nvSpPr>
        <p:spPr>
          <a:xfrm>
            <a:off x="1144588" y="687388"/>
            <a:ext cx="4568825" cy="3427412"/>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C20E087E-1F72-4473-B41A-EBDF01AB0859}" type="slidenum">
              <a:rPr lang="en-US" sz="900"/>
              <a:pPr/>
              <a:t>3</a:t>
            </a:fld>
            <a:endParaRPr lang="en-US" sz="900"/>
          </a:p>
        </p:txBody>
      </p:sp>
      <p:sp>
        <p:nvSpPr>
          <p:cNvPr id="235523" name="Rectangle 2"/>
          <p:cNvSpPr>
            <a:spLocks noGrp="1" noRot="1" noChangeAspect="1" noChangeArrowheads="1" noTextEdit="1"/>
          </p:cNvSpPr>
          <p:nvPr>
            <p:ph type="sldImg"/>
          </p:nvPr>
        </p:nvSpPr>
        <p:spPr>
          <a:xfrm>
            <a:off x="1144588" y="687388"/>
            <a:ext cx="4568825" cy="3427412"/>
          </a:xfrm>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0A084-47EC-4030-94DD-FCDA0D2D1E31}" type="datetimeFigureOut">
              <a:rPr lang="nl-BE" smtClean="0"/>
              <a:t>22/02/2021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82940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084-47EC-4030-94DD-FCDA0D2D1E31}" type="datetimeFigureOut">
              <a:rPr lang="nl-BE" smtClean="0"/>
              <a:t>22/02/2021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231031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084-47EC-4030-94DD-FCDA0D2D1E31}" type="datetimeFigureOut">
              <a:rPr lang="nl-BE" smtClean="0"/>
              <a:t>22/02/2021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44612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084-47EC-4030-94DD-FCDA0D2D1E31}" type="datetimeFigureOut">
              <a:rPr lang="nl-BE" smtClean="0"/>
              <a:t>22/02/2021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174207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B0A084-47EC-4030-94DD-FCDA0D2D1E31}" type="datetimeFigureOut">
              <a:rPr lang="nl-BE" smtClean="0"/>
              <a:t>22/02/2021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6098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0A084-47EC-4030-94DD-FCDA0D2D1E31}" type="datetimeFigureOut">
              <a:rPr lang="nl-BE" smtClean="0"/>
              <a:t>22/02/2021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33755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0A084-47EC-4030-94DD-FCDA0D2D1E31}" type="datetimeFigureOut">
              <a:rPr lang="nl-BE" smtClean="0"/>
              <a:t>22/02/2021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420773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0A084-47EC-4030-94DD-FCDA0D2D1E31}" type="datetimeFigureOut">
              <a:rPr lang="nl-BE" smtClean="0"/>
              <a:t>22/02/2021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18609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0A084-47EC-4030-94DD-FCDA0D2D1E31}" type="datetimeFigureOut">
              <a:rPr lang="nl-BE" smtClean="0"/>
              <a:t>22/02/2021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119955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B0A084-47EC-4030-94DD-FCDA0D2D1E31}" type="datetimeFigureOut">
              <a:rPr lang="nl-BE" smtClean="0"/>
              <a:t>22/02/2021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145770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B0A084-47EC-4030-94DD-FCDA0D2D1E31}" type="datetimeFigureOut">
              <a:rPr lang="nl-BE" smtClean="0"/>
              <a:t>22/02/2021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264788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0A084-47EC-4030-94DD-FCDA0D2D1E31}" type="datetimeFigureOut">
              <a:rPr lang="nl-BE" smtClean="0"/>
              <a:t>22/02/2021</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93B1A-6B41-4B80-A637-4CB54CC449C9}" type="slidenum">
              <a:rPr lang="nl-BE" smtClean="0"/>
              <a:t>‹#›</a:t>
            </a:fld>
            <a:endParaRPr lang="nl-BE"/>
          </a:p>
        </p:txBody>
      </p:sp>
    </p:spTree>
    <p:extLst>
      <p:ext uri="{BB962C8B-B14F-4D97-AF65-F5344CB8AC3E}">
        <p14:creationId xmlns:p14="http://schemas.microsoft.com/office/powerpoint/2010/main" val="4046020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6.png"/><Relationship Id="rId4" Type="http://schemas.openxmlformats.org/officeDocument/2006/relationships/image" Target="../media/image35.png"/></Relationships>
</file>

<file path=ppt/slides/_rels/slide10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eter.verschelden@moorestephens.b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4.jpeg"/><Relationship Id="rId9" Type="http://schemas.openxmlformats.org/officeDocument/2006/relationships/image" Target="../media/image16.png"/><Relationship Id="rId1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9C7F-8452-4DFD-AB08-AF1E0C27D745}"/>
              </a:ext>
            </a:extLst>
          </p:cNvPr>
          <p:cNvSpPr>
            <a:spLocks noGrp="1"/>
          </p:cNvSpPr>
          <p:nvPr>
            <p:ph type="ctrTitle"/>
          </p:nvPr>
        </p:nvSpPr>
        <p:spPr/>
        <p:txBody>
          <a:bodyPr/>
          <a:lstStyle/>
          <a:p>
            <a:endParaRPr lang="nl-BE"/>
          </a:p>
        </p:txBody>
      </p:sp>
      <p:sp>
        <p:nvSpPr>
          <p:cNvPr id="3" name="Subtitle 2">
            <a:extLst>
              <a:ext uri="{FF2B5EF4-FFF2-40B4-BE49-F238E27FC236}">
                <a16:creationId xmlns:a16="http://schemas.microsoft.com/office/drawing/2014/main" id="{006E6EBB-F048-4BCC-B569-0589B15BB138}"/>
              </a:ext>
            </a:extLst>
          </p:cNvPr>
          <p:cNvSpPr>
            <a:spLocks noGrp="1"/>
          </p:cNvSpPr>
          <p:nvPr>
            <p:ph type="subTitle" idx="1"/>
          </p:nvPr>
        </p:nvSpPr>
        <p:spPr/>
        <p:txBody>
          <a:bodyPr/>
          <a:lstStyle/>
          <a:p>
            <a:endParaRPr lang="nl-BE"/>
          </a:p>
        </p:txBody>
      </p:sp>
      <p:pic>
        <p:nvPicPr>
          <p:cNvPr id="4" name="Picture 3">
            <a:extLst>
              <a:ext uri="{FF2B5EF4-FFF2-40B4-BE49-F238E27FC236}">
                <a16:creationId xmlns:a16="http://schemas.microsoft.com/office/drawing/2014/main" id="{0129256B-342B-4C73-9960-4FB763915804}"/>
              </a:ext>
            </a:extLst>
          </p:cNvPr>
          <p:cNvPicPr>
            <a:picLocks noChangeAspect="1"/>
          </p:cNvPicPr>
          <p:nvPr/>
        </p:nvPicPr>
        <p:blipFill>
          <a:blip r:embed="rId2"/>
          <a:stretch>
            <a:fillRect/>
          </a:stretch>
        </p:blipFill>
        <p:spPr>
          <a:xfrm>
            <a:off x="-446141" y="601363"/>
            <a:ext cx="10036281" cy="5799438"/>
          </a:xfrm>
          <a:prstGeom prst="rect">
            <a:avLst/>
          </a:prstGeom>
        </p:spPr>
      </p:pic>
      <p:sp>
        <p:nvSpPr>
          <p:cNvPr id="5" name="TextBox 4">
            <a:extLst>
              <a:ext uri="{FF2B5EF4-FFF2-40B4-BE49-F238E27FC236}">
                <a16:creationId xmlns:a16="http://schemas.microsoft.com/office/drawing/2014/main" id="{CBA9323C-23E0-481F-83FB-34835CFCA35B}"/>
              </a:ext>
            </a:extLst>
          </p:cNvPr>
          <p:cNvSpPr txBox="1"/>
          <p:nvPr/>
        </p:nvSpPr>
        <p:spPr>
          <a:xfrm>
            <a:off x="7138523" y="2523681"/>
            <a:ext cx="1264898" cy="715581"/>
          </a:xfrm>
          <a:prstGeom prst="rect">
            <a:avLst/>
          </a:prstGeom>
          <a:noFill/>
        </p:spPr>
        <p:txBody>
          <a:bodyPr wrap="none" rtlCol="0">
            <a:spAutoFit/>
          </a:bodyPr>
          <a:lstStyle/>
          <a:p>
            <a:pPr algn="ctr"/>
            <a:r>
              <a:rPr lang="nl-BE" sz="1350" dirty="0">
                <a:solidFill>
                  <a:schemeClr val="bg1"/>
                </a:solidFill>
              </a:rPr>
              <a:t>Opleiding</a:t>
            </a:r>
            <a:br>
              <a:rPr lang="nl-BE" sz="1350" dirty="0">
                <a:solidFill>
                  <a:schemeClr val="bg1"/>
                </a:solidFill>
              </a:rPr>
            </a:br>
            <a:r>
              <a:rPr lang="nl-BE" sz="1350" dirty="0">
                <a:solidFill>
                  <a:schemeClr val="bg1"/>
                </a:solidFill>
              </a:rPr>
              <a:t>PRO MANDATO</a:t>
            </a:r>
          </a:p>
          <a:p>
            <a:pPr algn="ctr"/>
            <a:r>
              <a:rPr lang="nl-BE" sz="1350" dirty="0">
                <a:solidFill>
                  <a:schemeClr val="bg1"/>
                </a:solidFill>
              </a:rPr>
              <a:t>2021</a:t>
            </a:r>
          </a:p>
        </p:txBody>
      </p:sp>
      <p:sp>
        <p:nvSpPr>
          <p:cNvPr id="6" name="TextBox 5">
            <a:extLst>
              <a:ext uri="{FF2B5EF4-FFF2-40B4-BE49-F238E27FC236}">
                <a16:creationId xmlns:a16="http://schemas.microsoft.com/office/drawing/2014/main" id="{9531216F-B956-4FA1-A9CE-7569C1133230}"/>
              </a:ext>
            </a:extLst>
          </p:cNvPr>
          <p:cNvSpPr txBox="1"/>
          <p:nvPr/>
        </p:nvSpPr>
        <p:spPr>
          <a:xfrm>
            <a:off x="6813134" y="3743548"/>
            <a:ext cx="1788207" cy="300082"/>
          </a:xfrm>
          <a:prstGeom prst="rect">
            <a:avLst/>
          </a:prstGeom>
          <a:noFill/>
        </p:spPr>
        <p:txBody>
          <a:bodyPr wrap="square" rtlCol="0">
            <a:spAutoFit/>
          </a:bodyPr>
          <a:lstStyle/>
          <a:p>
            <a:pPr algn="ctr"/>
            <a:r>
              <a:rPr lang="nl-NL" sz="1350" b="1" dirty="0">
                <a:solidFill>
                  <a:schemeClr val="bg1"/>
                </a:solidFill>
              </a:rPr>
              <a:t>Follow </a:t>
            </a:r>
            <a:r>
              <a:rPr lang="nl-NL" sz="1350" b="1" dirty="0" err="1">
                <a:solidFill>
                  <a:schemeClr val="bg1"/>
                </a:solidFill>
              </a:rPr>
              <a:t>the</a:t>
            </a:r>
            <a:r>
              <a:rPr lang="nl-NL" sz="1350" b="1" dirty="0">
                <a:solidFill>
                  <a:schemeClr val="bg1"/>
                </a:solidFill>
              </a:rPr>
              <a:t> money</a:t>
            </a:r>
            <a:endParaRPr lang="nl-BE" sz="1350" b="1" dirty="0">
              <a:solidFill>
                <a:schemeClr val="bg1"/>
              </a:solidFill>
            </a:endParaRPr>
          </a:p>
        </p:txBody>
      </p:sp>
      <p:pic>
        <p:nvPicPr>
          <p:cNvPr id="7" name="Picture 6">
            <a:extLst>
              <a:ext uri="{FF2B5EF4-FFF2-40B4-BE49-F238E27FC236}">
                <a16:creationId xmlns:a16="http://schemas.microsoft.com/office/drawing/2014/main" id="{C562225F-079E-474B-A5CF-99458826FB89}"/>
              </a:ext>
            </a:extLst>
          </p:cNvPr>
          <p:cNvPicPr>
            <a:picLocks noChangeAspect="1"/>
          </p:cNvPicPr>
          <p:nvPr/>
        </p:nvPicPr>
        <p:blipFill>
          <a:blip r:embed="rId3"/>
          <a:stretch>
            <a:fillRect/>
          </a:stretch>
        </p:blipFill>
        <p:spPr>
          <a:xfrm>
            <a:off x="-156519" y="-48742"/>
            <a:ext cx="11449296" cy="715581"/>
          </a:xfrm>
          <a:prstGeom prst="rect">
            <a:avLst/>
          </a:prstGeom>
        </p:spPr>
      </p:pic>
      <p:pic>
        <p:nvPicPr>
          <p:cNvPr id="8" name="Picture 7">
            <a:extLst>
              <a:ext uri="{FF2B5EF4-FFF2-40B4-BE49-F238E27FC236}">
                <a16:creationId xmlns:a16="http://schemas.microsoft.com/office/drawing/2014/main" id="{60F3B31B-F995-49E6-A6C5-F3C46F83B4DB}"/>
              </a:ext>
            </a:extLst>
          </p:cNvPr>
          <p:cNvPicPr>
            <a:picLocks noChangeAspect="1"/>
          </p:cNvPicPr>
          <p:nvPr/>
        </p:nvPicPr>
        <p:blipFill>
          <a:blip r:embed="rId3"/>
          <a:stretch>
            <a:fillRect/>
          </a:stretch>
        </p:blipFill>
        <p:spPr>
          <a:xfrm>
            <a:off x="-1709351" y="6339443"/>
            <a:ext cx="11449296" cy="715581"/>
          </a:xfrm>
          <a:prstGeom prst="rect">
            <a:avLst/>
          </a:prstGeom>
        </p:spPr>
      </p:pic>
    </p:spTree>
    <p:extLst>
      <p:ext uri="{BB962C8B-B14F-4D97-AF65-F5344CB8AC3E}">
        <p14:creationId xmlns:p14="http://schemas.microsoft.com/office/powerpoint/2010/main" val="3887260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5" name="Group 4">
            <a:extLst>
              <a:ext uri="{FF2B5EF4-FFF2-40B4-BE49-F238E27FC236}">
                <a16:creationId xmlns:a16="http://schemas.microsoft.com/office/drawing/2014/main" id="{AE146861-026C-4481-9159-95804AAF767A}"/>
              </a:ext>
            </a:extLst>
          </p:cNvPr>
          <p:cNvGrpSpPr/>
          <p:nvPr/>
        </p:nvGrpSpPr>
        <p:grpSpPr>
          <a:xfrm>
            <a:off x="0" y="2006544"/>
            <a:ext cx="8600222" cy="2933029"/>
            <a:chOff x="0" y="2006544"/>
            <a:chExt cx="8600222" cy="2933029"/>
          </a:xfrm>
        </p:grpSpPr>
        <p:grpSp>
          <p:nvGrpSpPr>
            <p:cNvPr id="4" name="Group 3">
              <a:extLst>
                <a:ext uri="{FF2B5EF4-FFF2-40B4-BE49-F238E27FC236}">
                  <a16:creationId xmlns:a16="http://schemas.microsoft.com/office/drawing/2014/main" id="{AF1F1162-3CC5-4FAB-B410-1473E0A13B0C}"/>
                </a:ext>
              </a:extLst>
            </p:cNvPr>
            <p:cNvGrpSpPr/>
            <p:nvPr/>
          </p:nvGrpSpPr>
          <p:grpSpPr>
            <a:xfrm>
              <a:off x="0" y="2006544"/>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3" name="TextBox 42">
              <a:extLst>
                <a:ext uri="{FF2B5EF4-FFF2-40B4-BE49-F238E27FC236}">
                  <a16:creationId xmlns:a16="http://schemas.microsoft.com/office/drawing/2014/main" id="{C37032D6-FBF2-442D-8075-1B34801452BB}"/>
                </a:ext>
              </a:extLst>
            </p:cNvPr>
            <p:cNvSpPr txBox="1"/>
            <p:nvPr/>
          </p:nvSpPr>
          <p:spPr>
            <a:xfrm rot="16200000">
              <a:off x="2506800" y="2732470"/>
              <a:ext cx="746679" cy="369332"/>
            </a:xfrm>
            <a:prstGeom prst="rect">
              <a:avLst/>
            </a:prstGeom>
            <a:noFill/>
          </p:spPr>
          <p:txBody>
            <a:bodyPr wrap="none" rtlCol="0">
              <a:spAutoFit/>
            </a:bodyPr>
            <a:lstStyle/>
            <a:p>
              <a:r>
                <a:rPr lang="nl-BE" dirty="0">
                  <a:solidFill>
                    <a:schemeClr val="accent4">
                      <a:lumMod val="75000"/>
                    </a:schemeClr>
                  </a:solidFill>
                </a:rPr>
                <a:t>V. act.</a:t>
              </a:r>
            </a:p>
          </p:txBody>
        </p:sp>
      </p:grpSp>
    </p:spTree>
    <p:extLst>
      <p:ext uri="{BB962C8B-B14F-4D97-AF65-F5344CB8AC3E}">
        <p14:creationId xmlns:p14="http://schemas.microsoft.com/office/powerpoint/2010/main" val="5586808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BFDD1E6-F4EA-4762-9AA7-9BBD6C043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pic>
        <p:nvPicPr>
          <p:cNvPr id="5" name="Picture 4">
            <a:extLst>
              <a:ext uri="{FF2B5EF4-FFF2-40B4-BE49-F238E27FC236}">
                <a16:creationId xmlns:a16="http://schemas.microsoft.com/office/drawing/2014/main" id="{18848A8D-E34F-4E40-AC86-6066851C71CA}"/>
              </a:ext>
            </a:extLst>
          </p:cNvPr>
          <p:cNvPicPr>
            <a:picLocks noChangeAspect="1"/>
          </p:cNvPicPr>
          <p:nvPr/>
        </p:nvPicPr>
        <p:blipFill>
          <a:blip r:embed="rId3"/>
          <a:stretch>
            <a:fillRect/>
          </a:stretch>
        </p:blipFill>
        <p:spPr>
          <a:xfrm>
            <a:off x="241964" y="922771"/>
            <a:ext cx="3721266" cy="3220967"/>
          </a:xfrm>
          <a:prstGeom prst="rect">
            <a:avLst/>
          </a:prstGeom>
        </p:spPr>
      </p:pic>
      <p:pic>
        <p:nvPicPr>
          <p:cNvPr id="7" name="Picture 6">
            <a:extLst>
              <a:ext uri="{FF2B5EF4-FFF2-40B4-BE49-F238E27FC236}">
                <a16:creationId xmlns:a16="http://schemas.microsoft.com/office/drawing/2014/main" id="{EDC1616F-1DF2-41AA-972F-F7F3DBCDE63A}"/>
              </a:ext>
            </a:extLst>
          </p:cNvPr>
          <p:cNvPicPr>
            <a:picLocks noChangeAspect="1"/>
          </p:cNvPicPr>
          <p:nvPr/>
        </p:nvPicPr>
        <p:blipFill>
          <a:blip r:embed="rId4"/>
          <a:stretch>
            <a:fillRect/>
          </a:stretch>
        </p:blipFill>
        <p:spPr>
          <a:xfrm>
            <a:off x="4182742" y="624503"/>
            <a:ext cx="4436611" cy="1741011"/>
          </a:xfrm>
          <a:prstGeom prst="rect">
            <a:avLst/>
          </a:prstGeom>
        </p:spPr>
      </p:pic>
      <p:pic>
        <p:nvPicPr>
          <p:cNvPr id="10" name="Picture 9">
            <a:extLst>
              <a:ext uri="{FF2B5EF4-FFF2-40B4-BE49-F238E27FC236}">
                <a16:creationId xmlns:a16="http://schemas.microsoft.com/office/drawing/2014/main" id="{EC134FD8-F40F-49AD-91CF-F018ADB9C6A0}"/>
              </a:ext>
            </a:extLst>
          </p:cNvPr>
          <p:cNvPicPr>
            <a:picLocks noChangeAspect="1"/>
          </p:cNvPicPr>
          <p:nvPr/>
        </p:nvPicPr>
        <p:blipFill>
          <a:blip r:embed="rId5"/>
          <a:stretch>
            <a:fillRect/>
          </a:stretch>
        </p:blipFill>
        <p:spPr>
          <a:xfrm>
            <a:off x="4182741" y="2374088"/>
            <a:ext cx="4436611" cy="2462612"/>
          </a:xfrm>
          <a:prstGeom prst="rect">
            <a:avLst/>
          </a:prstGeom>
        </p:spPr>
      </p:pic>
      <p:sp>
        <p:nvSpPr>
          <p:cNvPr id="18" name="Rectangle 17">
            <a:extLst>
              <a:ext uri="{FF2B5EF4-FFF2-40B4-BE49-F238E27FC236}">
                <a16:creationId xmlns:a16="http://schemas.microsoft.com/office/drawing/2014/main" id="{1B6D559C-B949-4F11-B8E2-9FC849A37544}"/>
              </a:ext>
            </a:extLst>
          </p:cNvPr>
          <p:cNvSpPr/>
          <p:nvPr/>
        </p:nvSpPr>
        <p:spPr>
          <a:xfrm>
            <a:off x="256909" y="2861123"/>
            <a:ext cx="3879082" cy="619844"/>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Rectangle 18">
            <a:extLst>
              <a:ext uri="{FF2B5EF4-FFF2-40B4-BE49-F238E27FC236}">
                <a16:creationId xmlns:a16="http://schemas.microsoft.com/office/drawing/2014/main" id="{35DCCCCC-E451-4073-A31A-B4DEA07B1EAA}"/>
              </a:ext>
            </a:extLst>
          </p:cNvPr>
          <p:cNvSpPr/>
          <p:nvPr/>
        </p:nvSpPr>
        <p:spPr>
          <a:xfrm>
            <a:off x="4150532" y="2387280"/>
            <a:ext cx="4553630" cy="1378131"/>
          </a:xfrm>
          <a:prstGeom prst="rect">
            <a:avLst/>
          </a:prstGeom>
          <a:solidFill>
            <a:schemeClr val="accent1">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extBox 2">
            <a:extLst>
              <a:ext uri="{FF2B5EF4-FFF2-40B4-BE49-F238E27FC236}">
                <a16:creationId xmlns:a16="http://schemas.microsoft.com/office/drawing/2014/main" id="{53CFB3E8-0941-4026-BAF1-16F47A5E561B}"/>
              </a:ext>
            </a:extLst>
          </p:cNvPr>
          <p:cNvSpPr txBox="1"/>
          <p:nvPr/>
        </p:nvSpPr>
        <p:spPr>
          <a:xfrm>
            <a:off x="1286597" y="1226919"/>
            <a:ext cx="651140" cy="292388"/>
          </a:xfrm>
          <a:prstGeom prst="rect">
            <a:avLst/>
          </a:prstGeom>
          <a:noFill/>
        </p:spPr>
        <p:txBody>
          <a:bodyPr wrap="none" rtlCol="0">
            <a:spAutoFit/>
          </a:bodyPr>
          <a:lstStyle/>
          <a:p>
            <a:r>
              <a:rPr lang="nl-BE" sz="1300" dirty="0">
                <a:solidFill>
                  <a:srgbClr val="FF0000"/>
                </a:solidFill>
              </a:rPr>
              <a:t>18.000</a:t>
            </a:r>
          </a:p>
        </p:txBody>
      </p:sp>
      <p:sp>
        <p:nvSpPr>
          <p:cNvPr id="4" name="TextBox 3">
            <a:extLst>
              <a:ext uri="{FF2B5EF4-FFF2-40B4-BE49-F238E27FC236}">
                <a16:creationId xmlns:a16="http://schemas.microsoft.com/office/drawing/2014/main" id="{0F99F77B-0FE6-4D2C-8A7E-4498BBE869F9}"/>
              </a:ext>
            </a:extLst>
          </p:cNvPr>
          <p:cNvSpPr txBox="1"/>
          <p:nvPr/>
        </p:nvSpPr>
        <p:spPr>
          <a:xfrm>
            <a:off x="1406324" y="376179"/>
            <a:ext cx="2617896" cy="292388"/>
          </a:xfrm>
          <a:prstGeom prst="rect">
            <a:avLst/>
          </a:prstGeom>
          <a:noFill/>
        </p:spPr>
        <p:txBody>
          <a:bodyPr wrap="none" rtlCol="0">
            <a:spAutoFit/>
          </a:bodyPr>
          <a:lstStyle/>
          <a:p>
            <a:r>
              <a:rPr lang="nl-BE" sz="1300" dirty="0">
                <a:solidFill>
                  <a:srgbClr val="FF0000"/>
                </a:solidFill>
              </a:rPr>
              <a:t>Geen investering, verdere </a:t>
            </a:r>
            <a:r>
              <a:rPr lang="nl-BE" sz="1300" dirty="0" err="1">
                <a:solidFill>
                  <a:srgbClr val="FF0000"/>
                </a:solidFill>
              </a:rPr>
              <a:t>afschr</a:t>
            </a:r>
            <a:r>
              <a:rPr lang="nl-BE" sz="1300" dirty="0">
                <a:solidFill>
                  <a:srgbClr val="FF0000"/>
                </a:solidFill>
              </a:rPr>
              <a:t>. 5K</a:t>
            </a:r>
          </a:p>
        </p:txBody>
      </p:sp>
      <p:cxnSp>
        <p:nvCxnSpPr>
          <p:cNvPr id="8" name="Straight Arrow Connector 7">
            <a:extLst>
              <a:ext uri="{FF2B5EF4-FFF2-40B4-BE49-F238E27FC236}">
                <a16:creationId xmlns:a16="http://schemas.microsoft.com/office/drawing/2014/main" id="{89FE1C93-E53C-4837-8895-C1EF9B81AA39}"/>
              </a:ext>
            </a:extLst>
          </p:cNvPr>
          <p:cNvCxnSpPr>
            <a:endCxn id="3" idx="0"/>
          </p:cNvCxnSpPr>
          <p:nvPr/>
        </p:nvCxnSpPr>
        <p:spPr>
          <a:xfrm flipH="1">
            <a:off x="1612167" y="624503"/>
            <a:ext cx="181909" cy="602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C8F9622-52BC-4B5D-B3AD-DDC4186CFCC9}"/>
              </a:ext>
            </a:extLst>
          </p:cNvPr>
          <p:cNvSpPr txBox="1"/>
          <p:nvPr/>
        </p:nvSpPr>
        <p:spPr>
          <a:xfrm>
            <a:off x="5507359" y="802086"/>
            <a:ext cx="649537" cy="292388"/>
          </a:xfrm>
          <a:prstGeom prst="rect">
            <a:avLst/>
          </a:prstGeom>
          <a:noFill/>
        </p:spPr>
        <p:txBody>
          <a:bodyPr wrap="none" rtlCol="0">
            <a:spAutoFit/>
          </a:bodyPr>
          <a:lstStyle/>
          <a:p>
            <a:r>
              <a:rPr lang="nl-BE" sz="1300" dirty="0">
                <a:solidFill>
                  <a:srgbClr val="FF0000"/>
                </a:solidFill>
              </a:rPr>
              <a:t>+5.000</a:t>
            </a:r>
          </a:p>
        </p:txBody>
      </p:sp>
      <p:sp>
        <p:nvSpPr>
          <p:cNvPr id="33" name="TextBox 32">
            <a:extLst>
              <a:ext uri="{FF2B5EF4-FFF2-40B4-BE49-F238E27FC236}">
                <a16:creationId xmlns:a16="http://schemas.microsoft.com/office/drawing/2014/main" id="{F61FB7B7-DBE2-42A3-B42A-47B1119EC4FE}"/>
              </a:ext>
            </a:extLst>
          </p:cNvPr>
          <p:cNvSpPr txBox="1"/>
          <p:nvPr/>
        </p:nvSpPr>
        <p:spPr>
          <a:xfrm>
            <a:off x="5952715" y="195265"/>
            <a:ext cx="920445" cy="292388"/>
          </a:xfrm>
          <a:prstGeom prst="rect">
            <a:avLst/>
          </a:prstGeom>
          <a:noFill/>
        </p:spPr>
        <p:txBody>
          <a:bodyPr wrap="none" rtlCol="0">
            <a:spAutoFit/>
          </a:bodyPr>
          <a:lstStyle/>
          <a:p>
            <a:r>
              <a:rPr lang="nl-BE" sz="1300" dirty="0">
                <a:solidFill>
                  <a:srgbClr val="FF0000"/>
                </a:solidFill>
              </a:rPr>
              <a:t>40K verlies</a:t>
            </a:r>
          </a:p>
        </p:txBody>
      </p:sp>
      <p:cxnSp>
        <p:nvCxnSpPr>
          <p:cNvPr id="34" name="Straight Arrow Connector 33">
            <a:extLst>
              <a:ext uri="{FF2B5EF4-FFF2-40B4-BE49-F238E27FC236}">
                <a16:creationId xmlns:a16="http://schemas.microsoft.com/office/drawing/2014/main" id="{1968A745-88EB-4B8F-A41B-053775A0210F}"/>
              </a:ext>
            </a:extLst>
          </p:cNvPr>
          <p:cNvCxnSpPr>
            <a:cxnSpLocks/>
          </p:cNvCxnSpPr>
          <p:nvPr/>
        </p:nvCxnSpPr>
        <p:spPr>
          <a:xfrm flipH="1">
            <a:off x="5888162" y="440476"/>
            <a:ext cx="268734" cy="3789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828CE2A-EAA6-4DDB-AFBC-3826977CF1D8}"/>
              </a:ext>
            </a:extLst>
          </p:cNvPr>
          <p:cNvSpPr txBox="1"/>
          <p:nvPr/>
        </p:nvSpPr>
        <p:spPr>
          <a:xfrm>
            <a:off x="5751509" y="3313006"/>
            <a:ext cx="566181" cy="292388"/>
          </a:xfrm>
          <a:prstGeom prst="rect">
            <a:avLst/>
          </a:prstGeom>
          <a:noFill/>
        </p:spPr>
        <p:txBody>
          <a:bodyPr wrap="none" rtlCol="0">
            <a:spAutoFit/>
          </a:bodyPr>
          <a:lstStyle/>
          <a:p>
            <a:r>
              <a:rPr lang="nl-BE" sz="1300" dirty="0">
                <a:solidFill>
                  <a:srgbClr val="FF0000"/>
                </a:solidFill>
              </a:rPr>
              <a:t>5.000</a:t>
            </a:r>
          </a:p>
        </p:txBody>
      </p:sp>
      <p:sp>
        <p:nvSpPr>
          <p:cNvPr id="36" name="TextBox 35">
            <a:extLst>
              <a:ext uri="{FF2B5EF4-FFF2-40B4-BE49-F238E27FC236}">
                <a16:creationId xmlns:a16="http://schemas.microsoft.com/office/drawing/2014/main" id="{CB39186F-113C-4445-B07E-E313EAE1AB86}"/>
              </a:ext>
            </a:extLst>
          </p:cNvPr>
          <p:cNvSpPr txBox="1"/>
          <p:nvPr/>
        </p:nvSpPr>
        <p:spPr>
          <a:xfrm>
            <a:off x="5696674" y="2744585"/>
            <a:ext cx="651140" cy="292388"/>
          </a:xfrm>
          <a:prstGeom prst="rect">
            <a:avLst/>
          </a:prstGeom>
          <a:noFill/>
        </p:spPr>
        <p:txBody>
          <a:bodyPr wrap="none" rtlCol="0">
            <a:spAutoFit/>
          </a:bodyPr>
          <a:lstStyle/>
          <a:p>
            <a:r>
              <a:rPr lang="nl-BE" sz="1300" dirty="0">
                <a:solidFill>
                  <a:srgbClr val="FF0000"/>
                </a:solidFill>
              </a:rPr>
              <a:t>10.000</a:t>
            </a:r>
          </a:p>
        </p:txBody>
      </p:sp>
      <p:sp>
        <p:nvSpPr>
          <p:cNvPr id="37" name="TextBox 36">
            <a:extLst>
              <a:ext uri="{FF2B5EF4-FFF2-40B4-BE49-F238E27FC236}">
                <a16:creationId xmlns:a16="http://schemas.microsoft.com/office/drawing/2014/main" id="{FDAE783B-E23D-430E-B47C-DF946FA6FD23}"/>
              </a:ext>
            </a:extLst>
          </p:cNvPr>
          <p:cNvSpPr txBox="1"/>
          <p:nvPr/>
        </p:nvSpPr>
        <p:spPr>
          <a:xfrm>
            <a:off x="4993469" y="2998852"/>
            <a:ext cx="1354345" cy="292388"/>
          </a:xfrm>
          <a:prstGeom prst="rect">
            <a:avLst/>
          </a:prstGeom>
          <a:noFill/>
        </p:spPr>
        <p:txBody>
          <a:bodyPr wrap="none" rtlCol="0">
            <a:spAutoFit/>
          </a:bodyPr>
          <a:lstStyle/>
          <a:p>
            <a:r>
              <a:rPr lang="nl-BE" sz="1300" dirty="0" err="1">
                <a:solidFill>
                  <a:srgbClr val="FF0000"/>
                </a:solidFill>
              </a:rPr>
              <a:t>Vervall</a:t>
            </a:r>
            <a:r>
              <a:rPr lang="nl-BE" sz="1300" dirty="0">
                <a:solidFill>
                  <a:srgbClr val="FF0000"/>
                </a:solidFill>
              </a:rPr>
              <a:t>. LT-schuld</a:t>
            </a:r>
          </a:p>
        </p:txBody>
      </p:sp>
      <p:sp>
        <p:nvSpPr>
          <p:cNvPr id="38" name="TextBox 37">
            <a:extLst>
              <a:ext uri="{FF2B5EF4-FFF2-40B4-BE49-F238E27FC236}">
                <a16:creationId xmlns:a16="http://schemas.microsoft.com/office/drawing/2014/main" id="{ECEBF2A9-3411-4C56-9EE9-079796ED18D1}"/>
              </a:ext>
            </a:extLst>
          </p:cNvPr>
          <p:cNvSpPr txBox="1"/>
          <p:nvPr/>
        </p:nvSpPr>
        <p:spPr>
          <a:xfrm>
            <a:off x="5709029" y="3473023"/>
            <a:ext cx="651140" cy="292388"/>
          </a:xfrm>
          <a:prstGeom prst="rect">
            <a:avLst/>
          </a:prstGeom>
          <a:noFill/>
        </p:spPr>
        <p:txBody>
          <a:bodyPr wrap="none" rtlCol="0">
            <a:spAutoFit/>
          </a:bodyPr>
          <a:lstStyle/>
          <a:p>
            <a:r>
              <a:rPr lang="nl-BE" sz="1300" dirty="0">
                <a:solidFill>
                  <a:srgbClr val="FF0000"/>
                </a:solidFill>
              </a:rPr>
              <a:t>25.000</a:t>
            </a:r>
          </a:p>
        </p:txBody>
      </p:sp>
      <p:sp>
        <p:nvSpPr>
          <p:cNvPr id="39" name="TextBox 38">
            <a:extLst>
              <a:ext uri="{FF2B5EF4-FFF2-40B4-BE49-F238E27FC236}">
                <a16:creationId xmlns:a16="http://schemas.microsoft.com/office/drawing/2014/main" id="{808259A0-5DB8-489B-8A06-4556077C3D7B}"/>
              </a:ext>
            </a:extLst>
          </p:cNvPr>
          <p:cNvSpPr txBox="1"/>
          <p:nvPr/>
        </p:nvSpPr>
        <p:spPr>
          <a:xfrm>
            <a:off x="4621554" y="3480966"/>
            <a:ext cx="1256049" cy="292388"/>
          </a:xfrm>
          <a:prstGeom prst="rect">
            <a:avLst/>
          </a:prstGeom>
          <a:noFill/>
        </p:spPr>
        <p:txBody>
          <a:bodyPr wrap="none" rtlCol="0">
            <a:spAutoFit/>
          </a:bodyPr>
          <a:lstStyle/>
          <a:p>
            <a:r>
              <a:rPr lang="nl-BE" sz="1300" dirty="0">
                <a:solidFill>
                  <a:srgbClr val="FF0000"/>
                </a:solidFill>
              </a:rPr>
              <a:t>Max. kaskrediet</a:t>
            </a:r>
          </a:p>
        </p:txBody>
      </p:sp>
      <p:sp>
        <p:nvSpPr>
          <p:cNvPr id="41" name="Rectangle 40">
            <a:extLst>
              <a:ext uri="{FF2B5EF4-FFF2-40B4-BE49-F238E27FC236}">
                <a16:creationId xmlns:a16="http://schemas.microsoft.com/office/drawing/2014/main" id="{A906E61C-B738-406F-8B9E-9E72BA10B1A3}"/>
              </a:ext>
            </a:extLst>
          </p:cNvPr>
          <p:cNvSpPr/>
          <p:nvPr/>
        </p:nvSpPr>
        <p:spPr>
          <a:xfrm>
            <a:off x="204935" y="989362"/>
            <a:ext cx="3721266" cy="671608"/>
          </a:xfrm>
          <a:prstGeom prst="rect">
            <a:avLst/>
          </a:prstGeom>
          <a:solidFill>
            <a:srgbClr val="FFFF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2" name="TextBox 41">
            <a:extLst>
              <a:ext uri="{FF2B5EF4-FFF2-40B4-BE49-F238E27FC236}">
                <a16:creationId xmlns:a16="http://schemas.microsoft.com/office/drawing/2014/main" id="{9A9B984F-E0DE-4779-A26D-14BB2B23E048}"/>
              </a:ext>
            </a:extLst>
          </p:cNvPr>
          <p:cNvSpPr txBox="1"/>
          <p:nvPr/>
        </p:nvSpPr>
        <p:spPr>
          <a:xfrm>
            <a:off x="1425251" y="3541111"/>
            <a:ext cx="566181" cy="292388"/>
          </a:xfrm>
          <a:prstGeom prst="rect">
            <a:avLst/>
          </a:prstGeom>
          <a:noFill/>
        </p:spPr>
        <p:txBody>
          <a:bodyPr wrap="none" rtlCol="0">
            <a:spAutoFit/>
          </a:bodyPr>
          <a:lstStyle/>
          <a:p>
            <a:r>
              <a:rPr lang="nl-BE" sz="1300" dirty="0">
                <a:solidFill>
                  <a:srgbClr val="FF0000"/>
                </a:solidFill>
              </a:rPr>
              <a:t>5.000</a:t>
            </a:r>
          </a:p>
        </p:txBody>
      </p:sp>
      <p:sp>
        <p:nvSpPr>
          <p:cNvPr id="44" name="TextBox 43">
            <a:extLst>
              <a:ext uri="{FF2B5EF4-FFF2-40B4-BE49-F238E27FC236}">
                <a16:creationId xmlns:a16="http://schemas.microsoft.com/office/drawing/2014/main" id="{FB0B94E8-0AC1-4E7C-87A9-745F5E6038A8}"/>
              </a:ext>
            </a:extLst>
          </p:cNvPr>
          <p:cNvSpPr txBox="1"/>
          <p:nvPr/>
        </p:nvSpPr>
        <p:spPr>
          <a:xfrm>
            <a:off x="750236" y="3524834"/>
            <a:ext cx="752514" cy="292388"/>
          </a:xfrm>
          <a:prstGeom prst="rect">
            <a:avLst/>
          </a:prstGeom>
          <a:noFill/>
        </p:spPr>
        <p:txBody>
          <a:bodyPr wrap="none" rtlCol="0">
            <a:spAutoFit/>
          </a:bodyPr>
          <a:lstStyle/>
          <a:p>
            <a:r>
              <a:rPr lang="nl-BE" sz="1300" dirty="0">
                <a:solidFill>
                  <a:srgbClr val="FF0000"/>
                </a:solidFill>
              </a:rPr>
              <a:t>Min. kas</a:t>
            </a:r>
          </a:p>
        </p:txBody>
      </p:sp>
      <p:sp>
        <p:nvSpPr>
          <p:cNvPr id="45" name="Rectangle 44">
            <a:extLst>
              <a:ext uri="{FF2B5EF4-FFF2-40B4-BE49-F238E27FC236}">
                <a16:creationId xmlns:a16="http://schemas.microsoft.com/office/drawing/2014/main" id="{BBBEA865-06AB-48E0-A780-92F6E1375BD6}"/>
              </a:ext>
            </a:extLst>
          </p:cNvPr>
          <p:cNvSpPr/>
          <p:nvPr/>
        </p:nvSpPr>
        <p:spPr>
          <a:xfrm>
            <a:off x="241044" y="3493205"/>
            <a:ext cx="3910812" cy="292389"/>
          </a:xfrm>
          <a:prstGeom prst="rect">
            <a:avLst/>
          </a:prstGeom>
          <a:solidFill>
            <a:schemeClr val="accent1">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46" name="Straight Arrow Connector 45">
            <a:extLst>
              <a:ext uri="{FF2B5EF4-FFF2-40B4-BE49-F238E27FC236}">
                <a16:creationId xmlns:a16="http://schemas.microsoft.com/office/drawing/2014/main" id="{F8201789-5159-42EB-A19E-E568C4E36B36}"/>
              </a:ext>
            </a:extLst>
          </p:cNvPr>
          <p:cNvCxnSpPr>
            <a:cxnSpLocks/>
          </p:cNvCxnSpPr>
          <p:nvPr/>
        </p:nvCxnSpPr>
        <p:spPr>
          <a:xfrm>
            <a:off x="5436489" y="3251444"/>
            <a:ext cx="395638" cy="100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2894106-6DD7-470E-A7B0-CC922C331358}"/>
              </a:ext>
            </a:extLst>
          </p:cNvPr>
          <p:cNvCxnSpPr>
            <a:cxnSpLocks/>
          </p:cNvCxnSpPr>
          <p:nvPr/>
        </p:nvCxnSpPr>
        <p:spPr>
          <a:xfrm flipV="1">
            <a:off x="5472380" y="2950646"/>
            <a:ext cx="359747" cy="1495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83BF9D1-A78D-45AE-9520-C209C86CA1F7}"/>
              </a:ext>
            </a:extLst>
          </p:cNvPr>
          <p:cNvPicPr>
            <a:picLocks noChangeAspect="1"/>
          </p:cNvPicPr>
          <p:nvPr/>
        </p:nvPicPr>
        <p:blipFill>
          <a:blip r:embed="rId6"/>
          <a:stretch>
            <a:fillRect/>
          </a:stretch>
        </p:blipFill>
        <p:spPr>
          <a:xfrm>
            <a:off x="366092" y="4283725"/>
            <a:ext cx="2610133" cy="2454636"/>
          </a:xfrm>
          <a:prstGeom prst="rect">
            <a:avLst/>
          </a:prstGeom>
        </p:spPr>
      </p:pic>
      <p:sp>
        <p:nvSpPr>
          <p:cNvPr id="49" name="Rectangle 48">
            <a:extLst>
              <a:ext uri="{FF2B5EF4-FFF2-40B4-BE49-F238E27FC236}">
                <a16:creationId xmlns:a16="http://schemas.microsoft.com/office/drawing/2014/main" id="{3F390CE2-FD6E-4E26-A985-1887C665F147}"/>
              </a:ext>
            </a:extLst>
          </p:cNvPr>
          <p:cNvSpPr/>
          <p:nvPr/>
        </p:nvSpPr>
        <p:spPr>
          <a:xfrm>
            <a:off x="3938062" y="3771524"/>
            <a:ext cx="4766100" cy="909595"/>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0" name="Rectangle 49">
            <a:extLst>
              <a:ext uri="{FF2B5EF4-FFF2-40B4-BE49-F238E27FC236}">
                <a16:creationId xmlns:a16="http://schemas.microsoft.com/office/drawing/2014/main" id="{5267E919-6892-4826-A7A2-FE39E5B10AAA}"/>
              </a:ext>
            </a:extLst>
          </p:cNvPr>
          <p:cNvSpPr/>
          <p:nvPr/>
        </p:nvSpPr>
        <p:spPr>
          <a:xfrm>
            <a:off x="230859" y="3788887"/>
            <a:ext cx="3695342" cy="156748"/>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39296" name="Picture 439295">
            <a:extLst>
              <a:ext uri="{FF2B5EF4-FFF2-40B4-BE49-F238E27FC236}">
                <a16:creationId xmlns:a16="http://schemas.microsoft.com/office/drawing/2014/main" id="{1237B318-45C6-4460-A347-F23641E16C9D}"/>
              </a:ext>
            </a:extLst>
          </p:cNvPr>
          <p:cNvPicPr>
            <a:picLocks noChangeAspect="1"/>
          </p:cNvPicPr>
          <p:nvPr/>
        </p:nvPicPr>
        <p:blipFill>
          <a:blip r:embed="rId7"/>
          <a:stretch>
            <a:fillRect/>
          </a:stretch>
        </p:blipFill>
        <p:spPr>
          <a:xfrm>
            <a:off x="2988581" y="4283726"/>
            <a:ext cx="533134" cy="2454636"/>
          </a:xfrm>
          <a:prstGeom prst="rect">
            <a:avLst/>
          </a:prstGeom>
        </p:spPr>
      </p:pic>
      <p:sp>
        <p:nvSpPr>
          <p:cNvPr id="52" name="Rectangle 51">
            <a:extLst>
              <a:ext uri="{FF2B5EF4-FFF2-40B4-BE49-F238E27FC236}">
                <a16:creationId xmlns:a16="http://schemas.microsoft.com/office/drawing/2014/main" id="{E07131D1-1DF7-4958-92A3-A9FD1A3695F8}"/>
              </a:ext>
            </a:extLst>
          </p:cNvPr>
          <p:cNvSpPr/>
          <p:nvPr/>
        </p:nvSpPr>
        <p:spPr>
          <a:xfrm>
            <a:off x="3008434" y="4780221"/>
            <a:ext cx="678103" cy="1155007"/>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39297" name="TextBox 439296">
            <a:extLst>
              <a:ext uri="{FF2B5EF4-FFF2-40B4-BE49-F238E27FC236}">
                <a16:creationId xmlns:a16="http://schemas.microsoft.com/office/drawing/2014/main" id="{0CA1D658-763D-4B92-8BF8-DA9A8E52FBCB}"/>
              </a:ext>
            </a:extLst>
          </p:cNvPr>
          <p:cNvSpPr txBox="1"/>
          <p:nvPr/>
        </p:nvSpPr>
        <p:spPr>
          <a:xfrm>
            <a:off x="3070663" y="4748019"/>
            <a:ext cx="615874" cy="276999"/>
          </a:xfrm>
          <a:prstGeom prst="rect">
            <a:avLst/>
          </a:prstGeom>
          <a:noFill/>
        </p:spPr>
        <p:txBody>
          <a:bodyPr wrap="none" rtlCol="0">
            <a:spAutoFit/>
          </a:bodyPr>
          <a:lstStyle/>
          <a:p>
            <a:r>
              <a:rPr lang="nl-BE" sz="1200" dirty="0">
                <a:solidFill>
                  <a:srgbClr val="FF0000"/>
                </a:solidFill>
              </a:rPr>
              <a:t>22.000</a:t>
            </a:r>
          </a:p>
        </p:txBody>
      </p:sp>
      <p:sp>
        <p:nvSpPr>
          <p:cNvPr id="439299" name="Freeform: Shape 439298">
            <a:extLst>
              <a:ext uri="{FF2B5EF4-FFF2-40B4-BE49-F238E27FC236}">
                <a16:creationId xmlns:a16="http://schemas.microsoft.com/office/drawing/2014/main" id="{1B28E22C-A399-463D-BE52-24FA0443E026}"/>
              </a:ext>
            </a:extLst>
          </p:cNvPr>
          <p:cNvSpPr/>
          <p:nvPr/>
        </p:nvSpPr>
        <p:spPr>
          <a:xfrm>
            <a:off x="3565003" y="4959752"/>
            <a:ext cx="497541" cy="1701478"/>
          </a:xfrm>
          <a:custGeom>
            <a:avLst/>
            <a:gdLst>
              <a:gd name="connsiteX0" fmla="*/ 0 w 497541"/>
              <a:gd name="connsiteY0" fmla="*/ 1701478 h 1701478"/>
              <a:gd name="connsiteX1" fmla="*/ 405113 w 497541"/>
              <a:gd name="connsiteY1" fmla="*/ 1371600 h 1701478"/>
              <a:gd name="connsiteX2" fmla="*/ 468774 w 497541"/>
              <a:gd name="connsiteY2" fmla="*/ 769716 h 1701478"/>
              <a:gd name="connsiteX3" fmla="*/ 28936 w 497541"/>
              <a:gd name="connsiteY3" fmla="*/ 0 h 1701478"/>
            </a:gdLst>
            <a:ahLst/>
            <a:cxnLst>
              <a:cxn ang="0">
                <a:pos x="connsiteX0" y="connsiteY0"/>
              </a:cxn>
              <a:cxn ang="0">
                <a:pos x="connsiteX1" y="connsiteY1"/>
              </a:cxn>
              <a:cxn ang="0">
                <a:pos x="connsiteX2" y="connsiteY2"/>
              </a:cxn>
              <a:cxn ang="0">
                <a:pos x="connsiteX3" y="connsiteY3"/>
              </a:cxn>
            </a:cxnLst>
            <a:rect l="l" t="t" r="r" b="b"/>
            <a:pathLst>
              <a:path w="497541" h="1701478">
                <a:moveTo>
                  <a:pt x="0" y="1701478"/>
                </a:moveTo>
                <a:cubicBezTo>
                  <a:pt x="163492" y="1614186"/>
                  <a:pt x="326984" y="1526894"/>
                  <a:pt x="405113" y="1371600"/>
                </a:cubicBezTo>
                <a:cubicBezTo>
                  <a:pt x="483242" y="1216306"/>
                  <a:pt x="531470" y="998316"/>
                  <a:pt x="468774" y="769716"/>
                </a:cubicBezTo>
                <a:cubicBezTo>
                  <a:pt x="406078" y="541116"/>
                  <a:pt x="217507" y="270558"/>
                  <a:pt x="28936" y="0"/>
                </a:cubicBezTo>
              </a:path>
            </a:pathLst>
          </a:custGeom>
          <a:noFill/>
          <a:ln w="9525">
            <a:solidFill>
              <a:srgbClr val="4472C4"/>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9300" name="Freeform: Shape 439299">
            <a:extLst>
              <a:ext uri="{FF2B5EF4-FFF2-40B4-BE49-F238E27FC236}">
                <a16:creationId xmlns:a16="http://schemas.microsoft.com/office/drawing/2014/main" id="{41155759-95E8-42FA-91CD-079FEDF90622}"/>
              </a:ext>
            </a:extLst>
          </p:cNvPr>
          <p:cNvSpPr/>
          <p:nvPr/>
        </p:nvSpPr>
        <p:spPr>
          <a:xfrm>
            <a:off x="3565003" y="5069711"/>
            <a:ext cx="213093" cy="943337"/>
          </a:xfrm>
          <a:custGeom>
            <a:avLst/>
            <a:gdLst>
              <a:gd name="connsiteX0" fmla="*/ 0 w 213093"/>
              <a:gd name="connsiteY0" fmla="*/ 943337 h 943337"/>
              <a:gd name="connsiteX1" fmla="*/ 173620 w 213093"/>
              <a:gd name="connsiteY1" fmla="*/ 787079 h 943337"/>
              <a:gd name="connsiteX2" fmla="*/ 208345 w 213093"/>
              <a:gd name="connsiteY2" fmla="*/ 243069 h 943337"/>
              <a:gd name="connsiteX3" fmla="*/ 98385 w 213093"/>
              <a:gd name="connsiteY3" fmla="*/ 0 h 943337"/>
            </a:gdLst>
            <a:ahLst/>
            <a:cxnLst>
              <a:cxn ang="0">
                <a:pos x="connsiteX0" y="connsiteY0"/>
              </a:cxn>
              <a:cxn ang="0">
                <a:pos x="connsiteX1" y="connsiteY1"/>
              </a:cxn>
              <a:cxn ang="0">
                <a:pos x="connsiteX2" y="connsiteY2"/>
              </a:cxn>
              <a:cxn ang="0">
                <a:pos x="connsiteX3" y="connsiteY3"/>
              </a:cxn>
            </a:cxnLst>
            <a:rect l="l" t="t" r="r" b="b"/>
            <a:pathLst>
              <a:path w="213093" h="943337">
                <a:moveTo>
                  <a:pt x="0" y="943337"/>
                </a:moveTo>
                <a:cubicBezTo>
                  <a:pt x="69448" y="923563"/>
                  <a:pt x="138896" y="903790"/>
                  <a:pt x="173620" y="787079"/>
                </a:cubicBezTo>
                <a:cubicBezTo>
                  <a:pt x="208344" y="670368"/>
                  <a:pt x="220884" y="374249"/>
                  <a:pt x="208345" y="243069"/>
                </a:cubicBezTo>
                <a:cubicBezTo>
                  <a:pt x="195806" y="111889"/>
                  <a:pt x="147095" y="55944"/>
                  <a:pt x="98385" y="0"/>
                </a:cubicBezTo>
              </a:path>
            </a:pathLst>
          </a:custGeom>
          <a:noFill/>
          <a:ln w="952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9301" name="Freeform: Shape 439300">
            <a:extLst>
              <a:ext uri="{FF2B5EF4-FFF2-40B4-BE49-F238E27FC236}">
                <a16:creationId xmlns:a16="http://schemas.microsoft.com/office/drawing/2014/main" id="{D079323D-477C-4A2D-8FC5-19CF7E2CB0A4}"/>
              </a:ext>
            </a:extLst>
          </p:cNvPr>
          <p:cNvSpPr/>
          <p:nvPr/>
        </p:nvSpPr>
        <p:spPr>
          <a:xfrm>
            <a:off x="3536066" y="4560425"/>
            <a:ext cx="512430" cy="568779"/>
          </a:xfrm>
          <a:custGeom>
            <a:avLst/>
            <a:gdLst>
              <a:gd name="connsiteX0" fmla="*/ 0 w 512430"/>
              <a:gd name="connsiteY0" fmla="*/ 0 h 568779"/>
              <a:gd name="connsiteX1" fmla="*/ 318304 w 512430"/>
              <a:gd name="connsiteY1" fmla="*/ 162046 h 568779"/>
              <a:gd name="connsiteX2" fmla="*/ 503499 w 512430"/>
              <a:gd name="connsiteY2" fmla="*/ 387752 h 568779"/>
              <a:gd name="connsiteX3" fmla="*/ 457200 w 512430"/>
              <a:gd name="connsiteY3" fmla="*/ 486137 h 568779"/>
              <a:gd name="connsiteX4" fmla="*/ 231493 w 512430"/>
              <a:gd name="connsiteY4" fmla="*/ 567160 h 568779"/>
              <a:gd name="connsiteX5" fmla="*/ 150471 w 512430"/>
              <a:gd name="connsiteY5" fmla="*/ 532436 h 56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430" h="568779">
                <a:moveTo>
                  <a:pt x="0" y="0"/>
                </a:moveTo>
                <a:cubicBezTo>
                  <a:pt x="117194" y="48710"/>
                  <a:pt x="234388" y="97421"/>
                  <a:pt x="318304" y="162046"/>
                </a:cubicBezTo>
                <a:cubicBezTo>
                  <a:pt x="402220" y="226671"/>
                  <a:pt x="480350" y="333737"/>
                  <a:pt x="503499" y="387752"/>
                </a:cubicBezTo>
                <a:cubicBezTo>
                  <a:pt x="526648" y="441767"/>
                  <a:pt x="502534" y="456236"/>
                  <a:pt x="457200" y="486137"/>
                </a:cubicBezTo>
                <a:cubicBezTo>
                  <a:pt x="411866" y="516038"/>
                  <a:pt x="282614" y="559444"/>
                  <a:pt x="231493" y="567160"/>
                </a:cubicBezTo>
                <a:cubicBezTo>
                  <a:pt x="180372" y="574876"/>
                  <a:pt x="165421" y="553656"/>
                  <a:pt x="150471" y="532436"/>
                </a:cubicBezTo>
              </a:path>
            </a:pathLst>
          </a:custGeom>
          <a:noFill/>
          <a:ln w="952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835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392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929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930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930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929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439299"/>
                                        </p:tgtEl>
                                      </p:cBhvr>
                                    </p:animEffect>
                                    <p:set>
                                      <p:cBhvr>
                                        <p:cTn id="95" dur="1" fill="hold">
                                          <p:stCondLst>
                                            <p:cond delay="499"/>
                                          </p:stCondLst>
                                        </p:cTn>
                                        <p:tgtEl>
                                          <p:spTgt spid="43929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439300"/>
                                        </p:tgtEl>
                                      </p:cBhvr>
                                    </p:animEffect>
                                    <p:set>
                                      <p:cBhvr>
                                        <p:cTn id="98" dur="1" fill="hold">
                                          <p:stCondLst>
                                            <p:cond delay="499"/>
                                          </p:stCondLst>
                                        </p:cTn>
                                        <p:tgtEl>
                                          <p:spTgt spid="43930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439301"/>
                                        </p:tgtEl>
                                      </p:cBhvr>
                                    </p:animEffect>
                                    <p:set>
                                      <p:cBhvr>
                                        <p:cTn id="101" dur="1" fill="hold">
                                          <p:stCondLst>
                                            <p:cond delay="499"/>
                                          </p:stCondLst>
                                        </p:cTn>
                                        <p:tgtEl>
                                          <p:spTgt spid="4393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4" grpId="0"/>
      <p:bldP spid="29" grpId="0"/>
      <p:bldP spid="33" grpId="0"/>
      <p:bldP spid="35" grpId="0"/>
      <p:bldP spid="36" grpId="0"/>
      <p:bldP spid="37" grpId="0"/>
      <p:bldP spid="38" grpId="0"/>
      <p:bldP spid="39" grpId="0"/>
      <p:bldP spid="41" grpId="0" animBg="1"/>
      <p:bldP spid="42" grpId="0"/>
      <p:bldP spid="44" grpId="0"/>
      <p:bldP spid="45" grpId="0" animBg="1"/>
      <p:bldP spid="49" grpId="0" animBg="1"/>
      <p:bldP spid="50" grpId="0" animBg="1"/>
      <p:bldP spid="52" grpId="0" animBg="1"/>
      <p:bldP spid="439297" grpId="0"/>
      <p:bldP spid="439299" grpId="0" animBg="1"/>
      <p:bldP spid="439299" grpId="1" animBg="1"/>
      <p:bldP spid="439300" grpId="0" animBg="1"/>
      <p:bldP spid="439300" grpId="1" animBg="1"/>
      <p:bldP spid="439301" grpId="0" animBg="1"/>
      <p:bldP spid="439301"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BFDD1E6-F4EA-4762-9AA7-9BBD6C043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pic>
        <p:nvPicPr>
          <p:cNvPr id="22" name="Picture 21">
            <a:extLst>
              <a:ext uri="{FF2B5EF4-FFF2-40B4-BE49-F238E27FC236}">
                <a16:creationId xmlns:a16="http://schemas.microsoft.com/office/drawing/2014/main" id="{083BF9D1-A78D-45AE-9520-C209C86CA1F7}"/>
              </a:ext>
            </a:extLst>
          </p:cNvPr>
          <p:cNvPicPr>
            <a:picLocks noChangeAspect="1"/>
          </p:cNvPicPr>
          <p:nvPr/>
        </p:nvPicPr>
        <p:blipFill>
          <a:blip r:embed="rId3"/>
          <a:stretch>
            <a:fillRect/>
          </a:stretch>
        </p:blipFill>
        <p:spPr>
          <a:xfrm>
            <a:off x="591773" y="1020481"/>
            <a:ext cx="4532720" cy="4262686"/>
          </a:xfrm>
          <a:prstGeom prst="rect">
            <a:avLst/>
          </a:prstGeom>
        </p:spPr>
      </p:pic>
      <p:pic>
        <p:nvPicPr>
          <p:cNvPr id="439296" name="Picture 439295">
            <a:extLst>
              <a:ext uri="{FF2B5EF4-FFF2-40B4-BE49-F238E27FC236}">
                <a16:creationId xmlns:a16="http://schemas.microsoft.com/office/drawing/2014/main" id="{1237B318-45C6-4460-A347-F23641E16C9D}"/>
              </a:ext>
            </a:extLst>
          </p:cNvPr>
          <p:cNvPicPr>
            <a:picLocks noChangeAspect="1"/>
          </p:cNvPicPr>
          <p:nvPr/>
        </p:nvPicPr>
        <p:blipFill>
          <a:blip r:embed="rId4"/>
          <a:stretch>
            <a:fillRect/>
          </a:stretch>
        </p:blipFill>
        <p:spPr>
          <a:xfrm>
            <a:off x="5215160" y="1020482"/>
            <a:ext cx="920887" cy="4239916"/>
          </a:xfrm>
          <a:prstGeom prst="rect">
            <a:avLst/>
          </a:prstGeom>
        </p:spPr>
      </p:pic>
      <p:sp>
        <p:nvSpPr>
          <p:cNvPr id="52" name="Rectangle 51">
            <a:extLst>
              <a:ext uri="{FF2B5EF4-FFF2-40B4-BE49-F238E27FC236}">
                <a16:creationId xmlns:a16="http://schemas.microsoft.com/office/drawing/2014/main" id="{E07131D1-1DF7-4958-92A3-A9FD1A3695F8}"/>
              </a:ext>
            </a:extLst>
          </p:cNvPr>
          <p:cNvSpPr/>
          <p:nvPr/>
        </p:nvSpPr>
        <p:spPr>
          <a:xfrm>
            <a:off x="509286" y="1996817"/>
            <a:ext cx="5723681" cy="1955937"/>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39297" name="TextBox 439296">
            <a:extLst>
              <a:ext uri="{FF2B5EF4-FFF2-40B4-BE49-F238E27FC236}">
                <a16:creationId xmlns:a16="http://schemas.microsoft.com/office/drawing/2014/main" id="{0CA1D658-763D-4B92-8BF8-DA9A8E52FBCB}"/>
              </a:ext>
            </a:extLst>
          </p:cNvPr>
          <p:cNvSpPr txBox="1"/>
          <p:nvPr/>
        </p:nvSpPr>
        <p:spPr>
          <a:xfrm>
            <a:off x="5599266" y="1946943"/>
            <a:ext cx="615874" cy="276999"/>
          </a:xfrm>
          <a:prstGeom prst="rect">
            <a:avLst/>
          </a:prstGeom>
          <a:noFill/>
        </p:spPr>
        <p:txBody>
          <a:bodyPr wrap="none" rtlCol="0">
            <a:spAutoFit/>
          </a:bodyPr>
          <a:lstStyle/>
          <a:p>
            <a:r>
              <a:rPr lang="nl-BE" sz="1200" b="1" dirty="0">
                <a:solidFill>
                  <a:srgbClr val="FF0000"/>
                </a:solidFill>
              </a:rPr>
              <a:t>22.000</a:t>
            </a:r>
          </a:p>
        </p:txBody>
      </p:sp>
      <p:sp>
        <p:nvSpPr>
          <p:cNvPr id="439302" name="TextBox 439301">
            <a:extLst>
              <a:ext uri="{FF2B5EF4-FFF2-40B4-BE49-F238E27FC236}">
                <a16:creationId xmlns:a16="http://schemas.microsoft.com/office/drawing/2014/main" id="{E3EAFE09-E8A0-4AA2-9625-3F48AE286239}"/>
              </a:ext>
            </a:extLst>
          </p:cNvPr>
          <p:cNvSpPr txBox="1"/>
          <p:nvPr/>
        </p:nvSpPr>
        <p:spPr>
          <a:xfrm>
            <a:off x="5369190" y="2129529"/>
            <a:ext cx="615874" cy="276999"/>
          </a:xfrm>
          <a:prstGeom prst="rect">
            <a:avLst/>
          </a:prstGeom>
          <a:noFill/>
        </p:spPr>
        <p:txBody>
          <a:bodyPr wrap="none" rtlCol="0">
            <a:spAutoFit/>
          </a:bodyPr>
          <a:lstStyle/>
          <a:p>
            <a:r>
              <a:rPr lang="nl-BE" sz="1200" dirty="0">
                <a:solidFill>
                  <a:srgbClr val="FF0000"/>
                </a:solidFill>
              </a:rPr>
              <a:t>10.000</a:t>
            </a:r>
          </a:p>
        </p:txBody>
      </p:sp>
      <p:sp>
        <p:nvSpPr>
          <p:cNvPr id="58" name="TextBox 57">
            <a:extLst>
              <a:ext uri="{FF2B5EF4-FFF2-40B4-BE49-F238E27FC236}">
                <a16:creationId xmlns:a16="http://schemas.microsoft.com/office/drawing/2014/main" id="{D44CF2CC-3968-45BA-9A47-94B1FF510E6E}"/>
              </a:ext>
            </a:extLst>
          </p:cNvPr>
          <p:cNvSpPr txBox="1"/>
          <p:nvPr/>
        </p:nvSpPr>
        <p:spPr>
          <a:xfrm>
            <a:off x="3121480" y="5036946"/>
            <a:ext cx="545342" cy="246221"/>
          </a:xfrm>
          <a:prstGeom prst="rect">
            <a:avLst/>
          </a:prstGeom>
          <a:noFill/>
        </p:spPr>
        <p:txBody>
          <a:bodyPr wrap="none" rtlCol="0">
            <a:spAutoFit/>
          </a:bodyPr>
          <a:lstStyle/>
          <a:p>
            <a:r>
              <a:rPr lang="nl-BE" sz="1000" dirty="0">
                <a:solidFill>
                  <a:srgbClr val="FF0000"/>
                </a:solidFill>
              </a:rPr>
              <a:t>10.000</a:t>
            </a:r>
          </a:p>
        </p:txBody>
      </p:sp>
      <p:cxnSp>
        <p:nvCxnSpPr>
          <p:cNvPr id="6" name="Straight Arrow Connector 5">
            <a:extLst>
              <a:ext uri="{FF2B5EF4-FFF2-40B4-BE49-F238E27FC236}">
                <a16:creationId xmlns:a16="http://schemas.microsoft.com/office/drawing/2014/main" id="{0F90AF38-FD08-4238-A527-927E22C7C75F}"/>
              </a:ext>
            </a:extLst>
          </p:cNvPr>
          <p:cNvCxnSpPr>
            <a:cxnSpLocks/>
          </p:cNvCxnSpPr>
          <p:nvPr/>
        </p:nvCxnSpPr>
        <p:spPr>
          <a:xfrm flipV="1">
            <a:off x="4872942" y="2539240"/>
            <a:ext cx="561372" cy="661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AED0F09-019F-4B31-9AF4-A772564C6CCB}"/>
              </a:ext>
            </a:extLst>
          </p:cNvPr>
          <p:cNvCxnSpPr>
            <a:cxnSpLocks/>
          </p:cNvCxnSpPr>
          <p:nvPr/>
        </p:nvCxnSpPr>
        <p:spPr>
          <a:xfrm>
            <a:off x="4893016" y="2456402"/>
            <a:ext cx="550961" cy="455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C52843D-C755-4586-B524-AB2DE7F475AF}"/>
              </a:ext>
            </a:extLst>
          </p:cNvPr>
          <p:cNvSpPr txBox="1"/>
          <p:nvPr/>
        </p:nvSpPr>
        <p:spPr>
          <a:xfrm>
            <a:off x="5357616" y="2340691"/>
            <a:ext cx="615874" cy="276999"/>
          </a:xfrm>
          <a:prstGeom prst="rect">
            <a:avLst/>
          </a:prstGeom>
          <a:noFill/>
        </p:spPr>
        <p:txBody>
          <a:bodyPr wrap="none" rtlCol="0">
            <a:spAutoFit/>
          </a:bodyPr>
          <a:lstStyle/>
          <a:p>
            <a:r>
              <a:rPr lang="nl-BE" sz="1200" dirty="0">
                <a:solidFill>
                  <a:srgbClr val="FF0000"/>
                </a:solidFill>
              </a:rPr>
              <a:t>70.000</a:t>
            </a:r>
          </a:p>
        </p:txBody>
      </p:sp>
      <p:sp>
        <p:nvSpPr>
          <p:cNvPr id="48" name="TextBox 47">
            <a:extLst>
              <a:ext uri="{FF2B5EF4-FFF2-40B4-BE49-F238E27FC236}">
                <a16:creationId xmlns:a16="http://schemas.microsoft.com/office/drawing/2014/main" id="{CC817EEB-2579-45CC-ABAE-8DE2C29D3A12}"/>
              </a:ext>
            </a:extLst>
          </p:cNvPr>
          <p:cNvSpPr txBox="1"/>
          <p:nvPr/>
        </p:nvSpPr>
        <p:spPr>
          <a:xfrm>
            <a:off x="5359780" y="2522497"/>
            <a:ext cx="615874" cy="276999"/>
          </a:xfrm>
          <a:prstGeom prst="rect">
            <a:avLst/>
          </a:prstGeom>
          <a:noFill/>
        </p:spPr>
        <p:txBody>
          <a:bodyPr wrap="none" rtlCol="0">
            <a:spAutoFit/>
          </a:bodyPr>
          <a:lstStyle/>
          <a:p>
            <a:r>
              <a:rPr lang="nl-BE" sz="1200" dirty="0">
                <a:solidFill>
                  <a:srgbClr val="FF0000"/>
                </a:solidFill>
              </a:rPr>
              <a:t>40.000</a:t>
            </a:r>
          </a:p>
        </p:txBody>
      </p:sp>
      <p:sp>
        <p:nvSpPr>
          <p:cNvPr id="51" name="TextBox 50">
            <a:extLst>
              <a:ext uri="{FF2B5EF4-FFF2-40B4-BE49-F238E27FC236}">
                <a16:creationId xmlns:a16="http://schemas.microsoft.com/office/drawing/2014/main" id="{901227E6-BCBA-46D2-A1B5-A07DBED513A0}"/>
              </a:ext>
            </a:extLst>
          </p:cNvPr>
          <p:cNvSpPr txBox="1"/>
          <p:nvPr/>
        </p:nvSpPr>
        <p:spPr>
          <a:xfrm>
            <a:off x="5419250" y="2727613"/>
            <a:ext cx="537327" cy="276999"/>
          </a:xfrm>
          <a:prstGeom prst="rect">
            <a:avLst/>
          </a:prstGeom>
          <a:noFill/>
        </p:spPr>
        <p:txBody>
          <a:bodyPr wrap="none" rtlCol="0">
            <a:spAutoFit/>
          </a:bodyPr>
          <a:lstStyle/>
          <a:p>
            <a:r>
              <a:rPr lang="nl-BE" sz="1200" dirty="0">
                <a:solidFill>
                  <a:srgbClr val="FF0000"/>
                </a:solidFill>
              </a:rPr>
              <a:t>7.000</a:t>
            </a:r>
          </a:p>
        </p:txBody>
      </p:sp>
      <p:sp>
        <p:nvSpPr>
          <p:cNvPr id="53" name="TextBox 52">
            <a:extLst>
              <a:ext uri="{FF2B5EF4-FFF2-40B4-BE49-F238E27FC236}">
                <a16:creationId xmlns:a16="http://schemas.microsoft.com/office/drawing/2014/main" id="{C9352698-40C3-4582-89EB-9AE2CD10030A}"/>
              </a:ext>
            </a:extLst>
          </p:cNvPr>
          <p:cNvSpPr txBox="1"/>
          <p:nvPr/>
        </p:nvSpPr>
        <p:spPr>
          <a:xfrm>
            <a:off x="5268085" y="3291670"/>
            <a:ext cx="662361" cy="276999"/>
          </a:xfrm>
          <a:prstGeom prst="rect">
            <a:avLst/>
          </a:prstGeom>
          <a:noFill/>
        </p:spPr>
        <p:txBody>
          <a:bodyPr wrap="none" rtlCol="0">
            <a:spAutoFit/>
          </a:bodyPr>
          <a:lstStyle/>
          <a:p>
            <a:r>
              <a:rPr lang="nl-BE" sz="1200" dirty="0">
                <a:solidFill>
                  <a:srgbClr val="FF0000"/>
                </a:solidFill>
              </a:rPr>
              <a:t>-20.000</a:t>
            </a:r>
          </a:p>
        </p:txBody>
      </p:sp>
      <p:grpSp>
        <p:nvGrpSpPr>
          <p:cNvPr id="28" name="Group 27">
            <a:extLst>
              <a:ext uri="{FF2B5EF4-FFF2-40B4-BE49-F238E27FC236}">
                <a16:creationId xmlns:a16="http://schemas.microsoft.com/office/drawing/2014/main" id="{F8913FD8-890D-4DCB-8725-FDE26BA62906}"/>
              </a:ext>
            </a:extLst>
          </p:cNvPr>
          <p:cNvGrpSpPr/>
          <p:nvPr/>
        </p:nvGrpSpPr>
        <p:grpSpPr>
          <a:xfrm>
            <a:off x="5881503" y="2085443"/>
            <a:ext cx="564420" cy="1335636"/>
            <a:chOff x="5881503" y="2085443"/>
            <a:chExt cx="564420" cy="1335636"/>
          </a:xfrm>
        </p:grpSpPr>
        <p:cxnSp>
          <p:nvCxnSpPr>
            <p:cNvPr id="16" name="Straight Connector 15">
              <a:extLst>
                <a:ext uri="{FF2B5EF4-FFF2-40B4-BE49-F238E27FC236}">
                  <a16:creationId xmlns:a16="http://schemas.microsoft.com/office/drawing/2014/main" id="{DCA5A293-5371-419F-9153-A7B93AF2053E}"/>
                </a:ext>
              </a:extLst>
            </p:cNvPr>
            <p:cNvCxnSpPr>
              <a:cxnSpLocks/>
            </p:cNvCxnSpPr>
            <p:nvPr/>
          </p:nvCxnSpPr>
          <p:spPr>
            <a:xfrm>
              <a:off x="6435524" y="2129529"/>
              <a:ext cx="0" cy="1106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B3EF34-B177-44AB-8D2A-725515CFB37A}"/>
                </a:ext>
              </a:extLst>
            </p:cNvPr>
            <p:cNvCxnSpPr>
              <a:cxnSpLocks/>
              <a:endCxn id="439297" idx="3"/>
            </p:cNvCxnSpPr>
            <p:nvPr/>
          </p:nvCxnSpPr>
          <p:spPr>
            <a:xfrm flipH="1" flipV="1">
              <a:off x="6215140" y="2085443"/>
              <a:ext cx="230076" cy="440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354D0F4-4A16-40B3-BCED-C35E924FD94F}"/>
                </a:ext>
              </a:extLst>
            </p:cNvPr>
            <p:cNvCxnSpPr>
              <a:cxnSpLocks/>
              <a:endCxn id="439302" idx="3"/>
            </p:cNvCxnSpPr>
            <p:nvPr/>
          </p:nvCxnSpPr>
          <p:spPr>
            <a:xfrm flipH="1" flipV="1">
              <a:off x="5985064" y="2268029"/>
              <a:ext cx="453608" cy="947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7791E5-BADC-4652-B26F-C44D40E7A46F}"/>
                </a:ext>
              </a:extLst>
            </p:cNvPr>
            <p:cNvCxnSpPr>
              <a:cxnSpLocks/>
            </p:cNvCxnSpPr>
            <p:nvPr/>
          </p:nvCxnSpPr>
          <p:spPr>
            <a:xfrm flipH="1" flipV="1">
              <a:off x="5992315" y="2498017"/>
              <a:ext cx="453608" cy="947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3E471A8-CF76-4A96-93BA-B1C6AEADE86F}"/>
                </a:ext>
              </a:extLst>
            </p:cNvPr>
            <p:cNvCxnSpPr>
              <a:cxnSpLocks/>
            </p:cNvCxnSpPr>
            <p:nvPr/>
          </p:nvCxnSpPr>
          <p:spPr>
            <a:xfrm flipH="1" flipV="1">
              <a:off x="5968713" y="2687086"/>
              <a:ext cx="453608" cy="947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3098650-E507-4C70-AAB0-298DD2E0C1EB}"/>
                </a:ext>
              </a:extLst>
            </p:cNvPr>
            <p:cNvCxnSpPr>
              <a:cxnSpLocks/>
            </p:cNvCxnSpPr>
            <p:nvPr/>
          </p:nvCxnSpPr>
          <p:spPr>
            <a:xfrm flipH="1" flipV="1">
              <a:off x="5975654" y="2868112"/>
              <a:ext cx="453608" cy="947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DC2BD18-472D-4050-A378-00989D6D3169}"/>
                </a:ext>
              </a:extLst>
            </p:cNvPr>
            <p:cNvCxnSpPr>
              <a:cxnSpLocks/>
            </p:cNvCxnSpPr>
            <p:nvPr/>
          </p:nvCxnSpPr>
          <p:spPr>
            <a:xfrm flipH="1">
              <a:off x="5881503" y="3235662"/>
              <a:ext cx="563713" cy="1854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4C66D6B-8E17-4D9E-A1B7-4E7ABF1BF624}"/>
                </a:ext>
              </a:extLst>
            </p:cNvPr>
            <p:cNvCxnSpPr>
              <a:cxnSpLocks/>
            </p:cNvCxnSpPr>
            <p:nvPr/>
          </p:nvCxnSpPr>
          <p:spPr>
            <a:xfrm flipH="1" flipV="1">
              <a:off x="5881503" y="3067057"/>
              <a:ext cx="537600" cy="5356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20E4FC93-107F-4808-930F-07F7A014BEE9}"/>
              </a:ext>
            </a:extLst>
          </p:cNvPr>
          <p:cNvSpPr txBox="1"/>
          <p:nvPr/>
        </p:nvSpPr>
        <p:spPr>
          <a:xfrm>
            <a:off x="5287886" y="2934768"/>
            <a:ext cx="662361" cy="276999"/>
          </a:xfrm>
          <a:prstGeom prst="rect">
            <a:avLst/>
          </a:prstGeom>
          <a:noFill/>
        </p:spPr>
        <p:txBody>
          <a:bodyPr wrap="none" rtlCol="0">
            <a:spAutoFit/>
          </a:bodyPr>
          <a:lstStyle/>
          <a:p>
            <a:r>
              <a:rPr lang="nl-BE" sz="1200" dirty="0">
                <a:solidFill>
                  <a:srgbClr val="FF0000"/>
                </a:solidFill>
              </a:rPr>
              <a:t>-85.000</a:t>
            </a:r>
          </a:p>
        </p:txBody>
      </p:sp>
      <p:sp>
        <p:nvSpPr>
          <p:cNvPr id="30" name="TextBox 29">
            <a:extLst>
              <a:ext uri="{FF2B5EF4-FFF2-40B4-BE49-F238E27FC236}">
                <a16:creationId xmlns:a16="http://schemas.microsoft.com/office/drawing/2014/main" id="{9AFE8EF4-B01D-4401-82D3-7A0E89097F76}"/>
              </a:ext>
            </a:extLst>
          </p:cNvPr>
          <p:cNvSpPr txBox="1"/>
          <p:nvPr/>
        </p:nvSpPr>
        <p:spPr>
          <a:xfrm>
            <a:off x="6419103" y="4359140"/>
            <a:ext cx="1528945" cy="338554"/>
          </a:xfrm>
          <a:prstGeom prst="rect">
            <a:avLst/>
          </a:prstGeom>
          <a:noFill/>
        </p:spPr>
        <p:txBody>
          <a:bodyPr wrap="none" rtlCol="0">
            <a:spAutoFit/>
          </a:bodyPr>
          <a:lstStyle/>
          <a:p>
            <a:r>
              <a:rPr lang="nl-BE" sz="1600" dirty="0">
                <a:solidFill>
                  <a:srgbClr val="FF0000"/>
                </a:solidFill>
              </a:rPr>
              <a:t>Max bankschuld</a:t>
            </a:r>
          </a:p>
        </p:txBody>
      </p:sp>
      <p:sp>
        <p:nvSpPr>
          <p:cNvPr id="70" name="TextBox 69">
            <a:extLst>
              <a:ext uri="{FF2B5EF4-FFF2-40B4-BE49-F238E27FC236}">
                <a16:creationId xmlns:a16="http://schemas.microsoft.com/office/drawing/2014/main" id="{B028BD89-F3B3-4F58-B754-B188EB4100D3}"/>
              </a:ext>
            </a:extLst>
          </p:cNvPr>
          <p:cNvSpPr txBox="1"/>
          <p:nvPr/>
        </p:nvSpPr>
        <p:spPr>
          <a:xfrm>
            <a:off x="6429262" y="4017514"/>
            <a:ext cx="1005403" cy="338554"/>
          </a:xfrm>
          <a:prstGeom prst="rect">
            <a:avLst/>
          </a:prstGeom>
          <a:noFill/>
        </p:spPr>
        <p:txBody>
          <a:bodyPr wrap="none" rtlCol="0">
            <a:spAutoFit/>
          </a:bodyPr>
          <a:lstStyle/>
          <a:p>
            <a:r>
              <a:rPr lang="nl-BE" sz="1600" dirty="0">
                <a:solidFill>
                  <a:srgbClr val="FF0000"/>
                </a:solidFill>
              </a:rPr>
              <a:t>Min. Cash</a:t>
            </a:r>
          </a:p>
        </p:txBody>
      </p:sp>
      <p:sp>
        <p:nvSpPr>
          <p:cNvPr id="71" name="TextBox 70">
            <a:extLst>
              <a:ext uri="{FF2B5EF4-FFF2-40B4-BE49-F238E27FC236}">
                <a16:creationId xmlns:a16="http://schemas.microsoft.com/office/drawing/2014/main" id="{C982D940-3EB8-48E3-A891-78DEAB798593}"/>
              </a:ext>
            </a:extLst>
          </p:cNvPr>
          <p:cNvSpPr txBox="1"/>
          <p:nvPr/>
        </p:nvSpPr>
        <p:spPr>
          <a:xfrm>
            <a:off x="6419103" y="1271332"/>
            <a:ext cx="1714444" cy="338554"/>
          </a:xfrm>
          <a:prstGeom prst="rect">
            <a:avLst/>
          </a:prstGeom>
          <a:noFill/>
        </p:spPr>
        <p:txBody>
          <a:bodyPr wrap="none" rtlCol="0">
            <a:spAutoFit/>
          </a:bodyPr>
          <a:lstStyle/>
          <a:p>
            <a:r>
              <a:rPr lang="nl-BE" sz="1600" dirty="0" err="1">
                <a:solidFill>
                  <a:srgbClr val="FF0000"/>
                </a:solidFill>
              </a:rPr>
              <a:t>Burning</a:t>
            </a:r>
            <a:r>
              <a:rPr lang="nl-BE" sz="1600" dirty="0">
                <a:solidFill>
                  <a:srgbClr val="FF0000"/>
                </a:solidFill>
              </a:rPr>
              <a:t> </a:t>
            </a:r>
            <a:r>
              <a:rPr lang="nl-BE" sz="1600" dirty="0" err="1">
                <a:solidFill>
                  <a:srgbClr val="FF0000"/>
                </a:solidFill>
              </a:rPr>
              <a:t>the</a:t>
            </a:r>
            <a:r>
              <a:rPr lang="nl-BE" sz="1600" dirty="0">
                <a:solidFill>
                  <a:srgbClr val="FF0000"/>
                </a:solidFill>
              </a:rPr>
              <a:t> assets</a:t>
            </a:r>
          </a:p>
        </p:txBody>
      </p:sp>
      <p:sp>
        <p:nvSpPr>
          <p:cNvPr id="72" name="TextBox 71">
            <a:extLst>
              <a:ext uri="{FF2B5EF4-FFF2-40B4-BE49-F238E27FC236}">
                <a16:creationId xmlns:a16="http://schemas.microsoft.com/office/drawing/2014/main" id="{5C5C90BB-715B-4F5E-AB9F-8EB6D5D6AFD3}"/>
              </a:ext>
            </a:extLst>
          </p:cNvPr>
          <p:cNvSpPr txBox="1"/>
          <p:nvPr/>
        </p:nvSpPr>
        <p:spPr>
          <a:xfrm>
            <a:off x="6469451" y="1894730"/>
            <a:ext cx="1792735" cy="338554"/>
          </a:xfrm>
          <a:prstGeom prst="rect">
            <a:avLst/>
          </a:prstGeom>
          <a:noFill/>
        </p:spPr>
        <p:txBody>
          <a:bodyPr wrap="none" rtlCol="0">
            <a:spAutoFit/>
          </a:bodyPr>
          <a:lstStyle/>
          <a:p>
            <a:r>
              <a:rPr lang="nl-BE" sz="1600" dirty="0">
                <a:solidFill>
                  <a:srgbClr val="FF0000"/>
                </a:solidFill>
              </a:rPr>
              <a:t>Minimum voorraad</a:t>
            </a:r>
          </a:p>
        </p:txBody>
      </p:sp>
      <p:sp>
        <p:nvSpPr>
          <p:cNvPr id="73" name="TextBox 72">
            <a:extLst>
              <a:ext uri="{FF2B5EF4-FFF2-40B4-BE49-F238E27FC236}">
                <a16:creationId xmlns:a16="http://schemas.microsoft.com/office/drawing/2014/main" id="{438A5729-4ED5-45ED-BB37-A14092B7643A}"/>
              </a:ext>
            </a:extLst>
          </p:cNvPr>
          <p:cNvSpPr txBox="1"/>
          <p:nvPr/>
        </p:nvSpPr>
        <p:spPr>
          <a:xfrm>
            <a:off x="6419103" y="3272571"/>
            <a:ext cx="2172069" cy="338554"/>
          </a:xfrm>
          <a:prstGeom prst="rect">
            <a:avLst/>
          </a:prstGeom>
          <a:noFill/>
        </p:spPr>
        <p:txBody>
          <a:bodyPr wrap="none" rtlCol="0">
            <a:spAutoFit/>
          </a:bodyPr>
          <a:lstStyle/>
          <a:p>
            <a:r>
              <a:rPr lang="nl-BE" sz="1600" dirty="0">
                <a:solidFill>
                  <a:srgbClr val="FF0000"/>
                </a:solidFill>
              </a:rPr>
              <a:t>Max. BTW &amp; soc. schuld</a:t>
            </a:r>
          </a:p>
        </p:txBody>
      </p:sp>
      <p:sp>
        <p:nvSpPr>
          <p:cNvPr id="74" name="TextBox 73">
            <a:extLst>
              <a:ext uri="{FF2B5EF4-FFF2-40B4-BE49-F238E27FC236}">
                <a16:creationId xmlns:a16="http://schemas.microsoft.com/office/drawing/2014/main" id="{A0769826-EA4C-46A0-9E6F-BA3053AAD5D0}"/>
              </a:ext>
            </a:extLst>
          </p:cNvPr>
          <p:cNvSpPr txBox="1"/>
          <p:nvPr/>
        </p:nvSpPr>
        <p:spPr>
          <a:xfrm>
            <a:off x="6475153" y="2395885"/>
            <a:ext cx="2489464" cy="338554"/>
          </a:xfrm>
          <a:prstGeom prst="rect">
            <a:avLst/>
          </a:prstGeom>
          <a:noFill/>
        </p:spPr>
        <p:txBody>
          <a:bodyPr wrap="none" rtlCol="0">
            <a:spAutoFit/>
          </a:bodyPr>
          <a:lstStyle/>
          <a:p>
            <a:r>
              <a:rPr lang="nl-BE" sz="1600" dirty="0">
                <a:solidFill>
                  <a:srgbClr val="FF0000"/>
                </a:solidFill>
              </a:rPr>
              <a:t>Vorderingen deels oninbaar</a:t>
            </a:r>
          </a:p>
        </p:txBody>
      </p:sp>
      <p:sp>
        <p:nvSpPr>
          <p:cNvPr id="31" name="TextBox 30">
            <a:extLst>
              <a:ext uri="{FF2B5EF4-FFF2-40B4-BE49-F238E27FC236}">
                <a16:creationId xmlns:a16="http://schemas.microsoft.com/office/drawing/2014/main" id="{E3635EFF-C0FD-40E8-8464-E01BB0641967}"/>
              </a:ext>
            </a:extLst>
          </p:cNvPr>
          <p:cNvSpPr txBox="1"/>
          <p:nvPr/>
        </p:nvSpPr>
        <p:spPr>
          <a:xfrm>
            <a:off x="480616" y="5396817"/>
            <a:ext cx="8391380" cy="923330"/>
          </a:xfrm>
          <a:prstGeom prst="rect">
            <a:avLst/>
          </a:prstGeom>
          <a:noFill/>
        </p:spPr>
        <p:txBody>
          <a:bodyPr wrap="square" rtlCol="0">
            <a:spAutoFit/>
          </a:bodyPr>
          <a:lstStyle/>
          <a:p>
            <a:r>
              <a:rPr lang="nl-BE" dirty="0">
                <a:solidFill>
                  <a:srgbClr val="FF0000"/>
                </a:solidFill>
              </a:rPr>
              <a:t>N+1 is cruciaal jaar. Alle meters staan in het rood. Verlies, neg. CF, geen liquide meer, geen bijkomend bankkrediet mogelijk, soc. en </a:t>
            </a:r>
            <a:r>
              <a:rPr lang="nl-BE" dirty="0" err="1">
                <a:solidFill>
                  <a:srgbClr val="FF0000"/>
                </a:solidFill>
              </a:rPr>
              <a:t>fisc</a:t>
            </a:r>
            <a:r>
              <a:rPr lang="nl-BE" dirty="0">
                <a:solidFill>
                  <a:srgbClr val="FF0000"/>
                </a:solidFill>
              </a:rPr>
              <a:t>. schulden… Voor het jaar halfweg is, weet de ondernemer of hij zal overleven.</a:t>
            </a:r>
          </a:p>
        </p:txBody>
      </p:sp>
    </p:spTree>
    <p:extLst>
      <p:ext uri="{BB962C8B-B14F-4D97-AF65-F5344CB8AC3E}">
        <p14:creationId xmlns:p14="http://schemas.microsoft.com/office/powerpoint/2010/main" val="40993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2" grpId="0"/>
      <p:bldP spid="43" grpId="0"/>
      <p:bldP spid="48" grpId="0"/>
      <p:bldP spid="51" grpId="0"/>
      <p:bldP spid="53" grpId="0"/>
      <p:bldP spid="68" grpId="0"/>
      <p:bldP spid="3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547813" y="44450"/>
            <a:ext cx="7058025" cy="1511300"/>
          </a:xfrm>
        </p:spPr>
        <p:txBody>
          <a:bodyPr/>
          <a:lstStyle/>
          <a:p>
            <a:endParaRPr lang="nl-NL" sz="38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76386"/>
            <a:ext cx="7416824" cy="541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47864" y="3140968"/>
            <a:ext cx="3240360" cy="1656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 name="Straight Arrow Connector 3"/>
          <p:cNvCxnSpPr/>
          <p:nvPr/>
        </p:nvCxnSpPr>
        <p:spPr>
          <a:xfrm>
            <a:off x="6372000" y="3024000"/>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72200" y="3348000"/>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3096001" y="3573016"/>
            <a:ext cx="49549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23447" y="3888000"/>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72200" y="4104000"/>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50724" y="4464000"/>
            <a:ext cx="48952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96000" y="4608000"/>
            <a:ext cx="48952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4576" y="4941168"/>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91499" y="4869160"/>
            <a:ext cx="2780701" cy="396044"/>
          </a:xfrm>
          <a:prstGeom prst="rect">
            <a:avLst/>
          </a:prstGeom>
          <a:solidFill>
            <a:srgbClr val="FF0000">
              <a:alpha val="23137"/>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Picture 14">
            <a:extLst>
              <a:ext uri="{FF2B5EF4-FFF2-40B4-BE49-F238E27FC236}">
                <a16:creationId xmlns:a16="http://schemas.microsoft.com/office/drawing/2014/main" id="{BBFDD1E6-F4EA-4762-9AA7-9BBD6C043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18" name="Rectangle 17">
            <a:extLst>
              <a:ext uri="{FF2B5EF4-FFF2-40B4-BE49-F238E27FC236}">
                <a16:creationId xmlns:a16="http://schemas.microsoft.com/office/drawing/2014/main" id="{3E8A1721-14CF-46C8-B1F1-5460AECFED2B}"/>
              </a:ext>
            </a:extLst>
          </p:cNvPr>
          <p:cNvSpPr/>
          <p:nvPr/>
        </p:nvSpPr>
        <p:spPr>
          <a:xfrm>
            <a:off x="3569662" y="2096852"/>
            <a:ext cx="2780701" cy="396044"/>
          </a:xfrm>
          <a:prstGeom prst="rect">
            <a:avLst/>
          </a:prstGeom>
          <a:solidFill>
            <a:srgbClr val="FF0000">
              <a:alpha val="23137"/>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 name="Straight Arrow Connector 21">
            <a:extLst>
              <a:ext uri="{FF2B5EF4-FFF2-40B4-BE49-F238E27FC236}">
                <a16:creationId xmlns:a16="http://schemas.microsoft.com/office/drawing/2014/main" id="{FD257E06-D7F8-4EF0-B3C1-A63DE15E26D9}"/>
              </a:ext>
            </a:extLst>
          </p:cNvPr>
          <p:cNvCxnSpPr>
            <a:cxnSpLocks/>
          </p:cNvCxnSpPr>
          <p:nvPr/>
        </p:nvCxnSpPr>
        <p:spPr>
          <a:xfrm>
            <a:off x="4981849" y="2492896"/>
            <a:ext cx="0" cy="2240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20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1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79511" y="44450"/>
            <a:ext cx="8426327" cy="1511300"/>
          </a:xfrm>
        </p:spPr>
        <p:txBody>
          <a:bodyPr>
            <a:normAutofit/>
          </a:bodyPr>
          <a:lstStyle/>
          <a:p>
            <a:r>
              <a:rPr lang="nl-NL" sz="2000" dirty="0"/>
              <a:t>Discontinuïteit treedt op een bepaald punt onvermijdelijk in, </a:t>
            </a:r>
            <a:br>
              <a:rPr lang="nl-NL" sz="2000" dirty="0"/>
            </a:br>
            <a:r>
              <a:rPr lang="nl-NL" sz="2000" dirty="0"/>
              <a:t>en is dan nog nauwelijks te stoppen. </a:t>
            </a:r>
          </a:p>
        </p:txBody>
      </p:sp>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2407216" y="1737621"/>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a16="http://schemas.microsoft.com/office/drawing/2014/main" id="{D551D0EE-FB86-4952-956C-A6C67D3448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2197833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39298"/>
                                        </p:tgtEl>
                                        <p:attrNameLst>
                                          <p:attrName>style.visibility</p:attrName>
                                        </p:attrNameLst>
                                      </p:cBhvr>
                                      <p:to>
                                        <p:strVal val="visible"/>
                                      </p:to>
                                    </p:set>
                                    <p:animEffect transition="in" filter="strips(downLeft)">
                                      <p:cBhvr>
                                        <p:cTn id="7" dur="500"/>
                                        <p:tgtEl>
                                          <p:spTgt spid="4392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2915816" y="1811883"/>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2"/>
          <p:cNvSpPr txBox="1">
            <a:spLocks noChangeArrowheads="1"/>
          </p:cNvSpPr>
          <p:nvPr/>
        </p:nvSpPr>
        <p:spPr>
          <a:xfrm>
            <a:off x="179511" y="44450"/>
            <a:ext cx="8426327" cy="15113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nl-NL" sz="2000" dirty="0"/>
              <a:t>Discontinuïteit treedt op een bepaald punt onvermijdelijk in. Wanneer is moeilijk te voorspellen, maar eens het proces een bepaald punt bereikt, is het nog nauwelijks te stoppen. </a:t>
            </a:r>
          </a:p>
        </p:txBody>
      </p:sp>
      <p:pic>
        <p:nvPicPr>
          <p:cNvPr id="10" name="Picture 9">
            <a:extLst>
              <a:ext uri="{FF2B5EF4-FFF2-40B4-BE49-F238E27FC236}">
                <a16:creationId xmlns:a16="http://schemas.microsoft.com/office/drawing/2014/main" id="{7682B580-9E48-443B-854D-C5EAF202A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1274790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2"/>
          <p:cNvSpPr txBox="1">
            <a:spLocks noChangeArrowheads="1"/>
          </p:cNvSpPr>
          <p:nvPr/>
        </p:nvSpPr>
        <p:spPr>
          <a:xfrm>
            <a:off x="179511" y="44450"/>
            <a:ext cx="8426327" cy="15113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nl-NL" sz="2000" dirty="0"/>
              <a:t>De tekorten lijken aanvankelijk klein, en beheersbaar</a:t>
            </a:r>
          </a:p>
        </p:txBody>
      </p:sp>
      <p:cxnSp>
        <p:nvCxnSpPr>
          <p:cNvPr id="6" name="Straight Arrow Connector 5"/>
          <p:cNvCxnSpPr/>
          <p:nvPr/>
        </p:nvCxnSpPr>
        <p:spPr>
          <a:xfrm>
            <a:off x="4788024" y="2276872"/>
            <a:ext cx="0" cy="25202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7544" y="2276872"/>
            <a:ext cx="4392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67544" y="2492896"/>
            <a:ext cx="4392488" cy="36004"/>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419872" y="1916832"/>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a:extLst>
              <a:ext uri="{FF2B5EF4-FFF2-40B4-BE49-F238E27FC236}">
                <a16:creationId xmlns:a16="http://schemas.microsoft.com/office/drawing/2014/main" id="{0A274A0B-BFA0-4D02-B960-A293AB67F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226" y="6197522"/>
            <a:ext cx="1115616" cy="710556"/>
          </a:xfrm>
          <a:prstGeom prst="rect">
            <a:avLst/>
          </a:prstGeom>
        </p:spPr>
      </p:pic>
      <p:pic>
        <p:nvPicPr>
          <p:cNvPr id="13" name="Picture 12">
            <a:extLst>
              <a:ext uri="{FF2B5EF4-FFF2-40B4-BE49-F238E27FC236}">
                <a16:creationId xmlns:a16="http://schemas.microsoft.com/office/drawing/2014/main" id="{DFA85003-DDCA-48A3-B0B9-8F1D3E74A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42476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3923928" y="2060848"/>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2"/>
          <p:cNvSpPr>
            <a:spLocks noGrp="1" noChangeArrowheads="1"/>
          </p:cNvSpPr>
          <p:nvPr>
            <p:ph type="title"/>
          </p:nvPr>
        </p:nvSpPr>
        <p:spPr>
          <a:xfrm>
            <a:off x="179511" y="44450"/>
            <a:ext cx="8426327" cy="1511300"/>
          </a:xfrm>
        </p:spPr>
        <p:txBody>
          <a:bodyPr>
            <a:normAutofit/>
          </a:bodyPr>
          <a:lstStyle/>
          <a:p>
            <a:r>
              <a:rPr lang="nl-NL" sz="2000" dirty="0"/>
              <a:t>Maar de tekorten accumuleren</a:t>
            </a:r>
          </a:p>
        </p:txBody>
      </p:sp>
      <p:cxnSp>
        <p:nvCxnSpPr>
          <p:cNvPr id="9" name="Straight Arrow Connector 8"/>
          <p:cNvCxnSpPr/>
          <p:nvPr/>
        </p:nvCxnSpPr>
        <p:spPr>
          <a:xfrm>
            <a:off x="4788024" y="2276872"/>
            <a:ext cx="0" cy="396044"/>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7544" y="2276872"/>
            <a:ext cx="4392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67544" y="2636912"/>
            <a:ext cx="4392488" cy="36004"/>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4CC08AA-843A-499C-927F-5C7960AF0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11712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4211960" y="2168860"/>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2"/>
          <p:cNvSpPr txBox="1">
            <a:spLocks noChangeArrowheads="1"/>
          </p:cNvSpPr>
          <p:nvPr/>
        </p:nvSpPr>
        <p:spPr>
          <a:xfrm>
            <a:off x="179511" y="44450"/>
            <a:ext cx="8426327" cy="15113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nl-NL" sz="2000" dirty="0"/>
              <a:t>Discontinuïteit treedt op een bepaald punt onvermijdelijk in, </a:t>
            </a:r>
            <a:br>
              <a:rPr lang="nl-NL" sz="2000" dirty="0"/>
            </a:br>
            <a:r>
              <a:rPr lang="nl-NL" sz="2000" dirty="0"/>
              <a:t>en is dan nog nauwelijks te stoppen. </a:t>
            </a:r>
          </a:p>
        </p:txBody>
      </p:sp>
      <p:pic>
        <p:nvPicPr>
          <p:cNvPr id="11" name="Picture 10">
            <a:extLst>
              <a:ext uri="{FF2B5EF4-FFF2-40B4-BE49-F238E27FC236}">
                <a16:creationId xmlns:a16="http://schemas.microsoft.com/office/drawing/2014/main" id="{2050A2EC-692E-4358-9FB2-A15E3B380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15665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191 -0.00023 L 0.06389 0.02824 C 0.07917 0.03565 0.08091 0.04005 0.08924 0.04584 C 0.09757 0.05162 0.10608 0.05602 0.11441 0.06296 C 0.12691 0.07246 0.13125 0.07986 0.13924 0.08796 C 0.14723 0.09607 0.15452 0.10347 0.16216 0.11227 L 0.1849 0.14097 L 0.20157 0.16736 L 0.22257 0.20324 L 0.24254 0.24028 L 0.40903 0.62593 L 0.46771 0.45926 L 0.31233 0.39977 L 0.42969 0.57222 L 0.50799 0.52014 L 0.35365 0.49699 L 0.43837 0.59259 L 0.47969 0.59398 " pathEditMode="relative" rAng="0" ptsTypes="FfafaFAAAAAAAAAAAF">
                                      <p:cBhvr>
                                        <p:cTn id="6" dur="2000" fill="hold"/>
                                        <p:tgtEl>
                                          <p:spTgt spid="5"/>
                                        </p:tgtEl>
                                        <p:attrNameLst>
                                          <p:attrName>ppt_x</p:attrName>
                                          <p:attrName>ppt_y</p:attrName>
                                        </p:attrNameLst>
                                      </p:cBhvr>
                                      <p:rCtr x="25486" y="3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10C5-0ADA-4BAA-BB87-278D00ECE6A8}"/>
              </a:ext>
            </a:extLst>
          </p:cNvPr>
          <p:cNvSpPr>
            <a:spLocks noGrp="1"/>
          </p:cNvSpPr>
          <p:nvPr>
            <p:ph type="title"/>
          </p:nvPr>
        </p:nvSpPr>
        <p:spPr>
          <a:xfrm>
            <a:off x="1754065" y="517139"/>
            <a:ext cx="5635869" cy="4869656"/>
          </a:xfrm>
        </p:spPr>
        <p:txBody>
          <a:bodyPr>
            <a:normAutofit/>
          </a:bodyPr>
          <a:lstStyle/>
          <a:p>
            <a:pPr algn="ctr"/>
            <a:r>
              <a:rPr lang="nl-BE" sz="6000" b="1" dirty="0"/>
              <a:t>Dank u voor uw aandacht!</a:t>
            </a:r>
            <a:br>
              <a:rPr lang="nl-BE" sz="6000" b="1" dirty="0"/>
            </a:br>
            <a:br>
              <a:rPr lang="nl-BE" sz="6000" b="1" dirty="0"/>
            </a:br>
            <a:r>
              <a:rPr lang="nl-BE" sz="6000" b="1" dirty="0"/>
              <a:t>vragen:</a:t>
            </a:r>
            <a:br>
              <a:rPr lang="nl-BE" sz="6000" b="1" dirty="0"/>
            </a:br>
            <a:r>
              <a:rPr lang="nl-BE" sz="3000" b="1" dirty="0">
                <a:solidFill>
                  <a:srgbClr val="FF0000"/>
                </a:solidFill>
              </a:rPr>
              <a:t>flip.demey@litigationsupport.be</a:t>
            </a:r>
          </a:p>
        </p:txBody>
      </p:sp>
    </p:spTree>
    <p:extLst>
      <p:ext uri="{BB962C8B-B14F-4D97-AF65-F5344CB8AC3E}">
        <p14:creationId xmlns:p14="http://schemas.microsoft.com/office/powerpoint/2010/main" val="162462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sp>
        <p:nvSpPr>
          <p:cNvPr id="32" name="TextBox 31">
            <a:extLst>
              <a:ext uri="{FF2B5EF4-FFF2-40B4-BE49-F238E27FC236}">
                <a16:creationId xmlns:a16="http://schemas.microsoft.com/office/drawing/2014/main" id="{2E5E1717-8EF9-4761-A926-8B15E595117F}"/>
              </a:ext>
            </a:extLst>
          </p:cNvPr>
          <p:cNvSpPr txBox="1"/>
          <p:nvPr/>
        </p:nvSpPr>
        <p:spPr>
          <a:xfrm rot="16200000">
            <a:off x="2506799" y="2732470"/>
            <a:ext cx="746679" cy="369332"/>
          </a:xfrm>
          <a:prstGeom prst="rect">
            <a:avLst/>
          </a:prstGeom>
          <a:noFill/>
        </p:spPr>
        <p:txBody>
          <a:bodyPr wrap="none" rtlCol="0">
            <a:spAutoFit/>
          </a:bodyPr>
          <a:lstStyle/>
          <a:p>
            <a:r>
              <a:rPr lang="nl-BE" dirty="0">
                <a:solidFill>
                  <a:schemeClr val="accent4">
                    <a:lumMod val="75000"/>
                  </a:schemeClr>
                </a:solidFill>
              </a:rPr>
              <a:t>V. act.</a:t>
            </a:r>
          </a:p>
        </p:txBody>
      </p:sp>
      <p:pic>
        <p:nvPicPr>
          <p:cNvPr id="42" name="Picture 41">
            <a:extLst>
              <a:ext uri="{FF2B5EF4-FFF2-40B4-BE49-F238E27FC236}">
                <a16:creationId xmlns:a16="http://schemas.microsoft.com/office/drawing/2014/main" id="{6C31DD07-BC0C-41B7-8648-A93A04CE4073}"/>
              </a:ext>
            </a:extLst>
          </p:cNvPr>
          <p:cNvPicPr>
            <a:picLocks noChangeAspect="1"/>
          </p:cNvPicPr>
          <p:nvPr/>
        </p:nvPicPr>
        <p:blipFill>
          <a:blip r:embed="rId3"/>
          <a:stretch>
            <a:fillRect/>
          </a:stretch>
        </p:blipFill>
        <p:spPr>
          <a:xfrm>
            <a:off x="5556658" y="2654088"/>
            <a:ext cx="3178748" cy="2410691"/>
          </a:xfrm>
          <a:prstGeom prst="rect">
            <a:avLst/>
          </a:prstGeom>
        </p:spPr>
      </p:pic>
      <p:sp>
        <p:nvSpPr>
          <p:cNvPr id="4" name="TextBox 3">
            <a:extLst>
              <a:ext uri="{FF2B5EF4-FFF2-40B4-BE49-F238E27FC236}">
                <a16:creationId xmlns:a16="http://schemas.microsoft.com/office/drawing/2014/main" id="{560E5392-F412-4CC9-9920-0ECA16AACF35}"/>
              </a:ext>
            </a:extLst>
          </p:cNvPr>
          <p:cNvSpPr txBox="1"/>
          <p:nvPr/>
        </p:nvSpPr>
        <p:spPr>
          <a:xfrm>
            <a:off x="386189" y="628251"/>
            <a:ext cx="8371622" cy="1077218"/>
          </a:xfrm>
          <a:prstGeom prst="rect">
            <a:avLst/>
          </a:prstGeom>
          <a:noFill/>
        </p:spPr>
        <p:txBody>
          <a:bodyPr wrap="square" rtlCol="0">
            <a:spAutoFit/>
          </a:bodyPr>
          <a:lstStyle/>
          <a:p>
            <a:r>
              <a:rPr lang="nl-BE" b="1" dirty="0">
                <a:solidFill>
                  <a:srgbClr val="FF0000"/>
                </a:solidFill>
              </a:rPr>
              <a:t>Op zichzelf is het geld nergens goed voor</a:t>
            </a:r>
            <a:r>
              <a:rPr lang="nl-BE" dirty="0"/>
              <a:t>. </a:t>
            </a:r>
          </a:p>
          <a:p>
            <a:r>
              <a:rPr lang="nl-BE" dirty="0"/>
              <a:t>Het is een abstracte tussenvorm tussen in en uitgaande bestanddelen en acties. </a:t>
            </a:r>
          </a:p>
          <a:p>
            <a:r>
              <a:rPr lang="nl-BE" sz="1400" dirty="0"/>
              <a:t>Pas als je het omzet in concrete bestanddelen of actie toont het zijn waarde. </a:t>
            </a:r>
          </a:p>
          <a:p>
            <a:r>
              <a:rPr lang="nl-BE" sz="1400" dirty="0"/>
              <a:t>Om niet zonder te vallen, moet je ook tijdig wat de onderneming heeft en doet terug transformeren in geld. </a:t>
            </a:r>
          </a:p>
        </p:txBody>
      </p:sp>
      <p:sp>
        <p:nvSpPr>
          <p:cNvPr id="43" name="TextBox 42">
            <a:extLst>
              <a:ext uri="{FF2B5EF4-FFF2-40B4-BE49-F238E27FC236}">
                <a16:creationId xmlns:a16="http://schemas.microsoft.com/office/drawing/2014/main" id="{D0963939-BF99-4829-844E-7A1F1480E6D2}"/>
              </a:ext>
            </a:extLst>
          </p:cNvPr>
          <p:cNvSpPr txBox="1"/>
          <p:nvPr/>
        </p:nvSpPr>
        <p:spPr>
          <a:xfrm>
            <a:off x="523086" y="4999954"/>
            <a:ext cx="8371622" cy="1200329"/>
          </a:xfrm>
          <a:prstGeom prst="rect">
            <a:avLst/>
          </a:prstGeom>
          <a:noFill/>
        </p:spPr>
        <p:txBody>
          <a:bodyPr wrap="square" rtlCol="0">
            <a:spAutoFit/>
          </a:bodyPr>
          <a:lstStyle/>
          <a:p>
            <a:r>
              <a:rPr lang="nl-BE" dirty="0"/>
              <a:t>De transformatie in de geld-fase is een </a:t>
            </a:r>
            <a:r>
              <a:rPr lang="nl-BE" b="1" dirty="0">
                <a:solidFill>
                  <a:srgbClr val="FF0000"/>
                </a:solidFill>
              </a:rPr>
              <a:t>meetpunt. Op dat punt in de cyclus is de waarde gekend.</a:t>
            </a:r>
          </a:p>
          <a:p>
            <a:r>
              <a:rPr lang="nl-BE" dirty="0"/>
              <a:t>Bijkomend voordeel van de “tussenvorm” is dat het </a:t>
            </a:r>
            <a:r>
              <a:rPr lang="nl-BE" b="1" dirty="0">
                <a:solidFill>
                  <a:srgbClr val="FF0000"/>
                </a:solidFill>
              </a:rPr>
              <a:t>kan worden opgeslagen in hoeveelheid en tijd </a:t>
            </a:r>
            <a:endParaRPr lang="nl-BE" dirty="0"/>
          </a:p>
        </p:txBody>
      </p:sp>
    </p:spTree>
    <p:extLst>
      <p:ext uri="{BB962C8B-B14F-4D97-AF65-F5344CB8AC3E}">
        <p14:creationId xmlns:p14="http://schemas.microsoft.com/office/powerpoint/2010/main" val="15890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5" name="Group 4">
            <a:extLst>
              <a:ext uri="{FF2B5EF4-FFF2-40B4-BE49-F238E27FC236}">
                <a16:creationId xmlns:a16="http://schemas.microsoft.com/office/drawing/2014/main" id="{AE146861-026C-4481-9159-95804AAF767A}"/>
              </a:ext>
            </a:extLst>
          </p:cNvPr>
          <p:cNvGrpSpPr/>
          <p:nvPr/>
        </p:nvGrpSpPr>
        <p:grpSpPr>
          <a:xfrm>
            <a:off x="0" y="2006544"/>
            <a:ext cx="8600222" cy="2933029"/>
            <a:chOff x="0" y="2006544"/>
            <a:chExt cx="8600222" cy="2933029"/>
          </a:xfrm>
        </p:grpSpPr>
        <p:grpSp>
          <p:nvGrpSpPr>
            <p:cNvPr id="4" name="Group 3">
              <a:extLst>
                <a:ext uri="{FF2B5EF4-FFF2-40B4-BE49-F238E27FC236}">
                  <a16:creationId xmlns:a16="http://schemas.microsoft.com/office/drawing/2014/main" id="{AF1F1162-3CC5-4FAB-B410-1473E0A13B0C}"/>
                </a:ext>
              </a:extLst>
            </p:cNvPr>
            <p:cNvGrpSpPr/>
            <p:nvPr/>
          </p:nvGrpSpPr>
          <p:grpSpPr>
            <a:xfrm>
              <a:off x="0" y="2006544"/>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3" name="TextBox 42">
              <a:extLst>
                <a:ext uri="{FF2B5EF4-FFF2-40B4-BE49-F238E27FC236}">
                  <a16:creationId xmlns:a16="http://schemas.microsoft.com/office/drawing/2014/main" id="{C37032D6-FBF2-442D-8075-1B34801452BB}"/>
                </a:ext>
              </a:extLst>
            </p:cNvPr>
            <p:cNvSpPr txBox="1"/>
            <p:nvPr/>
          </p:nvSpPr>
          <p:spPr>
            <a:xfrm rot="16200000">
              <a:off x="2506800" y="2732470"/>
              <a:ext cx="746679" cy="369332"/>
            </a:xfrm>
            <a:prstGeom prst="rect">
              <a:avLst/>
            </a:prstGeom>
            <a:noFill/>
          </p:spPr>
          <p:txBody>
            <a:bodyPr wrap="none" rtlCol="0">
              <a:spAutoFit/>
            </a:bodyPr>
            <a:lstStyle/>
            <a:p>
              <a:r>
                <a:rPr lang="nl-BE" dirty="0">
                  <a:solidFill>
                    <a:schemeClr val="accent4">
                      <a:lumMod val="75000"/>
                    </a:schemeClr>
                  </a:solidFill>
                </a:rPr>
                <a:t>V. act.</a:t>
              </a:r>
            </a:p>
          </p:txBody>
        </p:sp>
      </p:grpSp>
      <p:sp>
        <p:nvSpPr>
          <p:cNvPr id="9" name="TextBox 8">
            <a:extLst>
              <a:ext uri="{FF2B5EF4-FFF2-40B4-BE49-F238E27FC236}">
                <a16:creationId xmlns:a16="http://schemas.microsoft.com/office/drawing/2014/main" id="{A7B0A6C0-869E-4421-871A-A8601EB7628F}"/>
              </a:ext>
            </a:extLst>
          </p:cNvPr>
          <p:cNvSpPr txBox="1"/>
          <p:nvPr/>
        </p:nvSpPr>
        <p:spPr>
          <a:xfrm rot="20592734">
            <a:off x="239911" y="2640068"/>
            <a:ext cx="2398182" cy="1754326"/>
          </a:xfrm>
          <a:prstGeom prst="rect">
            <a:avLst/>
          </a:prstGeom>
          <a:solidFill>
            <a:srgbClr val="FF99FF">
              <a:alpha val="20000"/>
            </a:srgbClr>
          </a:solidFill>
        </p:spPr>
        <p:txBody>
          <a:bodyPr wrap="square" rtlCol="0">
            <a:spAutoFit/>
          </a:bodyPr>
          <a:lstStyle/>
          <a:p>
            <a:r>
              <a:rPr lang="nl-BE" dirty="0">
                <a:solidFill>
                  <a:srgbClr val="00B050"/>
                </a:solidFill>
              </a:rPr>
              <a:t>Dit is een virtueel bestanddeel, een idee over de gezamenlijke waarde, een virtuele schuld aan de aandeelhouders</a:t>
            </a:r>
          </a:p>
        </p:txBody>
      </p:sp>
      <p:sp>
        <p:nvSpPr>
          <p:cNvPr id="42" name="TextBox 41">
            <a:extLst>
              <a:ext uri="{FF2B5EF4-FFF2-40B4-BE49-F238E27FC236}">
                <a16:creationId xmlns:a16="http://schemas.microsoft.com/office/drawing/2014/main" id="{44EFA4DA-CCCC-4AFC-AAF3-7C9400C0465D}"/>
              </a:ext>
            </a:extLst>
          </p:cNvPr>
          <p:cNvSpPr txBox="1"/>
          <p:nvPr/>
        </p:nvSpPr>
        <p:spPr>
          <a:xfrm rot="712683">
            <a:off x="3034074" y="2503517"/>
            <a:ext cx="1463760" cy="923330"/>
          </a:xfrm>
          <a:prstGeom prst="rect">
            <a:avLst/>
          </a:prstGeom>
          <a:solidFill>
            <a:srgbClr val="FFFF00">
              <a:alpha val="50196"/>
            </a:srgbClr>
          </a:solidFill>
        </p:spPr>
        <p:txBody>
          <a:bodyPr wrap="square" rtlCol="0">
            <a:spAutoFit/>
          </a:bodyPr>
          <a:lstStyle/>
          <a:p>
            <a:r>
              <a:rPr lang="nl-BE" dirty="0"/>
              <a:t>Dit zijn reële “</a:t>
            </a:r>
            <a:r>
              <a:rPr lang="nl-BE" dirty="0" err="1"/>
              <a:t>tangible</a:t>
            </a:r>
            <a:r>
              <a:rPr lang="nl-BE" dirty="0"/>
              <a:t>” bestanddelen</a:t>
            </a:r>
          </a:p>
        </p:txBody>
      </p:sp>
      <p:sp>
        <p:nvSpPr>
          <p:cNvPr id="44" name="TextBox 43">
            <a:extLst>
              <a:ext uri="{FF2B5EF4-FFF2-40B4-BE49-F238E27FC236}">
                <a16:creationId xmlns:a16="http://schemas.microsoft.com/office/drawing/2014/main" id="{6EF70AE6-7D21-43EB-8E9D-C80CD98716AF}"/>
              </a:ext>
            </a:extLst>
          </p:cNvPr>
          <p:cNvSpPr txBox="1"/>
          <p:nvPr/>
        </p:nvSpPr>
        <p:spPr>
          <a:xfrm rot="712683">
            <a:off x="3083407" y="3601913"/>
            <a:ext cx="2442174" cy="923330"/>
          </a:xfrm>
          <a:prstGeom prst="rect">
            <a:avLst/>
          </a:prstGeom>
          <a:solidFill>
            <a:srgbClr val="002060">
              <a:alpha val="50196"/>
            </a:srgbClr>
          </a:solidFill>
        </p:spPr>
        <p:txBody>
          <a:bodyPr wrap="square" rtlCol="0">
            <a:spAutoFit/>
          </a:bodyPr>
          <a:lstStyle/>
          <a:p>
            <a:r>
              <a:rPr lang="nl-BE" dirty="0">
                <a:solidFill>
                  <a:schemeClr val="bg1"/>
                </a:solidFill>
              </a:rPr>
              <a:t>Dit zijn monetaire bestanddelen ze worden omgezet in geld</a:t>
            </a:r>
          </a:p>
        </p:txBody>
      </p:sp>
      <p:sp>
        <p:nvSpPr>
          <p:cNvPr id="45" name="TextBox 44">
            <a:extLst>
              <a:ext uri="{FF2B5EF4-FFF2-40B4-BE49-F238E27FC236}">
                <a16:creationId xmlns:a16="http://schemas.microsoft.com/office/drawing/2014/main" id="{04219EA5-4E23-45EF-9866-C611B54AA043}"/>
              </a:ext>
            </a:extLst>
          </p:cNvPr>
          <p:cNvSpPr txBox="1"/>
          <p:nvPr/>
        </p:nvSpPr>
        <p:spPr>
          <a:xfrm rot="19361703">
            <a:off x="6352053" y="3259269"/>
            <a:ext cx="2398182" cy="1200329"/>
          </a:xfrm>
          <a:prstGeom prst="rect">
            <a:avLst/>
          </a:prstGeom>
          <a:solidFill>
            <a:srgbClr val="FFD966">
              <a:alpha val="70980"/>
            </a:srgbClr>
          </a:solidFill>
        </p:spPr>
        <p:txBody>
          <a:bodyPr wrap="square" rtlCol="0">
            <a:spAutoFit/>
          </a:bodyPr>
          <a:lstStyle/>
          <a:p>
            <a:r>
              <a:rPr lang="nl-BE" dirty="0">
                <a:solidFill>
                  <a:srgbClr val="4472C4"/>
                </a:solidFill>
              </a:rPr>
              <a:t>Dit is de abstracte tussenvorm, het “medium” tussen de overige bestanddelen</a:t>
            </a:r>
          </a:p>
        </p:txBody>
      </p:sp>
    </p:spTree>
    <p:extLst>
      <p:ext uri="{BB962C8B-B14F-4D97-AF65-F5344CB8AC3E}">
        <p14:creationId xmlns:p14="http://schemas.microsoft.com/office/powerpoint/2010/main" val="21430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4"/>
                                        </p:tgtEl>
                                      </p:cBhvr>
                                    </p:animEffect>
                                    <p:set>
                                      <p:cBhvr>
                                        <p:cTn id="29" dur="1" fill="hold">
                                          <p:stCondLst>
                                            <p:cond delay="499"/>
                                          </p:stCondLst>
                                        </p:cTn>
                                        <p:tgtEl>
                                          <p:spTgt spid="4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5"/>
                                        </p:tgtEl>
                                      </p:cBhvr>
                                    </p:animEffect>
                                    <p:set>
                                      <p:cBhvr>
                                        <p:cTn id="32" dur="1" fill="hold">
                                          <p:stCondLst>
                                            <p:cond delay="499"/>
                                          </p:stCondLst>
                                        </p:cTn>
                                        <p:tgtEl>
                                          <p:spTgt spid="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00208 -0.00185 L 0.02049 -0.2956 " pathEditMode="relative" rAng="0" ptsTypes="AA">
                                      <p:cBhvr>
                                        <p:cTn id="36" dur="2000" fill="hold"/>
                                        <p:tgtEl>
                                          <p:spTgt spid="5"/>
                                        </p:tgtEl>
                                        <p:attrNameLst>
                                          <p:attrName>ppt_x</p:attrName>
                                          <p:attrName>ppt_y</p:attrName>
                                        </p:attrNameLst>
                                      </p:cBhvr>
                                      <p:rCtr x="1128" y="-1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2" grpId="0" animBg="1"/>
      <p:bldP spid="42" grpId="1" animBg="1"/>
      <p:bldP spid="44" grpId="0" animBg="1"/>
      <p:bldP spid="44" grpId="1" animBg="1"/>
      <p:bldP spid="45" grpId="0" animBg="1"/>
      <p:bldP spid="4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190124" y="-18106"/>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5738" cy="369332"/>
          </a:xfrm>
          <a:prstGeom prst="rect">
            <a:avLst/>
          </a:prstGeom>
          <a:noFill/>
        </p:spPr>
        <p:txBody>
          <a:bodyPr wrap="none" rtlCol="0">
            <a:spAutoFit/>
          </a:bodyPr>
          <a:lstStyle/>
          <a:p>
            <a:r>
              <a:rPr lang="nl-BE" dirty="0"/>
              <a:t>Resultaat</a:t>
            </a:r>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3222987" y="4969676"/>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3226448" y="5882434"/>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3" name="TextBox 62">
            <a:extLst>
              <a:ext uri="{FF2B5EF4-FFF2-40B4-BE49-F238E27FC236}">
                <a16:creationId xmlns:a16="http://schemas.microsoft.com/office/drawing/2014/main" id="{D997A39A-8063-48CD-92C4-686FC7ECB3B7}"/>
              </a:ext>
            </a:extLst>
          </p:cNvPr>
          <p:cNvSpPr txBox="1"/>
          <p:nvPr/>
        </p:nvSpPr>
        <p:spPr>
          <a:xfrm rot="16200000">
            <a:off x="2692565" y="684222"/>
            <a:ext cx="746679" cy="369332"/>
          </a:xfrm>
          <a:prstGeom prst="rect">
            <a:avLst/>
          </a:prstGeom>
          <a:noFill/>
        </p:spPr>
        <p:txBody>
          <a:bodyPr wrap="none" rtlCol="0">
            <a:spAutoFit/>
          </a:bodyPr>
          <a:lstStyle/>
          <a:p>
            <a:r>
              <a:rPr lang="nl-BE" dirty="0">
                <a:solidFill>
                  <a:schemeClr val="accent4">
                    <a:lumMod val="75000"/>
                  </a:schemeClr>
                </a:solidFill>
              </a:rPr>
              <a:t>V. act.</a:t>
            </a:r>
          </a:p>
        </p:txBody>
      </p:sp>
    </p:spTree>
    <p:extLst>
      <p:ext uri="{BB962C8B-B14F-4D97-AF65-F5344CB8AC3E}">
        <p14:creationId xmlns:p14="http://schemas.microsoft.com/office/powerpoint/2010/main" val="376406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animBg="1"/>
      <p:bldP spid="48" grpId="0" animBg="1"/>
      <p:bldP spid="50" grpId="0" animBg="1"/>
      <p:bldP spid="51" grpId="0" animBg="1"/>
      <p:bldP spid="52" grpId="0" animBg="1"/>
      <p:bldP spid="53" grpId="0" animBg="1"/>
      <p:bldP spid="54" grpId="0" animBg="1"/>
      <p:bldP spid="55" grpId="0" animBg="1"/>
      <p:bldP spid="56" grpId="0" animBg="1"/>
      <p:bldP spid="43" grpId="0" animBg="1"/>
      <p:bldP spid="44" grpId="0" animBg="1"/>
      <p:bldP spid="57" grpId="0"/>
      <p:bldP spid="58" grpId="0" animBg="1"/>
      <p:bldP spid="59" grpId="0" animBg="1"/>
      <p:bldP spid="60" grpId="0"/>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190124" y="-18106"/>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3222987" y="4969676"/>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grpSp>
        <p:nvGrpSpPr>
          <p:cNvPr id="5" name="Group 4">
            <a:extLst>
              <a:ext uri="{FF2B5EF4-FFF2-40B4-BE49-F238E27FC236}">
                <a16:creationId xmlns:a16="http://schemas.microsoft.com/office/drawing/2014/main" id="{3837ABC6-6FED-4D4E-8586-74EAFD392F11}"/>
              </a:ext>
            </a:extLst>
          </p:cNvPr>
          <p:cNvGrpSpPr/>
          <p:nvPr/>
        </p:nvGrpSpPr>
        <p:grpSpPr>
          <a:xfrm>
            <a:off x="3221649" y="3544600"/>
            <a:ext cx="2337838" cy="2613965"/>
            <a:chOff x="3221649" y="3544600"/>
            <a:chExt cx="2337838" cy="2613965"/>
          </a:xfrm>
        </p:grpSpPr>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3226448" y="5882434"/>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026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7.40741E-7 L -0.18994 -7.40741E-7 " pathEditMode="relative" rAng="0" ptsTypes="AA">
                                      <p:cBhvr>
                                        <p:cTn id="6" dur="2000" fill="hold"/>
                                        <p:tgtEl>
                                          <p:spTgt spid="56"/>
                                        </p:tgtEl>
                                        <p:attrNameLst>
                                          <p:attrName>ppt_x</p:attrName>
                                          <p:attrName>ppt_y</p:attrName>
                                        </p:attrNameLst>
                                      </p:cBhvr>
                                      <p:rCtr x="-9497"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72222E-6 0.00139 L 0.31893 0.00092 " pathEditMode="relative" rAng="0" ptsTypes="AA">
                                      <p:cBhvr>
                                        <p:cTn id="10" dur="2000" fill="hold"/>
                                        <p:tgtEl>
                                          <p:spTgt spid="5"/>
                                        </p:tgtEl>
                                        <p:attrNameLst>
                                          <p:attrName>ppt_x</p:attrName>
                                          <p:attrName>ppt_y</p:attrName>
                                        </p:attrNameLst>
                                      </p:cBhvr>
                                      <p:rCtr x="15937"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208 -0.00278 L 0.12291 -0.59467 " pathEditMode="relative" rAng="0" ptsTypes="AA">
                                      <p:cBhvr>
                                        <p:cTn id="14" dur="2000" fill="hold"/>
                                        <p:tgtEl>
                                          <p:spTgt spid="53"/>
                                        </p:tgtEl>
                                        <p:attrNameLst>
                                          <p:attrName>ppt_x</p:attrName>
                                          <p:attrName>ppt_y</p:attrName>
                                        </p:attrNameLst>
                                      </p:cBhvr>
                                      <p:rCtr x="6042" y="-29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190124" y="-18106"/>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4348577" y="888014"/>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grpSp>
        <p:nvGrpSpPr>
          <p:cNvPr id="5" name="Group 4">
            <a:extLst>
              <a:ext uri="{FF2B5EF4-FFF2-40B4-BE49-F238E27FC236}">
                <a16:creationId xmlns:a16="http://schemas.microsoft.com/office/drawing/2014/main" id="{3837ABC6-6FED-4D4E-8586-74EAFD392F11}"/>
              </a:ext>
            </a:extLst>
          </p:cNvPr>
          <p:cNvGrpSpPr/>
          <p:nvPr/>
        </p:nvGrpSpPr>
        <p:grpSpPr>
          <a:xfrm>
            <a:off x="6127449" y="3548322"/>
            <a:ext cx="2337838" cy="2613965"/>
            <a:chOff x="3221649" y="3544600"/>
            <a:chExt cx="2337838" cy="2613965"/>
          </a:xfrm>
        </p:grpSpPr>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488197" y="5882434"/>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37096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0.00278 L 0.00208 -0.71968 " pathEditMode="relative" rAng="0" ptsTypes="AA">
                                      <p:cBhvr>
                                        <p:cTn id="6" dur="2000" fill="hold"/>
                                        <p:tgtEl>
                                          <p:spTgt spid="56"/>
                                        </p:tgtEl>
                                        <p:attrNameLst>
                                          <p:attrName>ppt_x</p:attrName>
                                          <p:attrName>ppt_y</p:attrName>
                                        </p:attrNameLst>
                                      </p:cBhvr>
                                      <p:rCtr x="104" y="-3613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04 -2.59259E-6 L -0.1283 0.0007 " pathEditMode="relative" rAng="0" ptsTypes="AA">
                                      <p:cBhvr>
                                        <p:cTn id="10" dur="2000" fill="hold"/>
                                        <p:tgtEl>
                                          <p:spTgt spid="53"/>
                                        </p:tgtEl>
                                        <p:attrNameLst>
                                          <p:attrName>ppt_x</p:attrName>
                                          <p:attrName>ppt_y</p:attrName>
                                        </p:attrNameLst>
                                      </p:cBhvr>
                                      <p:rCtr x="-637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190124" y="-18106"/>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2930148"/>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2989015" y="3577848"/>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147635"/>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57747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386640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3000032" y="293664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36967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42999" y="3587350"/>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7314349" y="3549806"/>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7314349" y="5953113"/>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6128787" y="3548322"/>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6128787" y="3899428"/>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6137840" y="4495859"/>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6137840" y="4972362"/>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6133586" y="5251622"/>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4" name="Text Box 57">
            <a:extLst>
              <a:ext uri="{FF2B5EF4-FFF2-40B4-BE49-F238E27FC236}">
                <a16:creationId xmlns:a16="http://schemas.microsoft.com/office/drawing/2014/main" id="{CC460B43-8F03-4A59-92D6-0E47F936D63F}"/>
              </a:ext>
            </a:extLst>
          </p:cNvPr>
          <p:cNvSpPr txBox="1">
            <a:spLocks noChangeArrowheads="1"/>
          </p:cNvSpPr>
          <p:nvPr/>
        </p:nvSpPr>
        <p:spPr bwMode="auto">
          <a:xfrm>
            <a:off x="6137840" y="5526103"/>
            <a:ext cx="1150938" cy="636184"/>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b="1" dirty="0">
              <a:solidFill>
                <a:srgbClr val="7030A0"/>
              </a:solidFill>
            </a:endParaRPr>
          </a:p>
          <a:p>
            <a:pPr algn="ctr" eaLnBrk="1" hangingPunct="1"/>
            <a:r>
              <a:rPr lang="nl-NL" sz="1200" b="1" dirty="0">
                <a:solidFill>
                  <a:srgbClr val="7030A0"/>
                </a:solidFill>
              </a:rPr>
              <a:t>CASH-FLOW</a:t>
            </a:r>
          </a:p>
        </p:txBody>
      </p:sp>
    </p:spTree>
    <p:extLst>
      <p:ext uri="{BB962C8B-B14F-4D97-AF65-F5344CB8AC3E}">
        <p14:creationId xmlns:p14="http://schemas.microsoft.com/office/powerpoint/2010/main" val="148271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22222E-6 0.00278 L -0.00122 -0.5537 " pathEditMode="relative" rAng="0" ptsTypes="AA">
                                      <p:cBhvr>
                                        <p:cTn id="10" dur="2000" fill="hold"/>
                                        <p:tgtEl>
                                          <p:spTgt spid="64"/>
                                        </p:tgtEl>
                                        <p:attrNameLst>
                                          <p:attrName>ppt_x</p:attrName>
                                          <p:attrName>ppt_y</p:attrName>
                                        </p:attrNameLst>
                                      </p:cBhvr>
                                      <p:rCtr x="-69" y="-27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chemeClr val="accent2">
              <a:lumMod val="60000"/>
              <a:lumOff val="4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3179139" y="89128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9139" y="153898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13" name="Text Box 62"/>
          <p:cNvSpPr txBox="1">
            <a:spLocks noChangeArrowheads="1"/>
          </p:cNvSpPr>
          <p:nvPr/>
        </p:nvSpPr>
        <p:spPr bwMode="auto">
          <a:xfrm>
            <a:off x="3178394" y="110877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270077" y="1581577"/>
            <a:ext cx="1150938" cy="253207"/>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2" name="TextBox 91">
            <a:extLst>
              <a:ext uri="{FF2B5EF4-FFF2-40B4-BE49-F238E27FC236}">
                <a16:creationId xmlns:a16="http://schemas.microsoft.com/office/drawing/2014/main" id="{3BF2AF88-27AE-4A0F-A2A2-FC95706ABFFD}"/>
              </a:ext>
            </a:extLst>
          </p:cNvPr>
          <p:cNvSpPr txBox="1"/>
          <p:nvPr/>
        </p:nvSpPr>
        <p:spPr>
          <a:xfrm>
            <a:off x="3103303" y="254559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3172716" y="8902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333123" y="1562700"/>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64" name="Text Box 57">
            <a:extLst>
              <a:ext uri="{FF2B5EF4-FFF2-40B4-BE49-F238E27FC236}">
                <a16:creationId xmlns:a16="http://schemas.microsoft.com/office/drawing/2014/main" id="{CC460B43-8F03-4A59-92D6-0E47F936D63F}"/>
              </a:ext>
            </a:extLst>
          </p:cNvPr>
          <p:cNvSpPr txBox="1">
            <a:spLocks noChangeArrowheads="1"/>
          </p:cNvSpPr>
          <p:nvPr/>
        </p:nvSpPr>
        <p:spPr bwMode="auto">
          <a:xfrm>
            <a:off x="6110518" y="1734079"/>
            <a:ext cx="1150938" cy="636184"/>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b="1" dirty="0">
              <a:solidFill>
                <a:srgbClr val="7030A0"/>
              </a:solidFill>
            </a:endParaRPr>
          </a:p>
          <a:p>
            <a:pPr algn="ctr" eaLnBrk="1" hangingPunct="1"/>
            <a:r>
              <a:rPr lang="nl-NL" sz="1200" b="1" dirty="0">
                <a:solidFill>
                  <a:srgbClr val="7030A0"/>
                </a:solidFill>
              </a:rPr>
              <a:t>CASH-FLOW</a:t>
            </a:r>
          </a:p>
        </p:txBody>
      </p:sp>
      <p:sp>
        <p:nvSpPr>
          <p:cNvPr id="53" name="Text Box 57">
            <a:extLst>
              <a:ext uri="{FF2B5EF4-FFF2-40B4-BE49-F238E27FC236}">
                <a16:creationId xmlns:a16="http://schemas.microsoft.com/office/drawing/2014/main" id="{A65459EE-9B5E-404D-A5D3-2188D869F966}"/>
              </a:ext>
            </a:extLst>
          </p:cNvPr>
          <p:cNvSpPr txBox="1">
            <a:spLocks noChangeArrowheads="1"/>
          </p:cNvSpPr>
          <p:nvPr/>
        </p:nvSpPr>
        <p:spPr bwMode="auto">
          <a:xfrm>
            <a:off x="6111680" y="1963316"/>
            <a:ext cx="1140228" cy="425954"/>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CASH-FLOW</a:t>
            </a:r>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7599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childTnLst>
                                </p:cTn>
                              </p:par>
                              <p:par>
                                <p:cTn id="10" presetID="10" presetClass="exit" presetSubtype="0" fill="hold" grpId="0" nodeType="withEffect">
                                  <p:stCondLst>
                                    <p:cond delay="0"/>
                                  </p:stCondLst>
                                  <p:childTnLst>
                                    <p:animEffect transition="out" filter="fade">
                                      <p:cBhvr>
                                        <p:cTn id="11" dur="500"/>
                                        <p:tgtEl>
                                          <p:spTgt spid="64"/>
                                        </p:tgtEl>
                                      </p:cBhvr>
                                    </p:animEffect>
                                    <p:set>
                                      <p:cBhvr>
                                        <p:cTn id="12" dur="1" fill="hold">
                                          <p:stCondLst>
                                            <p:cond delay="499"/>
                                          </p:stCondLst>
                                        </p:cTn>
                                        <p:tgtEl>
                                          <p:spTgt spid="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3"/>
                                        </p:tgtEl>
                                      </p:cBhvr>
                                    </p:animEffect>
                                    <p:set>
                                      <p:cBhvr>
                                        <p:cTn id="20" dur="1" fill="hold">
                                          <p:stCondLst>
                                            <p:cond delay="499"/>
                                          </p:stCondLst>
                                        </p:cTn>
                                        <p:tgtEl>
                                          <p:spTgt spid="5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64" grpId="0" animBg="1"/>
      <p:bldP spid="53" grpId="0" animBg="1"/>
      <p:bldP spid="53" grpId="1"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1" name="Text Box 60"/>
          <p:cNvSpPr txBox="1">
            <a:spLocks noChangeArrowheads="1"/>
          </p:cNvSpPr>
          <p:nvPr/>
        </p:nvSpPr>
        <p:spPr bwMode="auto">
          <a:xfrm>
            <a:off x="3179139" y="886548"/>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9139" y="1534248"/>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78394" y="1104035"/>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75348" y="879551"/>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18075" y="1552829"/>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4770" y="468528"/>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845" y="2199992"/>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41535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53 3.7037E-7 L 0.31025 0.00764 " pathEditMode="relative" rAng="0" ptsTypes="AA">
                                      <p:cBhvr>
                                        <p:cTn id="6" dur="2000" fill="hold"/>
                                        <p:tgtEl>
                                          <p:spTgt spid="4"/>
                                        </p:tgtEl>
                                        <p:attrNameLst>
                                          <p:attrName>ppt_x</p:attrName>
                                          <p:attrName>ppt_y</p:attrName>
                                        </p:attrNameLst>
                                      </p:cBhvr>
                                      <p:rCtr x="15486" y="37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52 0.00417 L -0.32066 0.04236 " pathEditMode="relative" rAng="0" ptsTypes="AA">
                                      <p:cBhvr>
                                        <p:cTn id="10" dur="2000" fill="hold"/>
                                        <p:tgtEl>
                                          <p:spTgt spid="8"/>
                                        </p:tgtEl>
                                        <p:attrNameLst>
                                          <p:attrName>ppt_x</p:attrName>
                                          <p:attrName>ppt_y</p:attrName>
                                        </p:attrNameLst>
                                      </p:cBhvr>
                                      <p:rCtr x="-16059" y="1898"/>
                                    </p:animMotion>
                                  </p:childTnLst>
                                </p:cTn>
                              </p:par>
                              <p:par>
                                <p:cTn id="11" presetID="42" presetClass="path" presetSubtype="0" accel="50000" decel="50000" fill="hold" nodeType="withEffect">
                                  <p:stCondLst>
                                    <p:cond delay="0"/>
                                  </p:stCondLst>
                                  <p:childTnLst>
                                    <p:animMotion origin="layout" path="M -3.88889E-6 0.01412 L -3.88889E-6 0.01435 " pathEditMode="relative" rAng="0" ptsTypes="AA">
                                      <p:cBhvr>
                                        <p:cTn id="12" dur="2000" fill="hold"/>
                                        <p:tgtEl>
                                          <p:spTgt spid="9"/>
                                        </p:tgtEl>
                                        <p:attrNameLst>
                                          <p:attrName>ppt_x</p:attrName>
                                          <p:attrName>ppt_y</p:attrName>
                                        </p:attrNameLst>
                                      </p:cBhvr>
                                      <p:rCtr x="0" y="0"/>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364 -0.00139 L -0.32118 -0.02894 " pathEditMode="relative" rAng="0" ptsTypes="AA">
                                      <p:cBhvr>
                                        <p:cTn id="16" dur="2000" fill="hold"/>
                                        <p:tgtEl>
                                          <p:spTgt spid="5"/>
                                        </p:tgtEl>
                                        <p:attrNameLst>
                                          <p:attrName>ppt_x</p:attrName>
                                          <p:attrName>ppt_y</p:attrName>
                                        </p:attrNameLst>
                                      </p:cBhvr>
                                      <p:rCtr x="-1625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347236" y="128854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1" name="Text Box 60"/>
          <p:cNvSpPr txBox="1">
            <a:spLocks noChangeArrowheads="1"/>
          </p:cNvSpPr>
          <p:nvPr/>
        </p:nvSpPr>
        <p:spPr bwMode="auto">
          <a:xfrm>
            <a:off x="3179139" y="886548"/>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9139" y="1534248"/>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78394" y="1104035"/>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75348" y="879551"/>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39130" y="1650703"/>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grpSp>
        <p:nvGrpSpPr>
          <p:cNvPr id="4" name="Group 3">
            <a:extLst>
              <a:ext uri="{FF2B5EF4-FFF2-40B4-BE49-F238E27FC236}">
                <a16:creationId xmlns:a16="http://schemas.microsoft.com/office/drawing/2014/main" id="{AD69513C-46CD-49F7-A755-6BFB61CC9791}"/>
              </a:ext>
            </a:extLst>
          </p:cNvPr>
          <p:cNvGrpSpPr/>
          <p:nvPr/>
        </p:nvGrpSpPr>
        <p:grpSpPr>
          <a:xfrm>
            <a:off x="4342570" y="529612"/>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3175402" y="2005716"/>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322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52 0.00972 L -0.30938 -0.00324 " pathEditMode="relative" rAng="0" ptsTypes="AA">
                                      <p:cBhvr>
                                        <p:cTn id="6" dur="2000" fill="hold"/>
                                        <p:tgtEl>
                                          <p:spTgt spid="4"/>
                                        </p:tgtEl>
                                        <p:attrNameLst>
                                          <p:attrName>ppt_x</p:attrName>
                                          <p:attrName>ppt_y</p:attrName>
                                        </p:attrNameLst>
                                      </p:cBhvr>
                                      <p:rCtr x="-15503" y="-64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05556E-6 0.00069 L 0.32032 -0.00093 " pathEditMode="relative" rAng="0" ptsTypes="AA">
                                      <p:cBhvr>
                                        <p:cTn id="10" dur="2000" fill="hold"/>
                                        <p:tgtEl>
                                          <p:spTgt spid="5"/>
                                        </p:tgtEl>
                                        <p:attrNameLst>
                                          <p:attrName>ppt_x</p:attrName>
                                          <p:attrName>ppt_y</p:attrName>
                                        </p:attrNameLst>
                                      </p:cBhvr>
                                      <p:rCtr x="16007" y="-93"/>
                                    </p:animMotion>
                                  </p:childTnLst>
                                </p:cTn>
                              </p:par>
                              <p:par>
                                <p:cTn id="11" presetID="42" presetClass="path" presetSubtype="0" accel="50000" decel="50000" fill="hold" grpId="0" nodeType="withEffect">
                                  <p:stCondLst>
                                    <p:cond delay="0"/>
                                  </p:stCondLst>
                                  <p:childTnLst>
                                    <p:animMotion origin="layout" path="M -4.44444E-6 -3.7037E-7 L 0.32136 -3.7037E-7 " pathEditMode="relative" rAng="0" ptsTypes="AA">
                                      <p:cBhvr>
                                        <p:cTn id="12" dur="2000" fill="hold"/>
                                        <p:tgtEl>
                                          <p:spTgt spid="8"/>
                                        </p:tgtEl>
                                        <p:attrNameLst>
                                          <p:attrName>ppt_x</p:attrName>
                                          <p:attrName>ppt_y</p:attrName>
                                        </p:attrNameLst>
                                      </p:cBhvr>
                                      <p:rCtr x="160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dirty="0"/>
              <a:t>Flip de Mey</a:t>
            </a:r>
          </a:p>
        </p:txBody>
      </p:sp>
      <p:sp>
        <p:nvSpPr>
          <p:cNvPr id="6147" name="Rectangle 3"/>
          <p:cNvSpPr>
            <a:spLocks noGrp="1" noChangeArrowheads="1"/>
          </p:cNvSpPr>
          <p:nvPr>
            <p:ph idx="1"/>
          </p:nvPr>
        </p:nvSpPr>
        <p:spPr/>
        <p:txBody>
          <a:bodyPr/>
          <a:lstStyle/>
          <a:p>
            <a:pPr eaLnBrk="1" hangingPunct="1"/>
            <a:r>
              <a:rPr lang="nl-NL" dirty="0"/>
              <a:t>Bedrijfsrevisor </a:t>
            </a:r>
          </a:p>
          <a:p>
            <a:pPr eaLnBrk="1" hangingPunct="1"/>
            <a:r>
              <a:rPr lang="nl-NL" dirty="0"/>
              <a:t>Licentiaat in de Rechten</a:t>
            </a:r>
          </a:p>
          <a:p>
            <a:pPr eaLnBrk="1" hangingPunct="1"/>
            <a:r>
              <a:rPr lang="nl-NL" dirty="0"/>
              <a:t>Gewezen advocaat (Balie Brussel 1980-1990)</a:t>
            </a:r>
          </a:p>
          <a:p>
            <a:pPr eaLnBrk="1" hangingPunct="1"/>
            <a:r>
              <a:rPr lang="nl-NL" dirty="0"/>
              <a:t>Partner Moore Stephens Verschelden (1998-2015)</a:t>
            </a:r>
          </a:p>
          <a:p>
            <a:pPr eaLnBrk="1" hangingPunct="1"/>
            <a:r>
              <a:rPr lang="nl-NL" dirty="0"/>
              <a:t>Voorzitter Raad van bestuur (</a:t>
            </a:r>
            <a:r>
              <a:rPr lang="nl-NL" dirty="0" err="1"/>
              <a:t>Supervisory</a:t>
            </a:r>
            <a:r>
              <a:rPr lang="nl-NL" dirty="0"/>
              <a:t> board)</a:t>
            </a:r>
          </a:p>
          <a:p>
            <a:pPr eaLnBrk="1" hangingPunct="1"/>
            <a:r>
              <a:rPr lang="nl-NL" dirty="0"/>
              <a:t>Auteur boeken over Kennedy-moord</a:t>
            </a:r>
          </a:p>
          <a:p>
            <a:pPr eaLnBrk="1" hangingPunct="1"/>
            <a:r>
              <a:rPr lang="nl-NL" dirty="0" err="1"/>
              <a:t>Sole</a:t>
            </a:r>
            <a:r>
              <a:rPr lang="nl-NL" dirty="0"/>
              <a:t> </a:t>
            </a:r>
            <a:r>
              <a:rPr lang="nl-NL" dirty="0" err="1"/>
              <a:t>practioner</a:t>
            </a:r>
            <a:r>
              <a:rPr lang="nl-NL" dirty="0"/>
              <a:t> revisor – “</a:t>
            </a:r>
            <a:r>
              <a:rPr lang="nl-NL" i="1" dirty="0" err="1"/>
              <a:t>litigation</a:t>
            </a:r>
            <a:r>
              <a:rPr lang="nl-NL" i="1" dirty="0"/>
              <a:t> support</a:t>
            </a:r>
            <a:r>
              <a:rPr lang="nl-NL" dirty="0"/>
              <a:t>”</a:t>
            </a:r>
          </a:p>
          <a:p>
            <a:pPr eaLnBrk="1" hangingPunct="1"/>
            <a:r>
              <a:rPr lang="fr-BE" dirty="0">
                <a:solidFill>
                  <a:schemeClr val="bg2"/>
                </a:solidFill>
                <a:hlinkClick r:id="rId3"/>
              </a:rPr>
              <a:t>flip.demey@litigationsupport.be</a:t>
            </a:r>
            <a:endParaRPr lang="fr-BE" dirty="0">
              <a:solidFill>
                <a:schemeClr val="bg2"/>
              </a:solidFill>
            </a:endParaRPr>
          </a:p>
          <a:p>
            <a:pPr eaLnBrk="1" hangingPunct="1"/>
            <a:endParaRPr lang="nl-NL" dirty="0"/>
          </a:p>
        </p:txBody>
      </p:sp>
      <p:sp>
        <p:nvSpPr>
          <p:cNvPr id="6148"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r>
              <a:rPr lang="en-US" sz="800"/>
              <a:t> p. </a:t>
            </a:r>
            <a:fld id="{E286AAC5-2AEE-4B8B-A608-6F3CA31D9EB0}" type="slidenum">
              <a:rPr lang="en-US" sz="800" smtClean="0"/>
              <a:pPr/>
              <a:t>2</a:t>
            </a:fld>
            <a:endParaRPr lang="en-US" sz="800"/>
          </a:p>
        </p:txBody>
      </p:sp>
      <p:sp>
        <p:nvSpPr>
          <p:cNvPr id="2" name="Rectangle 1">
            <a:extLst>
              <a:ext uri="{FF2B5EF4-FFF2-40B4-BE49-F238E27FC236}">
                <a16:creationId xmlns:a16="http://schemas.microsoft.com/office/drawing/2014/main" id="{4337036C-5AE8-4B91-8A0D-B20F0091EEB9}"/>
              </a:ext>
            </a:extLst>
          </p:cNvPr>
          <p:cNvSpPr/>
          <p:nvPr/>
        </p:nvSpPr>
        <p:spPr>
          <a:xfrm>
            <a:off x="4572000" y="3381902"/>
            <a:ext cx="1782850" cy="473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94D4A608-D20F-49E0-8F0C-46F67223B3D3}"/>
              </a:ext>
            </a:extLst>
          </p:cNvPr>
          <p:cNvSpPr/>
          <p:nvPr/>
        </p:nvSpPr>
        <p:spPr>
          <a:xfrm>
            <a:off x="3175893" y="3381902"/>
            <a:ext cx="1782850" cy="473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758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1694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269388"/>
            <a:ext cx="2592387" cy="1658337"/>
            <a:chOff x="3038361" y="1269388"/>
            <a:chExt cx="2592387" cy="1658337"/>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5" name="TextBox 44">
              <a:extLst>
                <a:ext uri="{FF2B5EF4-FFF2-40B4-BE49-F238E27FC236}">
                  <a16:creationId xmlns:a16="http://schemas.microsoft.com/office/drawing/2014/main" id="{E118FDB0-602D-4DF4-BD8D-587C5C72A7CC}"/>
                </a:ext>
              </a:extLst>
            </p:cNvPr>
            <p:cNvSpPr txBox="1"/>
            <p:nvPr/>
          </p:nvSpPr>
          <p:spPr>
            <a:xfrm>
              <a:off x="3324217" y="1269388"/>
              <a:ext cx="2136803" cy="369332"/>
            </a:xfrm>
            <a:prstGeom prst="rect">
              <a:avLst/>
            </a:prstGeom>
            <a:noFill/>
          </p:spPr>
          <p:txBody>
            <a:bodyPr wrap="none" rtlCol="0">
              <a:spAutoFit/>
            </a:bodyPr>
            <a:lstStyle/>
            <a:p>
              <a:r>
                <a:rPr lang="nl-BE" dirty="0" err="1"/>
                <a:t>Bedrijfskap.behoefte</a:t>
              </a:r>
              <a:endParaRPr lang="nl-BE" dirty="0"/>
            </a:p>
          </p:txBody>
        </p:sp>
      </p:grpSp>
      <p:grpSp>
        <p:nvGrpSpPr>
          <p:cNvPr id="73" name="Group 72">
            <a:extLst>
              <a:ext uri="{FF2B5EF4-FFF2-40B4-BE49-F238E27FC236}">
                <a16:creationId xmlns:a16="http://schemas.microsoft.com/office/drawing/2014/main" id="{55D9F11B-C11E-4353-8E28-6F0910A34460}"/>
              </a:ext>
            </a:extLst>
          </p:cNvPr>
          <p:cNvGrpSpPr/>
          <p:nvPr/>
        </p:nvGrpSpPr>
        <p:grpSpPr>
          <a:xfrm>
            <a:off x="3038361" y="1618303"/>
            <a:ext cx="2592387" cy="1309422"/>
            <a:chOff x="3038361" y="1618303"/>
            <a:chExt cx="2592387" cy="1309422"/>
          </a:xfrm>
        </p:grpSpPr>
        <p:sp>
          <p:nvSpPr>
            <p:cNvPr id="74" name="Text Box 60">
              <a:extLst>
                <a:ext uri="{FF2B5EF4-FFF2-40B4-BE49-F238E27FC236}">
                  <a16:creationId xmlns:a16="http://schemas.microsoft.com/office/drawing/2014/main" id="{9304544B-0A38-4A3C-A8BD-17E0F5748397}"/>
                </a:ext>
              </a:extLst>
            </p:cNvPr>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75" name="Text Box 61">
              <a:extLst>
                <a:ext uri="{FF2B5EF4-FFF2-40B4-BE49-F238E27FC236}">
                  <a16:creationId xmlns:a16="http://schemas.microsoft.com/office/drawing/2014/main" id="{DD220EB4-CF0D-4F17-8DD8-808E9D5596D0}"/>
                </a:ext>
              </a:extLst>
            </p:cNvPr>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76" name="Text Box 62">
              <a:extLst>
                <a:ext uri="{FF2B5EF4-FFF2-40B4-BE49-F238E27FC236}">
                  <a16:creationId xmlns:a16="http://schemas.microsoft.com/office/drawing/2014/main" id="{ACACA2BB-ED7F-47A0-AB0D-2959A25CA575}"/>
                </a:ext>
              </a:extLst>
            </p:cNvPr>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77" name="Freeform: Shape 76">
              <a:extLst>
                <a:ext uri="{FF2B5EF4-FFF2-40B4-BE49-F238E27FC236}">
                  <a16:creationId xmlns:a16="http://schemas.microsoft.com/office/drawing/2014/main" id="{824C561A-732E-4B16-9B3E-142230168F65}"/>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8" name="Group 77">
              <a:extLst>
                <a:ext uri="{FF2B5EF4-FFF2-40B4-BE49-F238E27FC236}">
                  <a16:creationId xmlns:a16="http://schemas.microsoft.com/office/drawing/2014/main" id="{1595AA82-75DE-4994-869B-B4217659089D}"/>
                </a:ext>
              </a:extLst>
            </p:cNvPr>
            <p:cNvGrpSpPr/>
            <p:nvPr/>
          </p:nvGrpSpPr>
          <p:grpSpPr>
            <a:xfrm>
              <a:off x="4329654" y="1731246"/>
              <a:ext cx="1163782" cy="792163"/>
              <a:chOff x="4318075" y="1552829"/>
              <a:chExt cx="1163782" cy="792163"/>
            </a:xfrm>
          </p:grpSpPr>
          <p:sp>
            <p:nvSpPr>
              <p:cNvPr id="81" name="Text Box 64">
                <a:extLst>
                  <a:ext uri="{FF2B5EF4-FFF2-40B4-BE49-F238E27FC236}">
                    <a16:creationId xmlns:a16="http://schemas.microsoft.com/office/drawing/2014/main" id="{7DF33071-258F-4FD3-A460-C2F13F2B0C6F}"/>
                  </a:ext>
                </a:extLst>
              </p:cNvPr>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82" name="Text Box 72">
                <a:extLst>
                  <a:ext uri="{FF2B5EF4-FFF2-40B4-BE49-F238E27FC236}">
                    <a16:creationId xmlns:a16="http://schemas.microsoft.com/office/drawing/2014/main" id="{16FAD2C1-C5C8-44E7-A0D4-BA5646A78902}"/>
                  </a:ext>
                </a:extLst>
              </p:cNvPr>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83" name="Freeform: Shape 82">
                <a:extLst>
                  <a:ext uri="{FF2B5EF4-FFF2-40B4-BE49-F238E27FC236}">
                    <a16:creationId xmlns:a16="http://schemas.microsoft.com/office/drawing/2014/main" id="{0C78FAB1-EEDD-43EF-BD1C-83D95D2A39B8}"/>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Line 52">
              <a:extLst>
                <a:ext uri="{FF2B5EF4-FFF2-40B4-BE49-F238E27FC236}">
                  <a16:creationId xmlns:a16="http://schemas.microsoft.com/office/drawing/2014/main" id="{B28CBFDD-EC76-4A1B-ACF3-A1AFA3CB4F3C}"/>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Line 51">
              <a:extLst>
                <a:ext uri="{FF2B5EF4-FFF2-40B4-BE49-F238E27FC236}">
                  <a16:creationId xmlns:a16="http://schemas.microsoft.com/office/drawing/2014/main" id="{9A6459A7-9319-4882-BEB3-663E75BD0188}"/>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4" name="TextBox 83">
            <a:extLst>
              <a:ext uri="{FF2B5EF4-FFF2-40B4-BE49-F238E27FC236}">
                <a16:creationId xmlns:a16="http://schemas.microsoft.com/office/drawing/2014/main" id="{B2012BD8-7AA7-4916-8DC9-3EADD3167CFF}"/>
              </a:ext>
            </a:extLst>
          </p:cNvPr>
          <p:cNvSpPr txBox="1"/>
          <p:nvPr/>
        </p:nvSpPr>
        <p:spPr>
          <a:xfrm>
            <a:off x="3320270" y="1270176"/>
            <a:ext cx="2136803" cy="369332"/>
          </a:xfrm>
          <a:prstGeom prst="rect">
            <a:avLst/>
          </a:prstGeom>
          <a:noFill/>
        </p:spPr>
        <p:txBody>
          <a:bodyPr wrap="none" rtlCol="0">
            <a:spAutoFit/>
          </a:bodyPr>
          <a:lstStyle/>
          <a:p>
            <a:r>
              <a:rPr lang="nl-BE" dirty="0" err="1"/>
              <a:t>Bedrijfskap.behoefte</a:t>
            </a:r>
            <a:endParaRPr lang="nl-BE" dirty="0"/>
          </a:p>
        </p:txBody>
      </p:sp>
    </p:spTree>
    <p:extLst>
      <p:ext uri="{BB962C8B-B14F-4D97-AF65-F5344CB8AC3E}">
        <p14:creationId xmlns:p14="http://schemas.microsoft.com/office/powerpoint/2010/main" val="411352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5A69D138-E5A6-4D0C-A334-06D2223F4568}"/>
              </a:ext>
            </a:extLst>
          </p:cNvPr>
          <p:cNvSpPr/>
          <p:nvPr/>
        </p:nvSpPr>
        <p:spPr>
          <a:xfrm>
            <a:off x="4654309" y="4928549"/>
            <a:ext cx="2408917" cy="796683"/>
          </a:xfrm>
          <a:prstGeom prst="rect">
            <a:avLst/>
          </a:prstGeom>
          <a:solidFill>
            <a:schemeClr val="accent1">
              <a:lumMod val="60000"/>
              <a:lumOff val="40000"/>
              <a:alpha val="2784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8" name="Rectangle 97">
            <a:extLst>
              <a:ext uri="{FF2B5EF4-FFF2-40B4-BE49-F238E27FC236}">
                <a16:creationId xmlns:a16="http://schemas.microsoft.com/office/drawing/2014/main" id="{17517338-36E6-45BC-9F30-24A2B09A3936}"/>
              </a:ext>
            </a:extLst>
          </p:cNvPr>
          <p:cNvSpPr/>
          <p:nvPr/>
        </p:nvSpPr>
        <p:spPr>
          <a:xfrm>
            <a:off x="4664907" y="4317858"/>
            <a:ext cx="2408917" cy="555954"/>
          </a:xfrm>
          <a:prstGeom prst="rect">
            <a:avLst/>
          </a:prstGeom>
          <a:solidFill>
            <a:schemeClr val="accent6">
              <a:lumMod val="60000"/>
              <a:lumOff val="40000"/>
              <a:alpha val="2784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7" name="Rectangle 96">
            <a:extLst>
              <a:ext uri="{FF2B5EF4-FFF2-40B4-BE49-F238E27FC236}">
                <a16:creationId xmlns:a16="http://schemas.microsoft.com/office/drawing/2014/main" id="{2AF08760-3C23-44C1-84E7-91C7DBF69A56}"/>
              </a:ext>
            </a:extLst>
          </p:cNvPr>
          <p:cNvSpPr/>
          <p:nvPr/>
        </p:nvSpPr>
        <p:spPr>
          <a:xfrm>
            <a:off x="4664908" y="3806082"/>
            <a:ext cx="2408917" cy="46424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Footer Placeholder 2"/>
          <p:cNvSpPr>
            <a:spLocks noGrp="1"/>
          </p:cNvSpPr>
          <p:nvPr>
            <p:ph type="ftr" sz="quarter" idx="11"/>
          </p:nvPr>
        </p:nvSpPr>
        <p:spPr>
          <a:xfrm>
            <a:off x="1568173" y="6461263"/>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1694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269388"/>
            <a:ext cx="2592387" cy="1658337"/>
            <a:chOff x="3038361" y="1269388"/>
            <a:chExt cx="2592387" cy="1658337"/>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5" name="TextBox 44">
              <a:extLst>
                <a:ext uri="{FF2B5EF4-FFF2-40B4-BE49-F238E27FC236}">
                  <a16:creationId xmlns:a16="http://schemas.microsoft.com/office/drawing/2014/main" id="{E118FDB0-602D-4DF4-BD8D-587C5C72A7CC}"/>
                </a:ext>
              </a:extLst>
            </p:cNvPr>
            <p:cNvSpPr txBox="1"/>
            <p:nvPr/>
          </p:nvSpPr>
          <p:spPr>
            <a:xfrm>
              <a:off x="3324217" y="1269388"/>
              <a:ext cx="2136803" cy="369332"/>
            </a:xfrm>
            <a:prstGeom prst="rect">
              <a:avLst/>
            </a:prstGeom>
            <a:noFill/>
          </p:spPr>
          <p:txBody>
            <a:bodyPr wrap="none" rtlCol="0">
              <a:spAutoFit/>
            </a:bodyPr>
            <a:lstStyle/>
            <a:p>
              <a:r>
                <a:rPr lang="nl-BE" dirty="0" err="1"/>
                <a:t>Bedrijfskap.behoefte</a:t>
              </a:r>
              <a:endParaRPr lang="nl-BE" dirty="0"/>
            </a:p>
          </p:txBody>
        </p:sp>
      </p:grpSp>
      <p:grpSp>
        <p:nvGrpSpPr>
          <p:cNvPr id="73" name="Group 72">
            <a:extLst>
              <a:ext uri="{FF2B5EF4-FFF2-40B4-BE49-F238E27FC236}">
                <a16:creationId xmlns:a16="http://schemas.microsoft.com/office/drawing/2014/main" id="{55D9F11B-C11E-4353-8E28-6F0910A34460}"/>
              </a:ext>
            </a:extLst>
          </p:cNvPr>
          <p:cNvGrpSpPr/>
          <p:nvPr/>
        </p:nvGrpSpPr>
        <p:grpSpPr>
          <a:xfrm>
            <a:off x="3038361" y="1618303"/>
            <a:ext cx="2592387" cy="1309422"/>
            <a:chOff x="3038361" y="1618303"/>
            <a:chExt cx="2592387" cy="1309422"/>
          </a:xfrm>
        </p:grpSpPr>
        <p:sp>
          <p:nvSpPr>
            <p:cNvPr id="74" name="Text Box 60">
              <a:extLst>
                <a:ext uri="{FF2B5EF4-FFF2-40B4-BE49-F238E27FC236}">
                  <a16:creationId xmlns:a16="http://schemas.microsoft.com/office/drawing/2014/main" id="{9304544B-0A38-4A3C-A8BD-17E0F5748397}"/>
                </a:ext>
              </a:extLst>
            </p:cNvPr>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75" name="Text Box 61">
              <a:extLst>
                <a:ext uri="{FF2B5EF4-FFF2-40B4-BE49-F238E27FC236}">
                  <a16:creationId xmlns:a16="http://schemas.microsoft.com/office/drawing/2014/main" id="{DD220EB4-CF0D-4F17-8DD8-808E9D5596D0}"/>
                </a:ext>
              </a:extLst>
            </p:cNvPr>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76" name="Text Box 62">
              <a:extLst>
                <a:ext uri="{FF2B5EF4-FFF2-40B4-BE49-F238E27FC236}">
                  <a16:creationId xmlns:a16="http://schemas.microsoft.com/office/drawing/2014/main" id="{ACACA2BB-ED7F-47A0-AB0D-2959A25CA575}"/>
                </a:ext>
              </a:extLst>
            </p:cNvPr>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77" name="Freeform: Shape 76">
              <a:extLst>
                <a:ext uri="{FF2B5EF4-FFF2-40B4-BE49-F238E27FC236}">
                  <a16:creationId xmlns:a16="http://schemas.microsoft.com/office/drawing/2014/main" id="{824C561A-732E-4B16-9B3E-142230168F65}"/>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8" name="Group 77">
              <a:extLst>
                <a:ext uri="{FF2B5EF4-FFF2-40B4-BE49-F238E27FC236}">
                  <a16:creationId xmlns:a16="http://schemas.microsoft.com/office/drawing/2014/main" id="{1595AA82-75DE-4994-869B-B4217659089D}"/>
                </a:ext>
              </a:extLst>
            </p:cNvPr>
            <p:cNvGrpSpPr/>
            <p:nvPr/>
          </p:nvGrpSpPr>
          <p:grpSpPr>
            <a:xfrm>
              <a:off x="4329654" y="1731246"/>
              <a:ext cx="1163782" cy="792163"/>
              <a:chOff x="4318075" y="1552829"/>
              <a:chExt cx="1163782" cy="792163"/>
            </a:xfrm>
          </p:grpSpPr>
          <p:sp>
            <p:nvSpPr>
              <p:cNvPr id="81" name="Text Box 64">
                <a:extLst>
                  <a:ext uri="{FF2B5EF4-FFF2-40B4-BE49-F238E27FC236}">
                    <a16:creationId xmlns:a16="http://schemas.microsoft.com/office/drawing/2014/main" id="{7DF33071-258F-4FD3-A460-C2F13F2B0C6F}"/>
                  </a:ext>
                </a:extLst>
              </p:cNvPr>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82" name="Text Box 72">
                <a:extLst>
                  <a:ext uri="{FF2B5EF4-FFF2-40B4-BE49-F238E27FC236}">
                    <a16:creationId xmlns:a16="http://schemas.microsoft.com/office/drawing/2014/main" id="{16FAD2C1-C5C8-44E7-A0D4-BA5646A78902}"/>
                  </a:ext>
                </a:extLst>
              </p:cNvPr>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83" name="Freeform: Shape 82">
                <a:extLst>
                  <a:ext uri="{FF2B5EF4-FFF2-40B4-BE49-F238E27FC236}">
                    <a16:creationId xmlns:a16="http://schemas.microsoft.com/office/drawing/2014/main" id="{0C78FAB1-EEDD-43EF-BD1C-83D95D2A39B8}"/>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Line 52">
              <a:extLst>
                <a:ext uri="{FF2B5EF4-FFF2-40B4-BE49-F238E27FC236}">
                  <a16:creationId xmlns:a16="http://schemas.microsoft.com/office/drawing/2014/main" id="{B28CBFDD-EC76-4A1B-ACF3-A1AFA3CB4F3C}"/>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Line 51">
              <a:extLst>
                <a:ext uri="{FF2B5EF4-FFF2-40B4-BE49-F238E27FC236}">
                  <a16:creationId xmlns:a16="http://schemas.microsoft.com/office/drawing/2014/main" id="{9A6459A7-9319-4882-BEB3-663E75BD0188}"/>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4" name="TextBox 83">
            <a:extLst>
              <a:ext uri="{FF2B5EF4-FFF2-40B4-BE49-F238E27FC236}">
                <a16:creationId xmlns:a16="http://schemas.microsoft.com/office/drawing/2014/main" id="{B2012BD8-7AA7-4916-8DC9-3EADD3167CFF}"/>
              </a:ext>
            </a:extLst>
          </p:cNvPr>
          <p:cNvSpPr txBox="1"/>
          <p:nvPr/>
        </p:nvSpPr>
        <p:spPr>
          <a:xfrm>
            <a:off x="3320270" y="1270176"/>
            <a:ext cx="2136803" cy="369332"/>
          </a:xfrm>
          <a:prstGeom prst="rect">
            <a:avLst/>
          </a:prstGeom>
          <a:noFill/>
        </p:spPr>
        <p:txBody>
          <a:bodyPr wrap="none" rtlCol="0">
            <a:spAutoFit/>
          </a:bodyPr>
          <a:lstStyle/>
          <a:p>
            <a:r>
              <a:rPr lang="nl-BE" dirty="0" err="1"/>
              <a:t>Bedrijfskap.behoefte</a:t>
            </a:r>
            <a:endParaRPr lang="nl-BE" dirty="0"/>
          </a:p>
        </p:txBody>
      </p:sp>
      <p:grpSp>
        <p:nvGrpSpPr>
          <p:cNvPr id="14" name="Group 13">
            <a:extLst>
              <a:ext uri="{FF2B5EF4-FFF2-40B4-BE49-F238E27FC236}">
                <a16:creationId xmlns:a16="http://schemas.microsoft.com/office/drawing/2014/main" id="{69FFC082-E127-4E8E-BB5F-365CBDBCDCC6}"/>
              </a:ext>
            </a:extLst>
          </p:cNvPr>
          <p:cNvGrpSpPr/>
          <p:nvPr/>
        </p:nvGrpSpPr>
        <p:grpSpPr>
          <a:xfrm>
            <a:off x="1592746" y="3222560"/>
            <a:ext cx="2935630" cy="2816009"/>
            <a:chOff x="3033593" y="3104213"/>
            <a:chExt cx="2935630" cy="2816009"/>
          </a:xfrm>
        </p:grpSpPr>
        <p:sp>
          <p:nvSpPr>
            <p:cNvPr id="48" name="Line 51">
              <a:extLst>
                <a:ext uri="{FF2B5EF4-FFF2-40B4-BE49-F238E27FC236}">
                  <a16:creationId xmlns:a16="http://schemas.microsoft.com/office/drawing/2014/main" id="{32E44483-74ED-4071-8ECA-C99829F32BDF}"/>
                </a:ext>
              </a:extLst>
            </p:cNvPr>
            <p:cNvSpPr>
              <a:spLocks noChangeShapeType="1"/>
            </p:cNvSpPr>
            <p:nvPr/>
          </p:nvSpPr>
          <p:spPr bwMode="auto">
            <a:xfrm>
              <a:off x="3205361" y="34522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 Box 55">
              <a:extLst>
                <a:ext uri="{FF2B5EF4-FFF2-40B4-BE49-F238E27FC236}">
                  <a16:creationId xmlns:a16="http://schemas.microsoft.com/office/drawing/2014/main" id="{E1D49C95-D108-4163-96F1-3AC313A28F08}"/>
                </a:ext>
              </a:extLst>
            </p:cNvPr>
            <p:cNvSpPr txBox="1">
              <a:spLocks noChangeArrowheads="1"/>
            </p:cNvSpPr>
            <p:nvPr/>
          </p:nvSpPr>
          <p:spPr bwMode="auto">
            <a:xfrm>
              <a:off x="3349823" y="3525281"/>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50" name="Text Box 56">
              <a:extLst>
                <a:ext uri="{FF2B5EF4-FFF2-40B4-BE49-F238E27FC236}">
                  <a16:creationId xmlns:a16="http://schemas.microsoft.com/office/drawing/2014/main" id="{FBB0F9B3-00EE-4672-AD6E-A0845CC5C912}"/>
                </a:ext>
              </a:extLst>
            </p:cNvPr>
            <p:cNvSpPr txBox="1">
              <a:spLocks noChangeArrowheads="1"/>
            </p:cNvSpPr>
            <p:nvPr/>
          </p:nvSpPr>
          <p:spPr bwMode="auto">
            <a:xfrm>
              <a:off x="4502348" y="3977601"/>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51" name="Text Box 58">
              <a:extLst>
                <a:ext uri="{FF2B5EF4-FFF2-40B4-BE49-F238E27FC236}">
                  <a16:creationId xmlns:a16="http://schemas.microsoft.com/office/drawing/2014/main" id="{5264C304-B761-4195-BB7D-E368F24D019B}"/>
                </a:ext>
              </a:extLst>
            </p:cNvPr>
            <p:cNvSpPr txBox="1">
              <a:spLocks noChangeArrowheads="1"/>
            </p:cNvSpPr>
            <p:nvPr/>
          </p:nvSpPr>
          <p:spPr bwMode="auto">
            <a:xfrm>
              <a:off x="4502348" y="4337641"/>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52" name="Text Box 60">
              <a:extLst>
                <a:ext uri="{FF2B5EF4-FFF2-40B4-BE49-F238E27FC236}">
                  <a16:creationId xmlns:a16="http://schemas.microsoft.com/office/drawing/2014/main" id="{9DA7C3A4-AE80-4DFC-81D1-036FF4130807}"/>
                </a:ext>
              </a:extLst>
            </p:cNvPr>
            <p:cNvSpPr txBox="1">
              <a:spLocks noChangeArrowheads="1"/>
            </p:cNvSpPr>
            <p:nvPr/>
          </p:nvSpPr>
          <p:spPr bwMode="auto">
            <a:xfrm>
              <a:off x="3350568" y="4244419"/>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53" name="Text Box 61">
              <a:extLst>
                <a:ext uri="{FF2B5EF4-FFF2-40B4-BE49-F238E27FC236}">
                  <a16:creationId xmlns:a16="http://schemas.microsoft.com/office/drawing/2014/main" id="{927CE52F-0EE6-49B4-ACC3-843A32E7FE71}"/>
                </a:ext>
              </a:extLst>
            </p:cNvPr>
            <p:cNvSpPr txBox="1">
              <a:spLocks noChangeArrowheads="1"/>
            </p:cNvSpPr>
            <p:nvPr/>
          </p:nvSpPr>
          <p:spPr bwMode="auto">
            <a:xfrm>
              <a:off x="3350568" y="4892119"/>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54" name="Text Box 62">
              <a:extLst>
                <a:ext uri="{FF2B5EF4-FFF2-40B4-BE49-F238E27FC236}">
                  <a16:creationId xmlns:a16="http://schemas.microsoft.com/office/drawing/2014/main" id="{1B1185A5-7A28-484D-92FA-8C88CC24D23E}"/>
                </a:ext>
              </a:extLst>
            </p:cNvPr>
            <p:cNvSpPr txBox="1">
              <a:spLocks noChangeArrowheads="1"/>
            </p:cNvSpPr>
            <p:nvPr/>
          </p:nvSpPr>
          <p:spPr bwMode="auto">
            <a:xfrm>
              <a:off x="3349823" y="4461906"/>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55" name="Text Box 63">
              <a:extLst>
                <a:ext uri="{FF2B5EF4-FFF2-40B4-BE49-F238E27FC236}">
                  <a16:creationId xmlns:a16="http://schemas.microsoft.com/office/drawing/2014/main" id="{048DA59D-EB94-46BB-B362-29D29CF4B34C}"/>
                </a:ext>
              </a:extLst>
            </p:cNvPr>
            <p:cNvSpPr txBox="1">
              <a:spLocks noChangeArrowheads="1"/>
            </p:cNvSpPr>
            <p:nvPr/>
          </p:nvSpPr>
          <p:spPr bwMode="auto">
            <a:xfrm>
              <a:off x="4502348" y="4569062"/>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57" name="Text Box 64">
              <a:extLst>
                <a:ext uri="{FF2B5EF4-FFF2-40B4-BE49-F238E27FC236}">
                  <a16:creationId xmlns:a16="http://schemas.microsoft.com/office/drawing/2014/main" id="{BAFC4129-6C81-4F19-920B-F366FFBE7DA8}"/>
                </a:ext>
              </a:extLst>
            </p:cNvPr>
            <p:cNvSpPr txBox="1">
              <a:spLocks noChangeArrowheads="1"/>
            </p:cNvSpPr>
            <p:nvPr/>
          </p:nvSpPr>
          <p:spPr bwMode="auto">
            <a:xfrm>
              <a:off x="4502348" y="4820681"/>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58" name="Text Box 72">
              <a:extLst>
                <a:ext uri="{FF2B5EF4-FFF2-40B4-BE49-F238E27FC236}">
                  <a16:creationId xmlns:a16="http://schemas.microsoft.com/office/drawing/2014/main" id="{B7305821-E109-432B-AD47-AF491B0E5639}"/>
                </a:ext>
              </a:extLst>
            </p:cNvPr>
            <p:cNvSpPr txBox="1">
              <a:spLocks noChangeArrowheads="1"/>
            </p:cNvSpPr>
            <p:nvPr/>
          </p:nvSpPr>
          <p:spPr bwMode="auto">
            <a:xfrm>
              <a:off x="4502348" y="5109606"/>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59" name="Text Box 73">
              <a:extLst>
                <a:ext uri="{FF2B5EF4-FFF2-40B4-BE49-F238E27FC236}">
                  <a16:creationId xmlns:a16="http://schemas.microsoft.com/office/drawing/2014/main" id="{2C185F9B-9A58-4B27-B910-C6272829EB11}"/>
                </a:ext>
              </a:extLst>
            </p:cNvPr>
            <p:cNvSpPr txBox="1">
              <a:spLocks noChangeArrowheads="1"/>
            </p:cNvSpPr>
            <p:nvPr/>
          </p:nvSpPr>
          <p:spPr bwMode="auto">
            <a:xfrm>
              <a:off x="3345909" y="5362274"/>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1" name="TextBox 60">
              <a:extLst>
                <a:ext uri="{FF2B5EF4-FFF2-40B4-BE49-F238E27FC236}">
                  <a16:creationId xmlns:a16="http://schemas.microsoft.com/office/drawing/2014/main" id="{3483E6A8-E813-400D-9924-B0EEB318E82D}"/>
                </a:ext>
              </a:extLst>
            </p:cNvPr>
            <p:cNvSpPr txBox="1"/>
            <p:nvPr/>
          </p:nvSpPr>
          <p:spPr>
            <a:xfrm>
              <a:off x="4043566" y="3104213"/>
              <a:ext cx="889987" cy="369332"/>
            </a:xfrm>
            <a:prstGeom prst="rect">
              <a:avLst/>
            </a:prstGeom>
            <a:noFill/>
          </p:spPr>
          <p:txBody>
            <a:bodyPr wrap="none" rtlCol="0">
              <a:spAutoFit/>
            </a:bodyPr>
            <a:lstStyle/>
            <a:p>
              <a:r>
                <a:rPr lang="nl-BE" dirty="0"/>
                <a:t>Balans</a:t>
              </a:r>
            </a:p>
          </p:txBody>
        </p:sp>
        <p:sp>
          <p:nvSpPr>
            <p:cNvPr id="64" name="TextBox 63">
              <a:extLst>
                <a:ext uri="{FF2B5EF4-FFF2-40B4-BE49-F238E27FC236}">
                  <a16:creationId xmlns:a16="http://schemas.microsoft.com/office/drawing/2014/main" id="{0255D681-4E9F-4480-B900-CE1111880CA9}"/>
                </a:ext>
              </a:extLst>
            </p:cNvPr>
            <p:cNvSpPr txBox="1"/>
            <p:nvPr/>
          </p:nvSpPr>
          <p:spPr>
            <a:xfrm rot="5400000">
              <a:off x="5277815" y="4214781"/>
              <a:ext cx="1013483" cy="369332"/>
            </a:xfrm>
            <a:prstGeom prst="rect">
              <a:avLst/>
            </a:prstGeom>
            <a:noFill/>
          </p:spPr>
          <p:txBody>
            <a:bodyPr wrap="none" rtlCol="0">
              <a:spAutoFit/>
            </a:bodyPr>
            <a:lstStyle/>
            <a:p>
              <a:r>
                <a:rPr lang="nl-BE" dirty="0">
                  <a:solidFill>
                    <a:srgbClr val="00B050"/>
                  </a:solidFill>
                </a:rPr>
                <a:t>Net-cash</a:t>
              </a:r>
            </a:p>
          </p:txBody>
        </p:sp>
        <p:sp>
          <p:nvSpPr>
            <p:cNvPr id="65" name="TextBox 64">
              <a:extLst>
                <a:ext uri="{FF2B5EF4-FFF2-40B4-BE49-F238E27FC236}">
                  <a16:creationId xmlns:a16="http://schemas.microsoft.com/office/drawing/2014/main" id="{0B33BCDE-8610-44B4-9DBD-7C250D58FC45}"/>
                </a:ext>
              </a:extLst>
            </p:cNvPr>
            <p:cNvSpPr txBox="1"/>
            <p:nvPr/>
          </p:nvSpPr>
          <p:spPr>
            <a:xfrm>
              <a:off x="3274732" y="5550890"/>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66" name="Freeform: Shape 65">
              <a:extLst>
                <a:ext uri="{FF2B5EF4-FFF2-40B4-BE49-F238E27FC236}">
                  <a16:creationId xmlns:a16="http://schemas.microsoft.com/office/drawing/2014/main" id="{A3F1AC7F-C0D4-4F6D-9EF1-2CD2A42EBDB5}"/>
                </a:ext>
              </a:extLst>
            </p:cNvPr>
            <p:cNvSpPr/>
            <p:nvPr/>
          </p:nvSpPr>
          <p:spPr>
            <a:xfrm>
              <a:off x="3336322" y="4246363"/>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Freeform: Shape 66">
              <a:extLst>
                <a:ext uri="{FF2B5EF4-FFF2-40B4-BE49-F238E27FC236}">
                  <a16:creationId xmlns:a16="http://schemas.microsoft.com/office/drawing/2014/main" id="{7FF3B591-B864-4211-89D2-88590A8192AB}"/>
                </a:ext>
              </a:extLst>
            </p:cNvPr>
            <p:cNvSpPr/>
            <p:nvPr/>
          </p:nvSpPr>
          <p:spPr>
            <a:xfrm>
              <a:off x="4357599" y="4820888"/>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8" name="Rectangle 67">
              <a:extLst>
                <a:ext uri="{FF2B5EF4-FFF2-40B4-BE49-F238E27FC236}">
                  <a16:creationId xmlns:a16="http://schemas.microsoft.com/office/drawing/2014/main" id="{659E184B-B3C6-4ADC-A0D6-72A55B51C5A0}"/>
                </a:ext>
              </a:extLst>
            </p:cNvPr>
            <p:cNvSpPr/>
            <p:nvPr/>
          </p:nvSpPr>
          <p:spPr>
            <a:xfrm>
              <a:off x="3348547" y="3530198"/>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9" name="TextBox 68">
              <a:extLst>
                <a:ext uri="{FF2B5EF4-FFF2-40B4-BE49-F238E27FC236}">
                  <a16:creationId xmlns:a16="http://schemas.microsoft.com/office/drawing/2014/main" id="{31403941-E461-44E4-9CD9-0A9209B8EFAB}"/>
                </a:ext>
              </a:extLst>
            </p:cNvPr>
            <p:cNvSpPr txBox="1"/>
            <p:nvPr/>
          </p:nvSpPr>
          <p:spPr>
            <a:xfrm rot="16200000">
              <a:off x="2844919" y="3671423"/>
              <a:ext cx="746679" cy="369332"/>
            </a:xfrm>
            <a:prstGeom prst="rect">
              <a:avLst/>
            </a:prstGeom>
            <a:noFill/>
          </p:spPr>
          <p:txBody>
            <a:bodyPr wrap="none" rtlCol="0">
              <a:spAutoFit/>
            </a:bodyPr>
            <a:lstStyle/>
            <a:p>
              <a:r>
                <a:rPr lang="nl-BE" dirty="0">
                  <a:solidFill>
                    <a:schemeClr val="accent4">
                      <a:lumMod val="75000"/>
                    </a:schemeClr>
                  </a:solidFill>
                </a:rPr>
                <a:t>V. act.</a:t>
              </a:r>
            </a:p>
          </p:txBody>
        </p:sp>
        <p:sp>
          <p:nvSpPr>
            <p:cNvPr id="60" name="Line 52">
              <a:extLst>
                <a:ext uri="{FF2B5EF4-FFF2-40B4-BE49-F238E27FC236}">
                  <a16:creationId xmlns:a16="http://schemas.microsoft.com/office/drawing/2014/main" id="{AEFC6F87-39CA-4B93-BE12-13C8AF595C38}"/>
                </a:ext>
              </a:extLst>
            </p:cNvPr>
            <p:cNvSpPr>
              <a:spLocks noChangeShapeType="1"/>
            </p:cNvSpPr>
            <p:nvPr/>
          </p:nvSpPr>
          <p:spPr bwMode="auto">
            <a:xfrm>
              <a:off x="4502348" y="3452256"/>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Freeform: Shape 61">
              <a:extLst>
                <a:ext uri="{FF2B5EF4-FFF2-40B4-BE49-F238E27FC236}">
                  <a16:creationId xmlns:a16="http://schemas.microsoft.com/office/drawing/2014/main" id="{076E7A14-E0AD-47AB-8C05-4946A23EB6A4}"/>
                </a:ext>
              </a:extLst>
            </p:cNvPr>
            <p:cNvSpPr/>
            <p:nvPr/>
          </p:nvSpPr>
          <p:spPr>
            <a:xfrm>
              <a:off x="3348546" y="3980820"/>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0" name="Text Box 57">
            <a:extLst>
              <a:ext uri="{FF2B5EF4-FFF2-40B4-BE49-F238E27FC236}">
                <a16:creationId xmlns:a16="http://schemas.microsoft.com/office/drawing/2014/main" id="{E43D1294-511A-4051-A8CF-330D7B0B98EF}"/>
              </a:ext>
            </a:extLst>
          </p:cNvPr>
          <p:cNvSpPr txBox="1">
            <a:spLocks noChangeArrowheads="1"/>
          </p:cNvSpPr>
          <p:nvPr/>
        </p:nvSpPr>
        <p:spPr bwMode="auto">
          <a:xfrm>
            <a:off x="3064217" y="3652919"/>
            <a:ext cx="1128291" cy="43864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6" name="TextBox 15">
            <a:extLst>
              <a:ext uri="{FF2B5EF4-FFF2-40B4-BE49-F238E27FC236}">
                <a16:creationId xmlns:a16="http://schemas.microsoft.com/office/drawing/2014/main" id="{3F083A1F-D1F5-4B39-9D76-C3BF7F4C666A}"/>
              </a:ext>
            </a:extLst>
          </p:cNvPr>
          <p:cNvSpPr txBox="1"/>
          <p:nvPr/>
        </p:nvSpPr>
        <p:spPr>
          <a:xfrm>
            <a:off x="3847648" y="3569318"/>
            <a:ext cx="431528" cy="477054"/>
          </a:xfrm>
          <a:prstGeom prst="rect">
            <a:avLst/>
          </a:prstGeom>
          <a:noFill/>
        </p:spPr>
        <p:txBody>
          <a:bodyPr wrap="none" rtlCol="0">
            <a:spAutoFit/>
          </a:bodyPr>
          <a:lstStyle/>
          <a:p>
            <a:r>
              <a:rPr lang="nl-BE" sz="2500" b="1" dirty="0">
                <a:solidFill>
                  <a:srgbClr val="FF0000"/>
                </a:solidFill>
              </a:rPr>
              <a:t>1.</a:t>
            </a:r>
          </a:p>
        </p:txBody>
      </p:sp>
      <p:sp>
        <p:nvSpPr>
          <p:cNvPr id="71" name="TextBox 70">
            <a:extLst>
              <a:ext uri="{FF2B5EF4-FFF2-40B4-BE49-F238E27FC236}">
                <a16:creationId xmlns:a16="http://schemas.microsoft.com/office/drawing/2014/main" id="{5A90F72D-7C39-4CCF-A653-0812A6470737}"/>
              </a:ext>
            </a:extLst>
          </p:cNvPr>
          <p:cNvSpPr txBox="1"/>
          <p:nvPr/>
        </p:nvSpPr>
        <p:spPr>
          <a:xfrm>
            <a:off x="2152855" y="3802976"/>
            <a:ext cx="431528" cy="477054"/>
          </a:xfrm>
          <a:prstGeom prst="rect">
            <a:avLst/>
          </a:prstGeom>
          <a:noFill/>
        </p:spPr>
        <p:txBody>
          <a:bodyPr wrap="none" rtlCol="0">
            <a:spAutoFit/>
          </a:bodyPr>
          <a:lstStyle/>
          <a:p>
            <a:r>
              <a:rPr lang="nl-BE" sz="2500" b="1" dirty="0">
                <a:solidFill>
                  <a:srgbClr val="FF0000"/>
                </a:solidFill>
              </a:rPr>
              <a:t>2.</a:t>
            </a:r>
          </a:p>
        </p:txBody>
      </p:sp>
      <p:sp>
        <p:nvSpPr>
          <p:cNvPr id="21" name="Rectangle 20">
            <a:extLst>
              <a:ext uri="{FF2B5EF4-FFF2-40B4-BE49-F238E27FC236}">
                <a16:creationId xmlns:a16="http://schemas.microsoft.com/office/drawing/2014/main" id="{B3AB01A0-6155-4D67-8789-1DBCA8701456}"/>
              </a:ext>
            </a:extLst>
          </p:cNvPr>
          <p:cNvSpPr/>
          <p:nvPr/>
        </p:nvSpPr>
        <p:spPr>
          <a:xfrm>
            <a:off x="1905062" y="4360462"/>
            <a:ext cx="1149574" cy="254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Voorraad</a:t>
            </a:r>
          </a:p>
        </p:txBody>
      </p:sp>
      <p:sp>
        <p:nvSpPr>
          <p:cNvPr id="72" name="TextBox 71">
            <a:extLst>
              <a:ext uri="{FF2B5EF4-FFF2-40B4-BE49-F238E27FC236}">
                <a16:creationId xmlns:a16="http://schemas.microsoft.com/office/drawing/2014/main" id="{166203F2-E3FF-483B-815C-850D1212654E}"/>
              </a:ext>
            </a:extLst>
          </p:cNvPr>
          <p:cNvSpPr txBox="1"/>
          <p:nvPr/>
        </p:nvSpPr>
        <p:spPr>
          <a:xfrm>
            <a:off x="1819182" y="4244634"/>
            <a:ext cx="431528" cy="477054"/>
          </a:xfrm>
          <a:prstGeom prst="rect">
            <a:avLst/>
          </a:prstGeom>
          <a:noFill/>
        </p:spPr>
        <p:txBody>
          <a:bodyPr wrap="none" rtlCol="0">
            <a:spAutoFit/>
          </a:bodyPr>
          <a:lstStyle/>
          <a:p>
            <a:r>
              <a:rPr lang="nl-BE" sz="2500" b="1" dirty="0">
                <a:solidFill>
                  <a:srgbClr val="FF0000"/>
                </a:solidFill>
              </a:rPr>
              <a:t>3.</a:t>
            </a:r>
          </a:p>
        </p:txBody>
      </p:sp>
      <p:sp>
        <p:nvSpPr>
          <p:cNvPr id="85" name="TextBox 84">
            <a:extLst>
              <a:ext uri="{FF2B5EF4-FFF2-40B4-BE49-F238E27FC236}">
                <a16:creationId xmlns:a16="http://schemas.microsoft.com/office/drawing/2014/main" id="{F84DB6F8-0878-46B7-9DAF-A8989C270615}"/>
              </a:ext>
            </a:extLst>
          </p:cNvPr>
          <p:cNvSpPr txBox="1"/>
          <p:nvPr/>
        </p:nvSpPr>
        <p:spPr>
          <a:xfrm>
            <a:off x="2394146" y="4862973"/>
            <a:ext cx="431528" cy="477054"/>
          </a:xfrm>
          <a:prstGeom prst="rect">
            <a:avLst/>
          </a:prstGeom>
          <a:noFill/>
        </p:spPr>
        <p:txBody>
          <a:bodyPr wrap="none" rtlCol="0">
            <a:spAutoFit/>
          </a:bodyPr>
          <a:lstStyle/>
          <a:p>
            <a:r>
              <a:rPr lang="nl-BE" sz="2500" b="1" dirty="0">
                <a:solidFill>
                  <a:srgbClr val="FF0000"/>
                </a:solidFill>
              </a:rPr>
              <a:t>4.</a:t>
            </a:r>
          </a:p>
        </p:txBody>
      </p:sp>
      <p:sp>
        <p:nvSpPr>
          <p:cNvPr id="86" name="TextBox 85">
            <a:extLst>
              <a:ext uri="{FF2B5EF4-FFF2-40B4-BE49-F238E27FC236}">
                <a16:creationId xmlns:a16="http://schemas.microsoft.com/office/drawing/2014/main" id="{17ECB6BE-9374-4AC0-AC10-2B8813E5027B}"/>
              </a:ext>
            </a:extLst>
          </p:cNvPr>
          <p:cNvSpPr txBox="1"/>
          <p:nvPr/>
        </p:nvSpPr>
        <p:spPr>
          <a:xfrm>
            <a:off x="2742851" y="5351948"/>
            <a:ext cx="431528" cy="477054"/>
          </a:xfrm>
          <a:prstGeom prst="rect">
            <a:avLst/>
          </a:prstGeom>
          <a:noFill/>
        </p:spPr>
        <p:txBody>
          <a:bodyPr wrap="none" rtlCol="0">
            <a:spAutoFit/>
          </a:bodyPr>
          <a:lstStyle/>
          <a:p>
            <a:r>
              <a:rPr lang="nl-BE" sz="2500" b="1" dirty="0">
                <a:solidFill>
                  <a:srgbClr val="FF0000"/>
                </a:solidFill>
              </a:rPr>
              <a:t>5.</a:t>
            </a:r>
          </a:p>
        </p:txBody>
      </p:sp>
      <p:sp>
        <p:nvSpPr>
          <p:cNvPr id="87" name="TextBox 86">
            <a:extLst>
              <a:ext uri="{FF2B5EF4-FFF2-40B4-BE49-F238E27FC236}">
                <a16:creationId xmlns:a16="http://schemas.microsoft.com/office/drawing/2014/main" id="{D3C84C85-17B8-454F-9268-40CD7DC0FE0B}"/>
              </a:ext>
            </a:extLst>
          </p:cNvPr>
          <p:cNvSpPr txBox="1"/>
          <p:nvPr/>
        </p:nvSpPr>
        <p:spPr>
          <a:xfrm rot="20821203">
            <a:off x="3206250" y="4270756"/>
            <a:ext cx="899605" cy="292388"/>
          </a:xfrm>
          <a:prstGeom prst="rect">
            <a:avLst/>
          </a:prstGeom>
          <a:noFill/>
        </p:spPr>
        <p:txBody>
          <a:bodyPr wrap="none" rtlCol="0">
            <a:spAutoFit/>
          </a:bodyPr>
          <a:lstStyle/>
          <a:p>
            <a:r>
              <a:rPr lang="nl-BE" sz="1300" b="1" dirty="0">
                <a:solidFill>
                  <a:srgbClr val="FF0000"/>
                </a:solidFill>
              </a:rPr>
              <a:t>(17-42-43)</a:t>
            </a:r>
          </a:p>
        </p:txBody>
      </p:sp>
      <p:sp>
        <p:nvSpPr>
          <p:cNvPr id="88" name="TextBox 87">
            <a:extLst>
              <a:ext uri="{FF2B5EF4-FFF2-40B4-BE49-F238E27FC236}">
                <a16:creationId xmlns:a16="http://schemas.microsoft.com/office/drawing/2014/main" id="{3EA7F2A6-3010-42D3-963B-A7B8773BE8B1}"/>
              </a:ext>
            </a:extLst>
          </p:cNvPr>
          <p:cNvSpPr txBox="1"/>
          <p:nvPr/>
        </p:nvSpPr>
        <p:spPr>
          <a:xfrm>
            <a:off x="5243679" y="3834877"/>
            <a:ext cx="1293496" cy="369332"/>
          </a:xfrm>
          <a:prstGeom prst="rect">
            <a:avLst/>
          </a:prstGeom>
          <a:noFill/>
        </p:spPr>
        <p:txBody>
          <a:bodyPr wrap="none" rtlCol="0">
            <a:spAutoFit/>
          </a:bodyPr>
          <a:lstStyle/>
          <a:p>
            <a:r>
              <a:rPr lang="nl-BE" dirty="0">
                <a:solidFill>
                  <a:schemeClr val="accent4">
                    <a:lumMod val="75000"/>
                  </a:schemeClr>
                </a:solidFill>
              </a:rPr>
              <a:t>Vaste activa</a:t>
            </a:r>
          </a:p>
        </p:txBody>
      </p:sp>
      <p:sp>
        <p:nvSpPr>
          <p:cNvPr id="89" name="TextBox 88">
            <a:extLst>
              <a:ext uri="{FF2B5EF4-FFF2-40B4-BE49-F238E27FC236}">
                <a16:creationId xmlns:a16="http://schemas.microsoft.com/office/drawing/2014/main" id="{87D31DF8-CF3C-4578-9CAB-ED05EE2343A4}"/>
              </a:ext>
            </a:extLst>
          </p:cNvPr>
          <p:cNvSpPr txBox="1"/>
          <p:nvPr/>
        </p:nvSpPr>
        <p:spPr>
          <a:xfrm>
            <a:off x="5411410" y="4260382"/>
            <a:ext cx="1013483" cy="369332"/>
          </a:xfrm>
          <a:prstGeom prst="rect">
            <a:avLst/>
          </a:prstGeom>
          <a:noFill/>
        </p:spPr>
        <p:txBody>
          <a:bodyPr wrap="none" rtlCol="0">
            <a:spAutoFit/>
          </a:bodyPr>
          <a:lstStyle/>
          <a:p>
            <a:r>
              <a:rPr lang="nl-BE" dirty="0">
                <a:solidFill>
                  <a:srgbClr val="00B050"/>
                </a:solidFill>
              </a:rPr>
              <a:t>Net-cash</a:t>
            </a:r>
          </a:p>
        </p:txBody>
      </p:sp>
      <p:sp>
        <p:nvSpPr>
          <p:cNvPr id="90" name="TextBox 89">
            <a:extLst>
              <a:ext uri="{FF2B5EF4-FFF2-40B4-BE49-F238E27FC236}">
                <a16:creationId xmlns:a16="http://schemas.microsoft.com/office/drawing/2014/main" id="{E1E4F165-6774-4FB4-9E0D-D5BCB6A31AEC}"/>
              </a:ext>
            </a:extLst>
          </p:cNvPr>
          <p:cNvSpPr txBox="1"/>
          <p:nvPr/>
        </p:nvSpPr>
        <p:spPr>
          <a:xfrm>
            <a:off x="4650311" y="4913698"/>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1" name="TextBox 90">
            <a:extLst>
              <a:ext uri="{FF2B5EF4-FFF2-40B4-BE49-F238E27FC236}">
                <a16:creationId xmlns:a16="http://schemas.microsoft.com/office/drawing/2014/main" id="{49D2FC81-04E2-41FE-8F6C-AEBC69B57773}"/>
              </a:ext>
            </a:extLst>
          </p:cNvPr>
          <p:cNvSpPr txBox="1"/>
          <p:nvPr/>
        </p:nvSpPr>
        <p:spPr>
          <a:xfrm>
            <a:off x="4963353" y="5286974"/>
            <a:ext cx="857927" cy="307777"/>
          </a:xfrm>
          <a:prstGeom prst="rect">
            <a:avLst/>
          </a:prstGeom>
          <a:solidFill>
            <a:schemeClr val="accent1"/>
          </a:solidFill>
        </p:spPr>
        <p:txBody>
          <a:bodyPr wrap="none" rtlCol="0">
            <a:spAutoFit/>
          </a:bodyPr>
          <a:lstStyle/>
          <a:p>
            <a:r>
              <a:rPr lang="nl-BE" sz="1400" dirty="0">
                <a:solidFill>
                  <a:schemeClr val="bg1"/>
                </a:solidFill>
              </a:rPr>
              <a:t>Voorraad</a:t>
            </a:r>
          </a:p>
        </p:txBody>
      </p:sp>
      <p:sp>
        <p:nvSpPr>
          <p:cNvPr id="92" name="TextBox 91">
            <a:extLst>
              <a:ext uri="{FF2B5EF4-FFF2-40B4-BE49-F238E27FC236}">
                <a16:creationId xmlns:a16="http://schemas.microsoft.com/office/drawing/2014/main" id="{3B009DFC-EAB2-420B-A63F-2CACEF15BF0A}"/>
              </a:ext>
            </a:extLst>
          </p:cNvPr>
          <p:cNvSpPr txBox="1"/>
          <p:nvPr/>
        </p:nvSpPr>
        <p:spPr>
          <a:xfrm>
            <a:off x="5738306" y="5185790"/>
            <a:ext cx="1398911" cy="523220"/>
          </a:xfrm>
          <a:prstGeom prst="rect">
            <a:avLst/>
          </a:prstGeom>
          <a:noFill/>
        </p:spPr>
        <p:txBody>
          <a:bodyPr wrap="square" rtlCol="0">
            <a:spAutoFit/>
          </a:bodyPr>
          <a:lstStyle/>
          <a:p>
            <a:pPr algn="ctr"/>
            <a:r>
              <a:rPr lang="nl-BE" sz="1400" dirty="0">
                <a:solidFill>
                  <a:srgbClr val="4472BE"/>
                </a:solidFill>
              </a:rPr>
              <a:t>Monetaire bestanddelen</a:t>
            </a:r>
          </a:p>
        </p:txBody>
      </p:sp>
      <p:sp>
        <p:nvSpPr>
          <p:cNvPr id="93" name="TextBox 92">
            <a:extLst>
              <a:ext uri="{FF2B5EF4-FFF2-40B4-BE49-F238E27FC236}">
                <a16:creationId xmlns:a16="http://schemas.microsoft.com/office/drawing/2014/main" id="{BC60D3AE-5B04-4E45-BE0B-8BA9E3F8054A}"/>
              </a:ext>
            </a:extLst>
          </p:cNvPr>
          <p:cNvSpPr txBox="1"/>
          <p:nvPr/>
        </p:nvSpPr>
        <p:spPr>
          <a:xfrm>
            <a:off x="4773077" y="4567799"/>
            <a:ext cx="716863" cy="307777"/>
          </a:xfrm>
          <a:prstGeom prst="rect">
            <a:avLst/>
          </a:prstGeom>
          <a:noFill/>
        </p:spPr>
        <p:txBody>
          <a:bodyPr wrap="none" rtlCol="0">
            <a:spAutoFit/>
          </a:bodyPr>
          <a:lstStyle/>
          <a:p>
            <a:r>
              <a:rPr lang="nl-BE" sz="1400" dirty="0">
                <a:solidFill>
                  <a:srgbClr val="00B050"/>
                </a:solidFill>
              </a:rPr>
              <a:t>Liquide</a:t>
            </a:r>
          </a:p>
        </p:txBody>
      </p:sp>
      <p:sp>
        <p:nvSpPr>
          <p:cNvPr id="95" name="TextBox 94">
            <a:extLst>
              <a:ext uri="{FF2B5EF4-FFF2-40B4-BE49-F238E27FC236}">
                <a16:creationId xmlns:a16="http://schemas.microsoft.com/office/drawing/2014/main" id="{13BD725F-2DF7-4D48-BA38-100941ED9C8E}"/>
              </a:ext>
            </a:extLst>
          </p:cNvPr>
          <p:cNvSpPr txBox="1"/>
          <p:nvPr/>
        </p:nvSpPr>
        <p:spPr>
          <a:xfrm>
            <a:off x="5863923" y="4580960"/>
            <a:ext cx="1199303" cy="307777"/>
          </a:xfrm>
          <a:prstGeom prst="rect">
            <a:avLst/>
          </a:prstGeom>
          <a:noFill/>
        </p:spPr>
        <p:txBody>
          <a:bodyPr wrap="none" rtlCol="0">
            <a:spAutoFit/>
          </a:bodyPr>
          <a:lstStyle/>
          <a:p>
            <a:r>
              <a:rPr lang="nl-BE" sz="1400" dirty="0">
                <a:solidFill>
                  <a:srgbClr val="00B050"/>
                </a:solidFill>
              </a:rPr>
              <a:t>Bankschulden</a:t>
            </a:r>
          </a:p>
        </p:txBody>
      </p:sp>
      <p:sp>
        <p:nvSpPr>
          <p:cNvPr id="17" name="TextBox 16">
            <a:extLst>
              <a:ext uri="{FF2B5EF4-FFF2-40B4-BE49-F238E27FC236}">
                <a16:creationId xmlns:a16="http://schemas.microsoft.com/office/drawing/2014/main" id="{2E004809-2E34-432D-B1B2-21F6E96C187B}"/>
              </a:ext>
            </a:extLst>
          </p:cNvPr>
          <p:cNvSpPr txBox="1"/>
          <p:nvPr/>
        </p:nvSpPr>
        <p:spPr>
          <a:xfrm>
            <a:off x="7137216" y="4267717"/>
            <a:ext cx="1960482" cy="600164"/>
          </a:xfrm>
          <a:prstGeom prst="rect">
            <a:avLst/>
          </a:prstGeom>
          <a:noFill/>
        </p:spPr>
        <p:txBody>
          <a:bodyPr wrap="square" rtlCol="0">
            <a:spAutoFit/>
          </a:bodyPr>
          <a:lstStyle/>
          <a:p>
            <a:r>
              <a:rPr lang="nl-BE" sz="1100" dirty="0">
                <a:solidFill>
                  <a:srgbClr val="00B050"/>
                </a:solidFill>
              </a:rPr>
              <a:t>en eventuele andere niet aan de bedrijfscyclus gebonden schulden (</a:t>
            </a:r>
            <a:r>
              <a:rPr lang="nl-BE" sz="1100" dirty="0" err="1">
                <a:solidFill>
                  <a:srgbClr val="00B050"/>
                </a:solidFill>
              </a:rPr>
              <a:t>bvb</a:t>
            </a:r>
            <a:r>
              <a:rPr lang="nl-BE" sz="1100" dirty="0">
                <a:solidFill>
                  <a:srgbClr val="00B050"/>
                </a:solidFill>
              </a:rPr>
              <a:t>. RC)</a:t>
            </a:r>
          </a:p>
        </p:txBody>
      </p:sp>
      <p:cxnSp>
        <p:nvCxnSpPr>
          <p:cNvPr id="22" name="Straight Arrow Connector 21">
            <a:extLst>
              <a:ext uri="{FF2B5EF4-FFF2-40B4-BE49-F238E27FC236}">
                <a16:creationId xmlns:a16="http://schemas.microsoft.com/office/drawing/2014/main" id="{95E3D364-5516-42CE-B4F6-6662752693C2}"/>
              </a:ext>
            </a:extLst>
          </p:cNvPr>
          <p:cNvCxnSpPr>
            <a:cxnSpLocks/>
            <a:stCxn id="17" idx="1"/>
          </p:cNvCxnSpPr>
          <p:nvPr/>
        </p:nvCxnSpPr>
        <p:spPr>
          <a:xfrm flipH="1">
            <a:off x="6931744" y="4567799"/>
            <a:ext cx="205472" cy="11961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0" name="Line 51">
            <a:extLst>
              <a:ext uri="{FF2B5EF4-FFF2-40B4-BE49-F238E27FC236}">
                <a16:creationId xmlns:a16="http://schemas.microsoft.com/office/drawing/2014/main" id="{95CB5C55-7ACC-404A-A2CA-018D4F03886C}"/>
              </a:ext>
            </a:extLst>
          </p:cNvPr>
          <p:cNvSpPr>
            <a:spLocks noChangeShapeType="1"/>
          </p:cNvSpPr>
          <p:nvPr/>
        </p:nvSpPr>
        <p:spPr bwMode="auto">
          <a:xfrm>
            <a:off x="4572000" y="580421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1" name="Text Box 57">
            <a:extLst>
              <a:ext uri="{FF2B5EF4-FFF2-40B4-BE49-F238E27FC236}">
                <a16:creationId xmlns:a16="http://schemas.microsoft.com/office/drawing/2014/main" id="{63A8AC0A-88EB-4D6C-9B3B-D4498801D057}"/>
              </a:ext>
            </a:extLst>
          </p:cNvPr>
          <p:cNvSpPr txBox="1">
            <a:spLocks noChangeArrowheads="1"/>
          </p:cNvSpPr>
          <p:nvPr/>
        </p:nvSpPr>
        <p:spPr bwMode="auto">
          <a:xfrm>
            <a:off x="4650311" y="5867853"/>
            <a:ext cx="2412915" cy="29656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2" name="TextBox 101">
            <a:extLst>
              <a:ext uri="{FF2B5EF4-FFF2-40B4-BE49-F238E27FC236}">
                <a16:creationId xmlns:a16="http://schemas.microsoft.com/office/drawing/2014/main" id="{9215190D-0AD3-455C-A2AE-9316B38C1EC9}"/>
              </a:ext>
            </a:extLst>
          </p:cNvPr>
          <p:cNvSpPr txBox="1"/>
          <p:nvPr/>
        </p:nvSpPr>
        <p:spPr>
          <a:xfrm>
            <a:off x="7297848" y="4935532"/>
            <a:ext cx="1708728" cy="938719"/>
          </a:xfrm>
          <a:prstGeom prst="rect">
            <a:avLst/>
          </a:prstGeom>
          <a:noFill/>
        </p:spPr>
        <p:txBody>
          <a:bodyPr wrap="square" rtlCol="0">
            <a:spAutoFit/>
          </a:bodyPr>
          <a:lstStyle/>
          <a:p>
            <a:r>
              <a:rPr lang="nl-BE" sz="1100" dirty="0">
                <a:solidFill>
                  <a:srgbClr val="4472C4"/>
                </a:solidFill>
              </a:rPr>
              <a:t>Klanten</a:t>
            </a:r>
          </a:p>
          <a:p>
            <a:r>
              <a:rPr lang="nl-BE" sz="1100" dirty="0">
                <a:solidFill>
                  <a:srgbClr val="4472C4"/>
                </a:solidFill>
              </a:rPr>
              <a:t>Leveranciers,</a:t>
            </a:r>
          </a:p>
          <a:p>
            <a:r>
              <a:rPr lang="nl-BE" sz="1100" dirty="0">
                <a:solidFill>
                  <a:srgbClr val="4472C4"/>
                </a:solidFill>
              </a:rPr>
              <a:t>BTW</a:t>
            </a:r>
          </a:p>
          <a:p>
            <a:r>
              <a:rPr lang="nl-BE" sz="1100" dirty="0">
                <a:solidFill>
                  <a:srgbClr val="4472C4"/>
                </a:solidFill>
              </a:rPr>
              <a:t>RSZ</a:t>
            </a:r>
          </a:p>
          <a:p>
            <a:r>
              <a:rPr lang="nl-BE" sz="1100" dirty="0">
                <a:solidFill>
                  <a:srgbClr val="4472C4"/>
                </a:solidFill>
              </a:rPr>
              <a:t>….</a:t>
            </a:r>
          </a:p>
        </p:txBody>
      </p:sp>
      <p:cxnSp>
        <p:nvCxnSpPr>
          <p:cNvPr id="103" name="Straight Arrow Connector 102">
            <a:extLst>
              <a:ext uri="{FF2B5EF4-FFF2-40B4-BE49-F238E27FC236}">
                <a16:creationId xmlns:a16="http://schemas.microsoft.com/office/drawing/2014/main" id="{F9E34B4D-9491-4273-87F3-AD6560E84706}"/>
              </a:ext>
            </a:extLst>
          </p:cNvPr>
          <p:cNvCxnSpPr>
            <a:cxnSpLocks/>
          </p:cNvCxnSpPr>
          <p:nvPr/>
        </p:nvCxnSpPr>
        <p:spPr>
          <a:xfrm flipV="1">
            <a:off x="6825487" y="5283030"/>
            <a:ext cx="493038" cy="68919"/>
          </a:xfrm>
          <a:prstGeom prst="straightConnector1">
            <a:avLst/>
          </a:prstGeom>
          <a:ln>
            <a:solidFill>
              <a:srgbClr val="2F528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37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8" grpId="0" animBg="1"/>
      <p:bldP spid="97" grpId="0" animBg="1"/>
      <p:bldP spid="16" grpId="0"/>
      <p:bldP spid="71" grpId="0"/>
      <p:bldP spid="21" grpId="0" animBg="1"/>
      <p:bldP spid="72" grpId="0"/>
      <p:bldP spid="85" grpId="0"/>
      <p:bldP spid="86" grpId="0"/>
      <p:bldP spid="87" grpId="0"/>
      <p:bldP spid="88" grpId="0"/>
      <p:bldP spid="89" grpId="0"/>
      <p:bldP spid="90" grpId="0"/>
      <p:bldP spid="91" grpId="0" animBg="1"/>
      <p:bldP spid="92" grpId="0"/>
      <p:bldP spid="93" grpId="0"/>
      <p:bldP spid="95" grpId="0"/>
      <p:bldP spid="17" grpId="0"/>
      <p:bldP spid="100" grpId="0" animBg="1"/>
      <p:bldP spid="101" grpId="0" animBg="1"/>
      <p:bldP spid="1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F27BD7D1-11F7-437C-8426-4A153DA07357}"/>
              </a:ext>
            </a:extLst>
          </p:cNvPr>
          <p:cNvSpPr/>
          <p:nvPr/>
        </p:nvSpPr>
        <p:spPr>
          <a:xfrm>
            <a:off x="3007226" y="1267352"/>
            <a:ext cx="2698460" cy="1733945"/>
          </a:xfrm>
          <a:prstGeom prst="rect">
            <a:avLst/>
          </a:prstGeom>
          <a:solidFill>
            <a:schemeClr val="accent1">
              <a:lumMod val="60000"/>
              <a:lumOff val="40000"/>
              <a:alpha val="2784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5" name="Rectangle 104">
            <a:extLst>
              <a:ext uri="{FF2B5EF4-FFF2-40B4-BE49-F238E27FC236}">
                <a16:creationId xmlns:a16="http://schemas.microsoft.com/office/drawing/2014/main" id="{E6C56827-76A6-4DF0-8CD5-01AF7F69DD31}"/>
              </a:ext>
            </a:extLst>
          </p:cNvPr>
          <p:cNvSpPr/>
          <p:nvPr/>
        </p:nvSpPr>
        <p:spPr>
          <a:xfrm>
            <a:off x="5946558" y="121982"/>
            <a:ext cx="2727307" cy="2879323"/>
          </a:xfrm>
          <a:prstGeom prst="rect">
            <a:avLst/>
          </a:prstGeom>
          <a:solidFill>
            <a:schemeClr val="accent6">
              <a:lumMod val="60000"/>
              <a:lumOff val="40000"/>
              <a:alpha val="2784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4" name="Rectangle 103">
            <a:extLst>
              <a:ext uri="{FF2B5EF4-FFF2-40B4-BE49-F238E27FC236}">
                <a16:creationId xmlns:a16="http://schemas.microsoft.com/office/drawing/2014/main" id="{423C25C2-F610-4F52-B88F-4CD5729A0295}"/>
              </a:ext>
            </a:extLst>
          </p:cNvPr>
          <p:cNvSpPr/>
          <p:nvPr/>
        </p:nvSpPr>
        <p:spPr>
          <a:xfrm>
            <a:off x="3033932" y="121983"/>
            <a:ext cx="2639341" cy="993083"/>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9" name="Rectangle 98">
            <a:extLst>
              <a:ext uri="{FF2B5EF4-FFF2-40B4-BE49-F238E27FC236}">
                <a16:creationId xmlns:a16="http://schemas.microsoft.com/office/drawing/2014/main" id="{5A69D138-E5A6-4D0C-A334-06D2223F4568}"/>
              </a:ext>
            </a:extLst>
          </p:cNvPr>
          <p:cNvSpPr/>
          <p:nvPr/>
        </p:nvSpPr>
        <p:spPr>
          <a:xfrm>
            <a:off x="4654309" y="4928549"/>
            <a:ext cx="2408917" cy="796683"/>
          </a:xfrm>
          <a:prstGeom prst="rect">
            <a:avLst/>
          </a:prstGeom>
          <a:solidFill>
            <a:schemeClr val="accent1">
              <a:lumMod val="60000"/>
              <a:lumOff val="40000"/>
              <a:alpha val="2784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8" name="Rectangle 97">
            <a:extLst>
              <a:ext uri="{FF2B5EF4-FFF2-40B4-BE49-F238E27FC236}">
                <a16:creationId xmlns:a16="http://schemas.microsoft.com/office/drawing/2014/main" id="{17517338-36E6-45BC-9F30-24A2B09A3936}"/>
              </a:ext>
            </a:extLst>
          </p:cNvPr>
          <p:cNvSpPr/>
          <p:nvPr/>
        </p:nvSpPr>
        <p:spPr>
          <a:xfrm>
            <a:off x="4664907" y="4317858"/>
            <a:ext cx="2408917" cy="555954"/>
          </a:xfrm>
          <a:prstGeom prst="rect">
            <a:avLst/>
          </a:prstGeom>
          <a:solidFill>
            <a:schemeClr val="accent6">
              <a:lumMod val="60000"/>
              <a:lumOff val="40000"/>
              <a:alpha val="2784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7" name="Rectangle 96">
            <a:extLst>
              <a:ext uri="{FF2B5EF4-FFF2-40B4-BE49-F238E27FC236}">
                <a16:creationId xmlns:a16="http://schemas.microsoft.com/office/drawing/2014/main" id="{2AF08760-3C23-44C1-84E7-91C7DBF69A56}"/>
              </a:ext>
            </a:extLst>
          </p:cNvPr>
          <p:cNvSpPr/>
          <p:nvPr/>
        </p:nvSpPr>
        <p:spPr>
          <a:xfrm>
            <a:off x="4664908" y="3806082"/>
            <a:ext cx="2408917" cy="46424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Footer Placeholder 2"/>
          <p:cNvSpPr>
            <a:spLocks noGrp="1"/>
          </p:cNvSpPr>
          <p:nvPr>
            <p:ph type="ftr" sz="quarter" idx="11"/>
          </p:nvPr>
        </p:nvSpPr>
        <p:spPr>
          <a:xfrm>
            <a:off x="1568173" y="6461263"/>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1694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269388"/>
            <a:ext cx="2592387" cy="1658337"/>
            <a:chOff x="3038361" y="1269388"/>
            <a:chExt cx="2592387" cy="1658337"/>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5" name="TextBox 44">
              <a:extLst>
                <a:ext uri="{FF2B5EF4-FFF2-40B4-BE49-F238E27FC236}">
                  <a16:creationId xmlns:a16="http://schemas.microsoft.com/office/drawing/2014/main" id="{E118FDB0-602D-4DF4-BD8D-587C5C72A7CC}"/>
                </a:ext>
              </a:extLst>
            </p:cNvPr>
            <p:cNvSpPr txBox="1"/>
            <p:nvPr/>
          </p:nvSpPr>
          <p:spPr>
            <a:xfrm>
              <a:off x="3324217" y="1269388"/>
              <a:ext cx="2136803" cy="369332"/>
            </a:xfrm>
            <a:prstGeom prst="rect">
              <a:avLst/>
            </a:prstGeom>
            <a:noFill/>
          </p:spPr>
          <p:txBody>
            <a:bodyPr wrap="none" rtlCol="0">
              <a:spAutoFit/>
            </a:bodyPr>
            <a:lstStyle/>
            <a:p>
              <a:r>
                <a:rPr lang="nl-BE" dirty="0" err="1"/>
                <a:t>Bedrijfskap.behoefte</a:t>
              </a:r>
              <a:endParaRPr lang="nl-BE" dirty="0"/>
            </a:p>
          </p:txBody>
        </p:sp>
      </p:grpSp>
      <p:grpSp>
        <p:nvGrpSpPr>
          <p:cNvPr id="73" name="Group 72">
            <a:extLst>
              <a:ext uri="{FF2B5EF4-FFF2-40B4-BE49-F238E27FC236}">
                <a16:creationId xmlns:a16="http://schemas.microsoft.com/office/drawing/2014/main" id="{55D9F11B-C11E-4353-8E28-6F0910A34460}"/>
              </a:ext>
            </a:extLst>
          </p:cNvPr>
          <p:cNvGrpSpPr/>
          <p:nvPr/>
        </p:nvGrpSpPr>
        <p:grpSpPr>
          <a:xfrm>
            <a:off x="3038361" y="1618303"/>
            <a:ext cx="2592387" cy="1309422"/>
            <a:chOff x="3038361" y="1618303"/>
            <a:chExt cx="2592387" cy="1309422"/>
          </a:xfrm>
        </p:grpSpPr>
        <p:sp>
          <p:nvSpPr>
            <p:cNvPr id="74" name="Text Box 60">
              <a:extLst>
                <a:ext uri="{FF2B5EF4-FFF2-40B4-BE49-F238E27FC236}">
                  <a16:creationId xmlns:a16="http://schemas.microsoft.com/office/drawing/2014/main" id="{9304544B-0A38-4A3C-A8BD-17E0F5748397}"/>
                </a:ext>
              </a:extLst>
            </p:cNvPr>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75" name="Text Box 61">
              <a:extLst>
                <a:ext uri="{FF2B5EF4-FFF2-40B4-BE49-F238E27FC236}">
                  <a16:creationId xmlns:a16="http://schemas.microsoft.com/office/drawing/2014/main" id="{DD220EB4-CF0D-4F17-8DD8-808E9D5596D0}"/>
                </a:ext>
              </a:extLst>
            </p:cNvPr>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76" name="Text Box 62">
              <a:extLst>
                <a:ext uri="{FF2B5EF4-FFF2-40B4-BE49-F238E27FC236}">
                  <a16:creationId xmlns:a16="http://schemas.microsoft.com/office/drawing/2014/main" id="{ACACA2BB-ED7F-47A0-AB0D-2959A25CA575}"/>
                </a:ext>
              </a:extLst>
            </p:cNvPr>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77" name="Freeform: Shape 76">
              <a:extLst>
                <a:ext uri="{FF2B5EF4-FFF2-40B4-BE49-F238E27FC236}">
                  <a16:creationId xmlns:a16="http://schemas.microsoft.com/office/drawing/2014/main" id="{824C561A-732E-4B16-9B3E-142230168F65}"/>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8" name="Group 77">
              <a:extLst>
                <a:ext uri="{FF2B5EF4-FFF2-40B4-BE49-F238E27FC236}">
                  <a16:creationId xmlns:a16="http://schemas.microsoft.com/office/drawing/2014/main" id="{1595AA82-75DE-4994-869B-B4217659089D}"/>
                </a:ext>
              </a:extLst>
            </p:cNvPr>
            <p:cNvGrpSpPr/>
            <p:nvPr/>
          </p:nvGrpSpPr>
          <p:grpSpPr>
            <a:xfrm>
              <a:off x="4329654" y="1731246"/>
              <a:ext cx="1163782" cy="792163"/>
              <a:chOff x="4318075" y="1552829"/>
              <a:chExt cx="1163782" cy="792163"/>
            </a:xfrm>
          </p:grpSpPr>
          <p:sp>
            <p:nvSpPr>
              <p:cNvPr id="81" name="Text Box 64">
                <a:extLst>
                  <a:ext uri="{FF2B5EF4-FFF2-40B4-BE49-F238E27FC236}">
                    <a16:creationId xmlns:a16="http://schemas.microsoft.com/office/drawing/2014/main" id="{7DF33071-258F-4FD3-A460-C2F13F2B0C6F}"/>
                  </a:ext>
                </a:extLst>
              </p:cNvPr>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82" name="Text Box 72">
                <a:extLst>
                  <a:ext uri="{FF2B5EF4-FFF2-40B4-BE49-F238E27FC236}">
                    <a16:creationId xmlns:a16="http://schemas.microsoft.com/office/drawing/2014/main" id="{16FAD2C1-C5C8-44E7-A0D4-BA5646A78902}"/>
                  </a:ext>
                </a:extLst>
              </p:cNvPr>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83" name="Freeform: Shape 82">
                <a:extLst>
                  <a:ext uri="{FF2B5EF4-FFF2-40B4-BE49-F238E27FC236}">
                    <a16:creationId xmlns:a16="http://schemas.microsoft.com/office/drawing/2014/main" id="{0C78FAB1-EEDD-43EF-BD1C-83D95D2A39B8}"/>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Line 52">
              <a:extLst>
                <a:ext uri="{FF2B5EF4-FFF2-40B4-BE49-F238E27FC236}">
                  <a16:creationId xmlns:a16="http://schemas.microsoft.com/office/drawing/2014/main" id="{B28CBFDD-EC76-4A1B-ACF3-A1AFA3CB4F3C}"/>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Line 51">
              <a:extLst>
                <a:ext uri="{FF2B5EF4-FFF2-40B4-BE49-F238E27FC236}">
                  <a16:creationId xmlns:a16="http://schemas.microsoft.com/office/drawing/2014/main" id="{9A6459A7-9319-4882-BEB3-663E75BD0188}"/>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4" name="TextBox 83">
            <a:extLst>
              <a:ext uri="{FF2B5EF4-FFF2-40B4-BE49-F238E27FC236}">
                <a16:creationId xmlns:a16="http://schemas.microsoft.com/office/drawing/2014/main" id="{B2012BD8-7AA7-4916-8DC9-3EADD3167CFF}"/>
              </a:ext>
            </a:extLst>
          </p:cNvPr>
          <p:cNvSpPr txBox="1"/>
          <p:nvPr/>
        </p:nvSpPr>
        <p:spPr>
          <a:xfrm>
            <a:off x="3320270" y="1270176"/>
            <a:ext cx="2136803" cy="369332"/>
          </a:xfrm>
          <a:prstGeom prst="rect">
            <a:avLst/>
          </a:prstGeom>
          <a:noFill/>
        </p:spPr>
        <p:txBody>
          <a:bodyPr wrap="none" rtlCol="0">
            <a:spAutoFit/>
          </a:bodyPr>
          <a:lstStyle/>
          <a:p>
            <a:r>
              <a:rPr lang="nl-BE" dirty="0" err="1"/>
              <a:t>Bedrijfskap.behoefte</a:t>
            </a:r>
            <a:endParaRPr lang="nl-BE" dirty="0"/>
          </a:p>
        </p:txBody>
      </p:sp>
      <p:sp>
        <p:nvSpPr>
          <p:cNvPr id="88" name="TextBox 87">
            <a:extLst>
              <a:ext uri="{FF2B5EF4-FFF2-40B4-BE49-F238E27FC236}">
                <a16:creationId xmlns:a16="http://schemas.microsoft.com/office/drawing/2014/main" id="{3EA7F2A6-3010-42D3-963B-A7B8773BE8B1}"/>
              </a:ext>
            </a:extLst>
          </p:cNvPr>
          <p:cNvSpPr txBox="1"/>
          <p:nvPr/>
        </p:nvSpPr>
        <p:spPr>
          <a:xfrm>
            <a:off x="5243679" y="3834877"/>
            <a:ext cx="1293496" cy="369332"/>
          </a:xfrm>
          <a:prstGeom prst="rect">
            <a:avLst/>
          </a:prstGeom>
          <a:noFill/>
        </p:spPr>
        <p:txBody>
          <a:bodyPr wrap="none" rtlCol="0">
            <a:spAutoFit/>
          </a:bodyPr>
          <a:lstStyle/>
          <a:p>
            <a:r>
              <a:rPr lang="nl-BE" dirty="0">
                <a:solidFill>
                  <a:schemeClr val="accent4">
                    <a:lumMod val="75000"/>
                  </a:schemeClr>
                </a:solidFill>
              </a:rPr>
              <a:t>Vaste activa</a:t>
            </a:r>
          </a:p>
        </p:txBody>
      </p:sp>
      <p:sp>
        <p:nvSpPr>
          <p:cNvPr id="89" name="TextBox 88">
            <a:extLst>
              <a:ext uri="{FF2B5EF4-FFF2-40B4-BE49-F238E27FC236}">
                <a16:creationId xmlns:a16="http://schemas.microsoft.com/office/drawing/2014/main" id="{87D31DF8-CF3C-4578-9CAB-ED05EE2343A4}"/>
              </a:ext>
            </a:extLst>
          </p:cNvPr>
          <p:cNvSpPr txBox="1"/>
          <p:nvPr/>
        </p:nvSpPr>
        <p:spPr>
          <a:xfrm>
            <a:off x="5411410" y="4260382"/>
            <a:ext cx="1013483" cy="369332"/>
          </a:xfrm>
          <a:prstGeom prst="rect">
            <a:avLst/>
          </a:prstGeom>
          <a:noFill/>
        </p:spPr>
        <p:txBody>
          <a:bodyPr wrap="none" rtlCol="0">
            <a:spAutoFit/>
          </a:bodyPr>
          <a:lstStyle/>
          <a:p>
            <a:r>
              <a:rPr lang="nl-BE" dirty="0">
                <a:solidFill>
                  <a:srgbClr val="00B050"/>
                </a:solidFill>
              </a:rPr>
              <a:t>Net-cash</a:t>
            </a:r>
          </a:p>
        </p:txBody>
      </p:sp>
      <p:sp>
        <p:nvSpPr>
          <p:cNvPr id="90" name="TextBox 89">
            <a:extLst>
              <a:ext uri="{FF2B5EF4-FFF2-40B4-BE49-F238E27FC236}">
                <a16:creationId xmlns:a16="http://schemas.microsoft.com/office/drawing/2014/main" id="{E1E4F165-6774-4FB4-9E0D-D5BCB6A31AEC}"/>
              </a:ext>
            </a:extLst>
          </p:cNvPr>
          <p:cNvSpPr txBox="1"/>
          <p:nvPr/>
        </p:nvSpPr>
        <p:spPr>
          <a:xfrm>
            <a:off x="4650311" y="4913698"/>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1" name="TextBox 90">
            <a:extLst>
              <a:ext uri="{FF2B5EF4-FFF2-40B4-BE49-F238E27FC236}">
                <a16:creationId xmlns:a16="http://schemas.microsoft.com/office/drawing/2014/main" id="{49D2FC81-04E2-41FE-8F6C-AEBC69B57773}"/>
              </a:ext>
            </a:extLst>
          </p:cNvPr>
          <p:cNvSpPr txBox="1"/>
          <p:nvPr/>
        </p:nvSpPr>
        <p:spPr>
          <a:xfrm>
            <a:off x="4963353" y="5286974"/>
            <a:ext cx="857927" cy="307777"/>
          </a:xfrm>
          <a:prstGeom prst="rect">
            <a:avLst/>
          </a:prstGeom>
          <a:solidFill>
            <a:schemeClr val="accent1"/>
          </a:solidFill>
        </p:spPr>
        <p:txBody>
          <a:bodyPr wrap="none" rtlCol="0">
            <a:spAutoFit/>
          </a:bodyPr>
          <a:lstStyle/>
          <a:p>
            <a:r>
              <a:rPr lang="nl-BE" sz="1400" dirty="0">
                <a:solidFill>
                  <a:schemeClr val="bg1"/>
                </a:solidFill>
              </a:rPr>
              <a:t>Voorraad</a:t>
            </a:r>
          </a:p>
        </p:txBody>
      </p:sp>
      <p:sp>
        <p:nvSpPr>
          <p:cNvPr id="92" name="TextBox 91">
            <a:extLst>
              <a:ext uri="{FF2B5EF4-FFF2-40B4-BE49-F238E27FC236}">
                <a16:creationId xmlns:a16="http://schemas.microsoft.com/office/drawing/2014/main" id="{3B009DFC-EAB2-420B-A63F-2CACEF15BF0A}"/>
              </a:ext>
            </a:extLst>
          </p:cNvPr>
          <p:cNvSpPr txBox="1"/>
          <p:nvPr/>
        </p:nvSpPr>
        <p:spPr>
          <a:xfrm>
            <a:off x="5738306" y="5185790"/>
            <a:ext cx="1398911" cy="523220"/>
          </a:xfrm>
          <a:prstGeom prst="rect">
            <a:avLst/>
          </a:prstGeom>
          <a:noFill/>
        </p:spPr>
        <p:txBody>
          <a:bodyPr wrap="square" rtlCol="0">
            <a:spAutoFit/>
          </a:bodyPr>
          <a:lstStyle/>
          <a:p>
            <a:pPr algn="ctr"/>
            <a:r>
              <a:rPr lang="nl-BE" sz="1400" dirty="0">
                <a:solidFill>
                  <a:srgbClr val="4472BE"/>
                </a:solidFill>
              </a:rPr>
              <a:t>Monetaire bestanddelen</a:t>
            </a:r>
          </a:p>
        </p:txBody>
      </p:sp>
      <p:sp>
        <p:nvSpPr>
          <p:cNvPr id="93" name="TextBox 92">
            <a:extLst>
              <a:ext uri="{FF2B5EF4-FFF2-40B4-BE49-F238E27FC236}">
                <a16:creationId xmlns:a16="http://schemas.microsoft.com/office/drawing/2014/main" id="{BC60D3AE-5B04-4E45-BE0B-8BA9E3F8054A}"/>
              </a:ext>
            </a:extLst>
          </p:cNvPr>
          <p:cNvSpPr txBox="1"/>
          <p:nvPr/>
        </p:nvSpPr>
        <p:spPr>
          <a:xfrm>
            <a:off x="4773077" y="4567799"/>
            <a:ext cx="716863" cy="307777"/>
          </a:xfrm>
          <a:prstGeom prst="rect">
            <a:avLst/>
          </a:prstGeom>
          <a:noFill/>
        </p:spPr>
        <p:txBody>
          <a:bodyPr wrap="none" rtlCol="0">
            <a:spAutoFit/>
          </a:bodyPr>
          <a:lstStyle/>
          <a:p>
            <a:r>
              <a:rPr lang="nl-BE" sz="1400" dirty="0">
                <a:solidFill>
                  <a:srgbClr val="00B050"/>
                </a:solidFill>
              </a:rPr>
              <a:t>Liquide</a:t>
            </a:r>
          </a:p>
        </p:txBody>
      </p:sp>
      <p:sp>
        <p:nvSpPr>
          <p:cNvPr id="95" name="TextBox 94">
            <a:extLst>
              <a:ext uri="{FF2B5EF4-FFF2-40B4-BE49-F238E27FC236}">
                <a16:creationId xmlns:a16="http://schemas.microsoft.com/office/drawing/2014/main" id="{13BD725F-2DF7-4D48-BA38-100941ED9C8E}"/>
              </a:ext>
            </a:extLst>
          </p:cNvPr>
          <p:cNvSpPr txBox="1"/>
          <p:nvPr/>
        </p:nvSpPr>
        <p:spPr>
          <a:xfrm>
            <a:off x="5863923" y="4580960"/>
            <a:ext cx="1199303" cy="307777"/>
          </a:xfrm>
          <a:prstGeom prst="rect">
            <a:avLst/>
          </a:prstGeom>
          <a:noFill/>
        </p:spPr>
        <p:txBody>
          <a:bodyPr wrap="none" rtlCol="0">
            <a:spAutoFit/>
          </a:bodyPr>
          <a:lstStyle/>
          <a:p>
            <a:r>
              <a:rPr lang="nl-BE" sz="1400" dirty="0">
                <a:solidFill>
                  <a:srgbClr val="00B050"/>
                </a:solidFill>
              </a:rPr>
              <a:t>Bankschulden</a:t>
            </a:r>
          </a:p>
        </p:txBody>
      </p:sp>
      <p:sp>
        <p:nvSpPr>
          <p:cNvPr id="17" name="TextBox 16">
            <a:extLst>
              <a:ext uri="{FF2B5EF4-FFF2-40B4-BE49-F238E27FC236}">
                <a16:creationId xmlns:a16="http://schemas.microsoft.com/office/drawing/2014/main" id="{2E004809-2E34-432D-B1B2-21F6E96C187B}"/>
              </a:ext>
            </a:extLst>
          </p:cNvPr>
          <p:cNvSpPr txBox="1"/>
          <p:nvPr/>
        </p:nvSpPr>
        <p:spPr>
          <a:xfrm>
            <a:off x="7137216" y="4267717"/>
            <a:ext cx="1960482" cy="600164"/>
          </a:xfrm>
          <a:prstGeom prst="rect">
            <a:avLst/>
          </a:prstGeom>
          <a:noFill/>
        </p:spPr>
        <p:txBody>
          <a:bodyPr wrap="square" rtlCol="0">
            <a:spAutoFit/>
          </a:bodyPr>
          <a:lstStyle/>
          <a:p>
            <a:r>
              <a:rPr lang="nl-BE" sz="1100" dirty="0">
                <a:solidFill>
                  <a:srgbClr val="00B050"/>
                </a:solidFill>
              </a:rPr>
              <a:t>en eventuele andere niet aan de bedrijfscyclus gebonden schulden (</a:t>
            </a:r>
            <a:r>
              <a:rPr lang="nl-BE" sz="1100" dirty="0" err="1">
                <a:solidFill>
                  <a:srgbClr val="00B050"/>
                </a:solidFill>
              </a:rPr>
              <a:t>bvb</a:t>
            </a:r>
            <a:r>
              <a:rPr lang="nl-BE" sz="1100" dirty="0">
                <a:solidFill>
                  <a:srgbClr val="00B050"/>
                </a:solidFill>
              </a:rPr>
              <a:t>. RC)</a:t>
            </a:r>
          </a:p>
        </p:txBody>
      </p:sp>
      <p:cxnSp>
        <p:nvCxnSpPr>
          <p:cNvPr id="22" name="Straight Arrow Connector 21">
            <a:extLst>
              <a:ext uri="{FF2B5EF4-FFF2-40B4-BE49-F238E27FC236}">
                <a16:creationId xmlns:a16="http://schemas.microsoft.com/office/drawing/2014/main" id="{95E3D364-5516-42CE-B4F6-6662752693C2}"/>
              </a:ext>
            </a:extLst>
          </p:cNvPr>
          <p:cNvCxnSpPr>
            <a:cxnSpLocks/>
            <a:stCxn id="17" idx="1"/>
          </p:cNvCxnSpPr>
          <p:nvPr/>
        </p:nvCxnSpPr>
        <p:spPr>
          <a:xfrm flipH="1">
            <a:off x="6931744" y="4567799"/>
            <a:ext cx="205472" cy="11961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0" name="Line 51">
            <a:extLst>
              <a:ext uri="{FF2B5EF4-FFF2-40B4-BE49-F238E27FC236}">
                <a16:creationId xmlns:a16="http://schemas.microsoft.com/office/drawing/2014/main" id="{95CB5C55-7ACC-404A-A2CA-018D4F03886C}"/>
              </a:ext>
            </a:extLst>
          </p:cNvPr>
          <p:cNvSpPr>
            <a:spLocks noChangeShapeType="1"/>
          </p:cNvSpPr>
          <p:nvPr/>
        </p:nvSpPr>
        <p:spPr bwMode="auto">
          <a:xfrm>
            <a:off x="4572000" y="580421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1" name="Text Box 57">
            <a:extLst>
              <a:ext uri="{FF2B5EF4-FFF2-40B4-BE49-F238E27FC236}">
                <a16:creationId xmlns:a16="http://schemas.microsoft.com/office/drawing/2014/main" id="{63A8AC0A-88EB-4D6C-9B3B-D4498801D057}"/>
              </a:ext>
            </a:extLst>
          </p:cNvPr>
          <p:cNvSpPr txBox="1">
            <a:spLocks noChangeArrowheads="1"/>
          </p:cNvSpPr>
          <p:nvPr/>
        </p:nvSpPr>
        <p:spPr bwMode="auto">
          <a:xfrm>
            <a:off x="4650311" y="5867853"/>
            <a:ext cx="2412915" cy="29656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2" name="TextBox 101">
            <a:extLst>
              <a:ext uri="{FF2B5EF4-FFF2-40B4-BE49-F238E27FC236}">
                <a16:creationId xmlns:a16="http://schemas.microsoft.com/office/drawing/2014/main" id="{9215190D-0AD3-455C-A2AE-9316B38C1EC9}"/>
              </a:ext>
            </a:extLst>
          </p:cNvPr>
          <p:cNvSpPr txBox="1"/>
          <p:nvPr/>
        </p:nvSpPr>
        <p:spPr>
          <a:xfrm>
            <a:off x="7297848" y="4935532"/>
            <a:ext cx="1708728" cy="938719"/>
          </a:xfrm>
          <a:prstGeom prst="rect">
            <a:avLst/>
          </a:prstGeom>
          <a:noFill/>
        </p:spPr>
        <p:txBody>
          <a:bodyPr wrap="square" rtlCol="0">
            <a:spAutoFit/>
          </a:bodyPr>
          <a:lstStyle/>
          <a:p>
            <a:r>
              <a:rPr lang="nl-BE" sz="1100" dirty="0">
                <a:solidFill>
                  <a:srgbClr val="4472C4"/>
                </a:solidFill>
              </a:rPr>
              <a:t>Klanten</a:t>
            </a:r>
          </a:p>
          <a:p>
            <a:r>
              <a:rPr lang="nl-BE" sz="1100" dirty="0">
                <a:solidFill>
                  <a:srgbClr val="4472C4"/>
                </a:solidFill>
              </a:rPr>
              <a:t>Leveranciers,</a:t>
            </a:r>
          </a:p>
          <a:p>
            <a:r>
              <a:rPr lang="nl-BE" sz="1100" dirty="0">
                <a:solidFill>
                  <a:srgbClr val="4472C4"/>
                </a:solidFill>
              </a:rPr>
              <a:t>BTW</a:t>
            </a:r>
          </a:p>
          <a:p>
            <a:r>
              <a:rPr lang="nl-BE" sz="1100" dirty="0">
                <a:solidFill>
                  <a:srgbClr val="4472C4"/>
                </a:solidFill>
              </a:rPr>
              <a:t>RSZ</a:t>
            </a:r>
          </a:p>
          <a:p>
            <a:r>
              <a:rPr lang="nl-BE" sz="1100" dirty="0">
                <a:solidFill>
                  <a:srgbClr val="4472C4"/>
                </a:solidFill>
              </a:rPr>
              <a:t>….</a:t>
            </a:r>
          </a:p>
        </p:txBody>
      </p:sp>
      <p:cxnSp>
        <p:nvCxnSpPr>
          <p:cNvPr id="103" name="Straight Arrow Connector 102">
            <a:extLst>
              <a:ext uri="{FF2B5EF4-FFF2-40B4-BE49-F238E27FC236}">
                <a16:creationId xmlns:a16="http://schemas.microsoft.com/office/drawing/2014/main" id="{F9E34B4D-9491-4273-87F3-AD6560E84706}"/>
              </a:ext>
            </a:extLst>
          </p:cNvPr>
          <p:cNvCxnSpPr>
            <a:cxnSpLocks/>
          </p:cNvCxnSpPr>
          <p:nvPr/>
        </p:nvCxnSpPr>
        <p:spPr>
          <a:xfrm flipV="1">
            <a:off x="6825487" y="5283030"/>
            <a:ext cx="493038" cy="68919"/>
          </a:xfrm>
          <a:prstGeom prst="straightConnector1">
            <a:avLst/>
          </a:prstGeom>
          <a:ln>
            <a:solidFill>
              <a:srgbClr val="2F528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9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5" grpId="0" animBg="1"/>
      <p:bldP spid="10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21682"/>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269388"/>
            <a:ext cx="2592387" cy="1658337"/>
            <a:chOff x="3038361" y="1269388"/>
            <a:chExt cx="2592387" cy="1658337"/>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5" name="TextBox 44">
              <a:extLst>
                <a:ext uri="{FF2B5EF4-FFF2-40B4-BE49-F238E27FC236}">
                  <a16:creationId xmlns:a16="http://schemas.microsoft.com/office/drawing/2014/main" id="{E118FDB0-602D-4DF4-BD8D-587C5C72A7CC}"/>
                </a:ext>
              </a:extLst>
            </p:cNvPr>
            <p:cNvSpPr txBox="1"/>
            <p:nvPr/>
          </p:nvSpPr>
          <p:spPr>
            <a:xfrm>
              <a:off x="3324217" y="1269388"/>
              <a:ext cx="2136803" cy="369332"/>
            </a:xfrm>
            <a:prstGeom prst="rect">
              <a:avLst/>
            </a:prstGeom>
            <a:noFill/>
          </p:spPr>
          <p:txBody>
            <a:bodyPr wrap="none" rtlCol="0">
              <a:spAutoFit/>
            </a:bodyPr>
            <a:lstStyle/>
            <a:p>
              <a:r>
                <a:rPr lang="nl-BE" dirty="0" err="1"/>
                <a:t>Bedrijfskap.behoefte</a:t>
              </a:r>
              <a:endParaRPr lang="nl-BE" dirty="0"/>
            </a:p>
          </p:txBody>
        </p:sp>
      </p:gr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nvGrpSpPr>
          <p:cNvPr id="14" name="Group 13">
            <a:extLst>
              <a:ext uri="{FF2B5EF4-FFF2-40B4-BE49-F238E27FC236}">
                <a16:creationId xmlns:a16="http://schemas.microsoft.com/office/drawing/2014/main" id="{61F8C73E-F4B7-48BE-A5FB-9103A2E58A76}"/>
              </a:ext>
            </a:extLst>
          </p:cNvPr>
          <p:cNvGrpSpPr/>
          <p:nvPr/>
        </p:nvGrpSpPr>
        <p:grpSpPr>
          <a:xfrm>
            <a:off x="3055923" y="3179583"/>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4" name="TextBox 83">
            <a:extLst>
              <a:ext uri="{FF2B5EF4-FFF2-40B4-BE49-F238E27FC236}">
                <a16:creationId xmlns:a16="http://schemas.microsoft.com/office/drawing/2014/main" id="{B2012BD8-7AA7-4916-8DC9-3EADD3167CFF}"/>
              </a:ext>
            </a:extLst>
          </p:cNvPr>
          <p:cNvSpPr txBox="1"/>
          <p:nvPr/>
        </p:nvSpPr>
        <p:spPr>
          <a:xfrm>
            <a:off x="3320270" y="1270176"/>
            <a:ext cx="2136803" cy="369332"/>
          </a:xfrm>
          <a:prstGeom prst="rect">
            <a:avLst/>
          </a:prstGeom>
          <a:noFill/>
        </p:spPr>
        <p:txBody>
          <a:bodyPr wrap="none" rtlCol="0">
            <a:spAutoFit/>
          </a:bodyPr>
          <a:lstStyle/>
          <a:p>
            <a:r>
              <a:rPr lang="nl-BE" dirty="0" err="1"/>
              <a:t>Bedrijfskap.behoefte</a:t>
            </a:r>
            <a:endParaRPr lang="nl-BE" dirty="0"/>
          </a:p>
        </p:txBody>
      </p:sp>
      <p:sp>
        <p:nvSpPr>
          <p:cNvPr id="16" name="Arrow: Right 15">
            <a:extLst>
              <a:ext uri="{FF2B5EF4-FFF2-40B4-BE49-F238E27FC236}">
                <a16:creationId xmlns:a16="http://schemas.microsoft.com/office/drawing/2014/main" id="{C7591F52-53A3-4F48-B27F-AF39F2308F94}"/>
              </a:ext>
            </a:extLst>
          </p:cNvPr>
          <p:cNvSpPr/>
          <p:nvPr/>
        </p:nvSpPr>
        <p:spPr>
          <a:xfrm>
            <a:off x="5445561" y="4276467"/>
            <a:ext cx="939910" cy="504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t>
            </a:r>
          </a:p>
        </p:txBody>
      </p:sp>
      <p:pic>
        <p:nvPicPr>
          <p:cNvPr id="18" name="Picture 17">
            <a:extLst>
              <a:ext uri="{FF2B5EF4-FFF2-40B4-BE49-F238E27FC236}">
                <a16:creationId xmlns:a16="http://schemas.microsoft.com/office/drawing/2014/main" id="{47C9B5BC-8EB4-4AA0-BBAC-CE255E73D701}"/>
              </a:ext>
            </a:extLst>
          </p:cNvPr>
          <p:cNvPicPr>
            <a:picLocks noChangeAspect="1"/>
          </p:cNvPicPr>
          <p:nvPr/>
        </p:nvPicPr>
        <p:blipFill>
          <a:blip r:embed="rId3"/>
          <a:stretch>
            <a:fillRect/>
          </a:stretch>
        </p:blipFill>
        <p:spPr>
          <a:xfrm>
            <a:off x="6406016" y="3850405"/>
            <a:ext cx="2127694" cy="1467687"/>
          </a:xfrm>
          <a:prstGeom prst="rect">
            <a:avLst/>
          </a:prstGeom>
        </p:spPr>
      </p:pic>
      <p:cxnSp>
        <p:nvCxnSpPr>
          <p:cNvPr id="21" name="Straight Connector 20">
            <a:extLst>
              <a:ext uri="{FF2B5EF4-FFF2-40B4-BE49-F238E27FC236}">
                <a16:creationId xmlns:a16="http://schemas.microsoft.com/office/drawing/2014/main" id="{E7FE46AA-EFF1-4666-9A68-FD4FDEA7C874}"/>
              </a:ext>
            </a:extLst>
          </p:cNvPr>
          <p:cNvCxnSpPr>
            <a:cxnSpLocks/>
          </p:cNvCxnSpPr>
          <p:nvPr/>
        </p:nvCxnSpPr>
        <p:spPr>
          <a:xfrm flipH="1">
            <a:off x="5573209" y="4177938"/>
            <a:ext cx="539585" cy="7292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1537854-DE75-4E65-A7AA-5CC4E1CDC422}"/>
              </a:ext>
            </a:extLst>
          </p:cNvPr>
          <p:cNvCxnSpPr>
            <a:cxnSpLocks/>
          </p:cNvCxnSpPr>
          <p:nvPr/>
        </p:nvCxnSpPr>
        <p:spPr>
          <a:xfrm flipH="1" flipV="1">
            <a:off x="5493436" y="4330861"/>
            <a:ext cx="693232" cy="4500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Arrow: Right 70">
            <a:extLst>
              <a:ext uri="{FF2B5EF4-FFF2-40B4-BE49-F238E27FC236}">
                <a16:creationId xmlns:a16="http://schemas.microsoft.com/office/drawing/2014/main" id="{7ED6F3F2-DF9A-45A1-90A2-382DB82A130D}"/>
              </a:ext>
            </a:extLst>
          </p:cNvPr>
          <p:cNvSpPr/>
          <p:nvPr/>
        </p:nvSpPr>
        <p:spPr>
          <a:xfrm rot="16200000">
            <a:off x="3042828" y="2890169"/>
            <a:ext cx="939910" cy="289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a:p>
            <a:pPr algn="ctr"/>
            <a:endParaRPr lang="nl-BE" dirty="0"/>
          </a:p>
        </p:txBody>
      </p:sp>
      <p:sp>
        <p:nvSpPr>
          <p:cNvPr id="72" name="Arrow: Right 71">
            <a:extLst>
              <a:ext uri="{FF2B5EF4-FFF2-40B4-BE49-F238E27FC236}">
                <a16:creationId xmlns:a16="http://schemas.microsoft.com/office/drawing/2014/main" id="{33AB23A1-3B25-484F-A749-6D2045E6286F}"/>
              </a:ext>
            </a:extLst>
          </p:cNvPr>
          <p:cNvSpPr/>
          <p:nvPr/>
        </p:nvSpPr>
        <p:spPr>
          <a:xfrm rot="19237990">
            <a:off x="3519149" y="2024331"/>
            <a:ext cx="939910" cy="309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5" name="Arrow: Right 84">
            <a:extLst>
              <a:ext uri="{FF2B5EF4-FFF2-40B4-BE49-F238E27FC236}">
                <a16:creationId xmlns:a16="http://schemas.microsoft.com/office/drawing/2014/main" id="{10906CF5-E62C-481E-B7D1-E4E4DA6DF24C}"/>
              </a:ext>
            </a:extLst>
          </p:cNvPr>
          <p:cNvSpPr/>
          <p:nvPr/>
        </p:nvSpPr>
        <p:spPr>
          <a:xfrm rot="3314954">
            <a:off x="4404020" y="2211015"/>
            <a:ext cx="939910" cy="309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6" name="Arrow: Right 85">
            <a:extLst>
              <a:ext uri="{FF2B5EF4-FFF2-40B4-BE49-F238E27FC236}">
                <a16:creationId xmlns:a16="http://schemas.microsoft.com/office/drawing/2014/main" id="{028CC626-2115-4103-9645-3FE26D55F731}"/>
              </a:ext>
            </a:extLst>
          </p:cNvPr>
          <p:cNvSpPr/>
          <p:nvPr/>
        </p:nvSpPr>
        <p:spPr>
          <a:xfrm rot="2643507">
            <a:off x="4984563" y="3278847"/>
            <a:ext cx="1741387" cy="309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9022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60" grpId="0" animBg="1"/>
      <p:bldP spid="16" grpId="0" animBg="1"/>
      <p:bldP spid="71" grpId="0" animBg="1"/>
      <p:bldP spid="72" grpId="0" animBg="1"/>
      <p:bldP spid="85" grpId="0" animBg="1"/>
      <p:bldP spid="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21682"/>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269388"/>
            <a:ext cx="2592387" cy="1658337"/>
            <a:chOff x="3038361" y="1269388"/>
            <a:chExt cx="2592387" cy="1658337"/>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5" name="TextBox 44">
              <a:extLst>
                <a:ext uri="{FF2B5EF4-FFF2-40B4-BE49-F238E27FC236}">
                  <a16:creationId xmlns:a16="http://schemas.microsoft.com/office/drawing/2014/main" id="{E118FDB0-602D-4DF4-BD8D-587C5C72A7CC}"/>
                </a:ext>
              </a:extLst>
            </p:cNvPr>
            <p:cNvSpPr txBox="1"/>
            <p:nvPr/>
          </p:nvSpPr>
          <p:spPr>
            <a:xfrm>
              <a:off x="3324217" y="1269388"/>
              <a:ext cx="2136803" cy="369332"/>
            </a:xfrm>
            <a:prstGeom prst="rect">
              <a:avLst/>
            </a:prstGeom>
            <a:noFill/>
          </p:spPr>
          <p:txBody>
            <a:bodyPr wrap="none" rtlCol="0">
              <a:spAutoFit/>
            </a:bodyPr>
            <a:lstStyle/>
            <a:p>
              <a:r>
                <a:rPr lang="nl-BE" dirty="0" err="1"/>
                <a:t>Bedrijfskap.behoefte</a:t>
              </a:r>
              <a:endParaRPr lang="nl-BE" dirty="0"/>
            </a:p>
          </p:txBody>
        </p:sp>
      </p:gr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nvGrpSpPr>
          <p:cNvPr id="14" name="Group 13">
            <a:extLst>
              <a:ext uri="{FF2B5EF4-FFF2-40B4-BE49-F238E27FC236}">
                <a16:creationId xmlns:a16="http://schemas.microsoft.com/office/drawing/2014/main" id="{61F8C73E-F4B7-48BE-A5FB-9103A2E58A76}"/>
              </a:ext>
            </a:extLst>
          </p:cNvPr>
          <p:cNvGrpSpPr/>
          <p:nvPr/>
        </p:nvGrpSpPr>
        <p:grpSpPr>
          <a:xfrm>
            <a:off x="3055923" y="3179583"/>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3" name="Group 72">
            <a:extLst>
              <a:ext uri="{FF2B5EF4-FFF2-40B4-BE49-F238E27FC236}">
                <a16:creationId xmlns:a16="http://schemas.microsoft.com/office/drawing/2014/main" id="{55D9F11B-C11E-4353-8E28-6F0910A34460}"/>
              </a:ext>
            </a:extLst>
          </p:cNvPr>
          <p:cNvGrpSpPr/>
          <p:nvPr/>
        </p:nvGrpSpPr>
        <p:grpSpPr>
          <a:xfrm>
            <a:off x="3038361" y="1618303"/>
            <a:ext cx="2592387" cy="1309422"/>
            <a:chOff x="3038361" y="1618303"/>
            <a:chExt cx="2592387" cy="1309422"/>
          </a:xfrm>
        </p:grpSpPr>
        <p:sp>
          <p:nvSpPr>
            <p:cNvPr id="74" name="Text Box 60">
              <a:extLst>
                <a:ext uri="{FF2B5EF4-FFF2-40B4-BE49-F238E27FC236}">
                  <a16:creationId xmlns:a16="http://schemas.microsoft.com/office/drawing/2014/main" id="{9304544B-0A38-4A3C-A8BD-17E0F5748397}"/>
                </a:ext>
              </a:extLst>
            </p:cNvPr>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75" name="Text Box 61">
              <a:extLst>
                <a:ext uri="{FF2B5EF4-FFF2-40B4-BE49-F238E27FC236}">
                  <a16:creationId xmlns:a16="http://schemas.microsoft.com/office/drawing/2014/main" id="{DD220EB4-CF0D-4F17-8DD8-808E9D5596D0}"/>
                </a:ext>
              </a:extLst>
            </p:cNvPr>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76" name="Text Box 62">
              <a:extLst>
                <a:ext uri="{FF2B5EF4-FFF2-40B4-BE49-F238E27FC236}">
                  <a16:creationId xmlns:a16="http://schemas.microsoft.com/office/drawing/2014/main" id="{ACACA2BB-ED7F-47A0-AB0D-2959A25CA575}"/>
                </a:ext>
              </a:extLst>
            </p:cNvPr>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77" name="Freeform: Shape 76">
              <a:extLst>
                <a:ext uri="{FF2B5EF4-FFF2-40B4-BE49-F238E27FC236}">
                  <a16:creationId xmlns:a16="http://schemas.microsoft.com/office/drawing/2014/main" id="{824C561A-732E-4B16-9B3E-142230168F65}"/>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8" name="Group 77">
              <a:extLst>
                <a:ext uri="{FF2B5EF4-FFF2-40B4-BE49-F238E27FC236}">
                  <a16:creationId xmlns:a16="http://schemas.microsoft.com/office/drawing/2014/main" id="{1595AA82-75DE-4994-869B-B4217659089D}"/>
                </a:ext>
              </a:extLst>
            </p:cNvPr>
            <p:cNvGrpSpPr/>
            <p:nvPr/>
          </p:nvGrpSpPr>
          <p:grpSpPr>
            <a:xfrm>
              <a:off x="4329654" y="1731246"/>
              <a:ext cx="1163782" cy="792163"/>
              <a:chOff x="4318075" y="1552829"/>
              <a:chExt cx="1163782" cy="792163"/>
            </a:xfrm>
          </p:grpSpPr>
          <p:sp>
            <p:nvSpPr>
              <p:cNvPr id="81" name="Text Box 64">
                <a:extLst>
                  <a:ext uri="{FF2B5EF4-FFF2-40B4-BE49-F238E27FC236}">
                    <a16:creationId xmlns:a16="http://schemas.microsoft.com/office/drawing/2014/main" id="{7DF33071-258F-4FD3-A460-C2F13F2B0C6F}"/>
                  </a:ext>
                </a:extLst>
              </p:cNvPr>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82" name="Text Box 72">
                <a:extLst>
                  <a:ext uri="{FF2B5EF4-FFF2-40B4-BE49-F238E27FC236}">
                    <a16:creationId xmlns:a16="http://schemas.microsoft.com/office/drawing/2014/main" id="{16FAD2C1-C5C8-44E7-A0D4-BA5646A78902}"/>
                  </a:ext>
                </a:extLst>
              </p:cNvPr>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83" name="Freeform: Shape 82">
                <a:extLst>
                  <a:ext uri="{FF2B5EF4-FFF2-40B4-BE49-F238E27FC236}">
                    <a16:creationId xmlns:a16="http://schemas.microsoft.com/office/drawing/2014/main" id="{0C78FAB1-EEDD-43EF-BD1C-83D95D2A39B8}"/>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Line 52">
              <a:extLst>
                <a:ext uri="{FF2B5EF4-FFF2-40B4-BE49-F238E27FC236}">
                  <a16:creationId xmlns:a16="http://schemas.microsoft.com/office/drawing/2014/main" id="{B28CBFDD-EC76-4A1B-ACF3-A1AFA3CB4F3C}"/>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Line 51">
              <a:extLst>
                <a:ext uri="{FF2B5EF4-FFF2-40B4-BE49-F238E27FC236}">
                  <a16:creationId xmlns:a16="http://schemas.microsoft.com/office/drawing/2014/main" id="{9A6459A7-9319-4882-BEB3-663E75BD0188}"/>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4" name="TextBox 83">
            <a:extLst>
              <a:ext uri="{FF2B5EF4-FFF2-40B4-BE49-F238E27FC236}">
                <a16:creationId xmlns:a16="http://schemas.microsoft.com/office/drawing/2014/main" id="{B2012BD8-7AA7-4916-8DC9-3EADD3167CFF}"/>
              </a:ext>
            </a:extLst>
          </p:cNvPr>
          <p:cNvSpPr txBox="1"/>
          <p:nvPr/>
        </p:nvSpPr>
        <p:spPr>
          <a:xfrm>
            <a:off x="3320270" y="1270176"/>
            <a:ext cx="2136803" cy="369332"/>
          </a:xfrm>
          <a:prstGeom prst="rect">
            <a:avLst/>
          </a:prstGeom>
          <a:noFill/>
        </p:spPr>
        <p:txBody>
          <a:bodyPr wrap="none" rtlCol="0">
            <a:spAutoFit/>
          </a:bodyPr>
          <a:lstStyle/>
          <a:p>
            <a:r>
              <a:rPr lang="nl-BE" dirty="0" err="1"/>
              <a:t>Bedrijfskap.behoefte</a:t>
            </a:r>
            <a:endParaRPr lang="nl-BE" dirty="0"/>
          </a:p>
        </p:txBody>
      </p:sp>
    </p:spTree>
    <p:extLst>
      <p:ext uri="{BB962C8B-B14F-4D97-AF65-F5344CB8AC3E}">
        <p14:creationId xmlns:p14="http://schemas.microsoft.com/office/powerpoint/2010/main" val="291909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2.96296E-6 L -0.31233 0.0007 " pathEditMode="relative" rAng="0" ptsTypes="AA">
                                      <p:cBhvr>
                                        <p:cTn id="10" dur="2000" fill="hold"/>
                                        <p:tgtEl>
                                          <p:spTgt spid="47"/>
                                        </p:tgtEl>
                                        <p:attrNameLst>
                                          <p:attrName>ppt_x</p:attrName>
                                          <p:attrName>ppt_y</p:attrName>
                                        </p:attrNameLst>
                                      </p:cBhvr>
                                      <p:rCtr x="-15625" y="23"/>
                                    </p:animMotion>
                                  </p:childTnLst>
                                </p:cTn>
                              </p:par>
                              <p:par>
                                <p:cTn id="11" presetID="42" presetClass="path" presetSubtype="0" accel="50000" decel="50000" fill="hold" nodeType="withEffect">
                                  <p:stCondLst>
                                    <p:cond delay="0"/>
                                  </p:stCondLst>
                                  <p:childTnLst>
                                    <p:animMotion origin="layout" path="M 1.94444E-6 2.59259E-6 L -0.3132 2.59259E-6 " pathEditMode="relative" rAng="0" ptsTypes="AA">
                                      <p:cBhvr>
                                        <p:cTn id="12" dur="2000" fill="hold"/>
                                        <p:tgtEl>
                                          <p:spTgt spid="14"/>
                                        </p:tgtEl>
                                        <p:attrNameLst>
                                          <p:attrName>ppt_x</p:attrName>
                                          <p:attrName>ppt_y</p:attrName>
                                        </p:attrNameLst>
                                      </p:cBhvr>
                                      <p:rCtr x="-15660" y="0"/>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156 1.48148E-6 L 0.00156 0.27847 " pathEditMode="relative" rAng="0" ptsTypes="AA">
                                      <p:cBhvr>
                                        <p:cTn id="16" dur="2000" fill="hold"/>
                                        <p:tgtEl>
                                          <p:spTgt spid="10"/>
                                        </p:tgtEl>
                                        <p:attrNameLst>
                                          <p:attrName>ppt_x</p:attrName>
                                          <p:attrName>ppt_y</p:attrName>
                                        </p:attrNameLst>
                                      </p:cBhvr>
                                      <p:rCtr x="0" y="13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31155"/>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028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83" name="Rectangle 82">
            <a:extLst>
              <a:ext uri="{FF2B5EF4-FFF2-40B4-BE49-F238E27FC236}">
                <a16:creationId xmlns:a16="http://schemas.microsoft.com/office/drawing/2014/main" id="{E592C4FB-795F-4ACD-82AB-DB40D3C29191}"/>
              </a:ext>
            </a:extLst>
          </p:cNvPr>
          <p:cNvSpPr/>
          <p:nvPr/>
        </p:nvSpPr>
        <p:spPr>
          <a:xfrm>
            <a:off x="3505990" y="1224906"/>
            <a:ext cx="1770047" cy="397607"/>
          </a:xfrm>
          <a:prstGeom prst="rect">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8" name="Rectangle 87">
            <a:extLst>
              <a:ext uri="{FF2B5EF4-FFF2-40B4-BE49-F238E27FC236}">
                <a16:creationId xmlns:a16="http://schemas.microsoft.com/office/drawing/2014/main" id="{032AFB1C-AD91-406D-997A-400775BED459}"/>
              </a:ext>
            </a:extLst>
          </p:cNvPr>
          <p:cNvSpPr/>
          <p:nvPr/>
        </p:nvSpPr>
        <p:spPr>
          <a:xfrm>
            <a:off x="3545127" y="3130896"/>
            <a:ext cx="1770047" cy="397607"/>
          </a:xfrm>
          <a:prstGeom prst="rect">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87" name="Straight Arrow Connector 86">
            <a:extLst>
              <a:ext uri="{FF2B5EF4-FFF2-40B4-BE49-F238E27FC236}">
                <a16:creationId xmlns:a16="http://schemas.microsoft.com/office/drawing/2014/main" id="{9DA402A1-A9AE-4A01-A561-64EE0829C5FD}"/>
              </a:ext>
            </a:extLst>
          </p:cNvPr>
          <p:cNvCxnSpPr/>
          <p:nvPr/>
        </p:nvCxnSpPr>
        <p:spPr>
          <a:xfrm>
            <a:off x="1345542" y="3709716"/>
            <a:ext cx="3103275" cy="6159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22444D4-BA83-4E6E-B5D9-76D7BDF0FBEC}"/>
              </a:ext>
            </a:extLst>
          </p:cNvPr>
          <p:cNvCxnSpPr>
            <a:cxnSpLocks/>
          </p:cNvCxnSpPr>
          <p:nvPr/>
        </p:nvCxnSpPr>
        <p:spPr>
          <a:xfrm flipV="1">
            <a:off x="1402395" y="3886566"/>
            <a:ext cx="3103275" cy="17616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357BF15-7292-4898-86BE-EA534EE5D6A8}"/>
              </a:ext>
            </a:extLst>
          </p:cNvPr>
          <p:cNvCxnSpPr>
            <a:cxnSpLocks/>
          </p:cNvCxnSpPr>
          <p:nvPr/>
        </p:nvCxnSpPr>
        <p:spPr>
          <a:xfrm flipV="1">
            <a:off x="1402395" y="4192307"/>
            <a:ext cx="3103275" cy="49449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C808BBB-351D-434B-AC24-835F17814956}"/>
              </a:ext>
            </a:extLst>
          </p:cNvPr>
          <p:cNvCxnSpPr>
            <a:cxnSpLocks/>
          </p:cNvCxnSpPr>
          <p:nvPr/>
        </p:nvCxnSpPr>
        <p:spPr>
          <a:xfrm flipV="1">
            <a:off x="2458180" y="4127686"/>
            <a:ext cx="867224" cy="10747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40D4C3C-BEDA-4B69-A767-E5D3EF1EC6F3}"/>
              </a:ext>
            </a:extLst>
          </p:cNvPr>
          <p:cNvCxnSpPr>
            <a:cxnSpLocks/>
          </p:cNvCxnSpPr>
          <p:nvPr/>
        </p:nvCxnSpPr>
        <p:spPr>
          <a:xfrm flipV="1">
            <a:off x="1372633" y="4344709"/>
            <a:ext cx="3285437" cy="137851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9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3" grpId="0" animBg="1"/>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21682"/>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cxnSp>
        <p:nvCxnSpPr>
          <p:cNvPr id="79" name="Straight Arrow Connector 78">
            <a:extLst>
              <a:ext uri="{FF2B5EF4-FFF2-40B4-BE49-F238E27FC236}">
                <a16:creationId xmlns:a16="http://schemas.microsoft.com/office/drawing/2014/main" id="{B597AFCE-733C-449F-AD42-5EB9B468130C}"/>
              </a:ext>
            </a:extLst>
          </p:cNvPr>
          <p:cNvCxnSpPr>
            <a:cxnSpLocks/>
          </p:cNvCxnSpPr>
          <p:nvPr/>
        </p:nvCxnSpPr>
        <p:spPr>
          <a:xfrm flipH="1">
            <a:off x="1365107" y="5235399"/>
            <a:ext cx="4740947" cy="234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cxnSp>
        <p:nvCxnSpPr>
          <p:cNvPr id="83" name="Straight Arrow Connector 82">
            <a:extLst>
              <a:ext uri="{FF2B5EF4-FFF2-40B4-BE49-F238E27FC236}">
                <a16:creationId xmlns:a16="http://schemas.microsoft.com/office/drawing/2014/main" id="{9C86CB29-40D0-4A16-A365-1D0F1FFBC265}"/>
              </a:ext>
            </a:extLst>
          </p:cNvPr>
          <p:cNvCxnSpPr>
            <a:cxnSpLocks/>
            <a:stCxn id="49" idx="3"/>
          </p:cNvCxnSpPr>
          <p:nvPr/>
        </p:nvCxnSpPr>
        <p:spPr>
          <a:xfrm flipV="1">
            <a:off x="2675441" y="5295943"/>
            <a:ext cx="3575990" cy="7488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2C5D573-6F5D-48AC-9CD8-55DEC0632B0D}"/>
              </a:ext>
            </a:extLst>
          </p:cNvPr>
          <p:cNvCxnSpPr/>
          <p:nvPr/>
        </p:nvCxnSpPr>
        <p:spPr>
          <a:xfrm>
            <a:off x="1365107" y="3715166"/>
            <a:ext cx="3103275" cy="6159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BB3BC10-C7EB-4D9F-A2CD-3E3B1EC999ED}"/>
              </a:ext>
            </a:extLst>
          </p:cNvPr>
          <p:cNvCxnSpPr>
            <a:cxnSpLocks/>
          </p:cNvCxnSpPr>
          <p:nvPr/>
        </p:nvCxnSpPr>
        <p:spPr>
          <a:xfrm flipV="1">
            <a:off x="1402395" y="3886566"/>
            <a:ext cx="3103275" cy="17616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4053E0B-6CA3-4C8C-8D98-109A97C1C16C}"/>
              </a:ext>
            </a:extLst>
          </p:cNvPr>
          <p:cNvCxnSpPr>
            <a:cxnSpLocks/>
          </p:cNvCxnSpPr>
          <p:nvPr/>
        </p:nvCxnSpPr>
        <p:spPr>
          <a:xfrm flipV="1">
            <a:off x="1402395" y="4192307"/>
            <a:ext cx="3103275" cy="49449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B6F82A6-405A-4871-8797-2C7FBA046F9F}"/>
              </a:ext>
            </a:extLst>
          </p:cNvPr>
          <p:cNvCxnSpPr>
            <a:cxnSpLocks/>
          </p:cNvCxnSpPr>
          <p:nvPr/>
        </p:nvCxnSpPr>
        <p:spPr>
          <a:xfrm flipV="1">
            <a:off x="2458180" y="4127686"/>
            <a:ext cx="867224" cy="10747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241B984E-7A25-43DD-BA7A-09237E99E918}"/>
              </a:ext>
            </a:extLst>
          </p:cNvPr>
          <p:cNvCxnSpPr>
            <a:cxnSpLocks/>
          </p:cNvCxnSpPr>
          <p:nvPr/>
        </p:nvCxnSpPr>
        <p:spPr>
          <a:xfrm flipV="1">
            <a:off x="1372633" y="4344709"/>
            <a:ext cx="3285437" cy="137851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EDE9485-DA0F-4DFB-862D-3338C9BB9836}"/>
              </a:ext>
            </a:extLst>
          </p:cNvPr>
          <p:cNvCxnSpPr>
            <a:cxnSpLocks/>
          </p:cNvCxnSpPr>
          <p:nvPr/>
        </p:nvCxnSpPr>
        <p:spPr>
          <a:xfrm flipV="1">
            <a:off x="2500744" y="4722292"/>
            <a:ext cx="1232750" cy="128133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D8B3EE6-5BF4-421F-AF70-C9FC13D5CB6F}"/>
              </a:ext>
            </a:extLst>
          </p:cNvPr>
          <p:cNvCxnSpPr>
            <a:cxnSpLocks/>
          </p:cNvCxnSpPr>
          <p:nvPr/>
        </p:nvCxnSpPr>
        <p:spPr>
          <a:xfrm flipH="1" flipV="1">
            <a:off x="4232695" y="4578832"/>
            <a:ext cx="1980182" cy="5701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A5305E0E-71B6-4041-A142-28FACD91280C}"/>
              </a:ext>
            </a:extLst>
          </p:cNvPr>
          <p:cNvCxnSpPr>
            <a:cxnSpLocks/>
          </p:cNvCxnSpPr>
          <p:nvPr/>
        </p:nvCxnSpPr>
        <p:spPr>
          <a:xfrm>
            <a:off x="4199302" y="4658403"/>
            <a:ext cx="1991786" cy="56006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4BD4BFA-DF81-4029-9928-1348DD9487FA}"/>
              </a:ext>
            </a:extLst>
          </p:cNvPr>
          <p:cNvPicPr>
            <a:picLocks noChangeAspect="1"/>
          </p:cNvPicPr>
          <p:nvPr/>
        </p:nvPicPr>
        <p:blipFill>
          <a:blip r:embed="rId3"/>
          <a:stretch>
            <a:fillRect/>
          </a:stretch>
        </p:blipFill>
        <p:spPr>
          <a:xfrm rot="18409463">
            <a:off x="6279525" y="4555920"/>
            <a:ext cx="1597889" cy="1102227"/>
          </a:xfrm>
          <a:prstGeom prst="rect">
            <a:avLst/>
          </a:prstGeom>
        </p:spPr>
      </p:pic>
      <p:cxnSp>
        <p:nvCxnSpPr>
          <p:cNvPr id="106" name="Straight Arrow Connector 105">
            <a:extLst>
              <a:ext uri="{FF2B5EF4-FFF2-40B4-BE49-F238E27FC236}">
                <a16:creationId xmlns:a16="http://schemas.microsoft.com/office/drawing/2014/main" id="{4AAA53E7-6338-40E1-870E-0B8CD4E2E1A1}"/>
              </a:ext>
            </a:extLst>
          </p:cNvPr>
          <p:cNvCxnSpPr>
            <a:cxnSpLocks/>
          </p:cNvCxnSpPr>
          <p:nvPr/>
        </p:nvCxnSpPr>
        <p:spPr>
          <a:xfrm flipH="1" flipV="1">
            <a:off x="5375297" y="3853047"/>
            <a:ext cx="1318394" cy="12021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0BD9BEA-1867-4BB7-AE84-62BB4C5ACE27}"/>
              </a:ext>
            </a:extLst>
          </p:cNvPr>
          <p:cNvCxnSpPr>
            <a:cxnSpLocks/>
          </p:cNvCxnSpPr>
          <p:nvPr/>
        </p:nvCxnSpPr>
        <p:spPr>
          <a:xfrm>
            <a:off x="4174023" y="4102955"/>
            <a:ext cx="2544934" cy="108840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803F277-F9EB-438D-9E2B-4A68067082DF}"/>
              </a:ext>
            </a:extLst>
          </p:cNvPr>
          <p:cNvCxnSpPr>
            <a:cxnSpLocks/>
          </p:cNvCxnSpPr>
          <p:nvPr/>
        </p:nvCxnSpPr>
        <p:spPr>
          <a:xfrm flipH="1" flipV="1">
            <a:off x="5276037" y="4183498"/>
            <a:ext cx="1406288" cy="850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8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0"/>
                                        </p:tgtEl>
                                      </p:cBhvr>
                                    </p:animEffect>
                                    <p:set>
                                      <p:cBhvr>
                                        <p:cTn id="23" dur="1" fill="hold">
                                          <p:stCondLst>
                                            <p:cond delay="499"/>
                                          </p:stCondLst>
                                        </p:cTn>
                                        <p:tgtEl>
                                          <p:spTgt spid="11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11"/>
                                        </p:tgtEl>
                                      </p:cBhvr>
                                    </p:animEffect>
                                    <p:set>
                                      <p:cBhvr>
                                        <p:cTn id="26" dur="1" fill="hold">
                                          <p:stCondLst>
                                            <p:cond delay="499"/>
                                          </p:stCondLst>
                                        </p:cTn>
                                        <p:tgtEl>
                                          <p:spTgt spid="11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3"/>
                                        </p:tgtEl>
                                      </p:cBhvr>
                                    </p:animEffect>
                                    <p:set>
                                      <p:cBhvr>
                                        <p:cTn id="29" dur="1" fill="hold">
                                          <p:stCondLst>
                                            <p:cond delay="499"/>
                                          </p:stCondLst>
                                        </p:cTn>
                                        <p:tgtEl>
                                          <p:spTgt spid="11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12"/>
                                        </p:tgtEl>
                                      </p:cBhvr>
                                    </p:animEffect>
                                    <p:set>
                                      <p:cBhvr>
                                        <p:cTn id="32" dur="1" fill="hold">
                                          <p:stCondLst>
                                            <p:cond delay="499"/>
                                          </p:stCondLst>
                                        </p:cTn>
                                        <p:tgtEl>
                                          <p:spTgt spid="11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4"/>
                                        </p:tgtEl>
                                      </p:cBhvr>
                                    </p:animEffect>
                                    <p:set>
                                      <p:cBhvr>
                                        <p:cTn id="35" dur="1" fill="hold">
                                          <p:stCondLst>
                                            <p:cond delay="499"/>
                                          </p:stCondLst>
                                        </p:cTn>
                                        <p:tgtEl>
                                          <p:spTgt spid="1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cxnSp>
        <p:nvCxnSpPr>
          <p:cNvPr id="79" name="Straight Arrow Connector 78">
            <a:extLst>
              <a:ext uri="{FF2B5EF4-FFF2-40B4-BE49-F238E27FC236}">
                <a16:creationId xmlns:a16="http://schemas.microsoft.com/office/drawing/2014/main" id="{B597AFCE-733C-449F-AD42-5EB9B468130C}"/>
              </a:ext>
            </a:extLst>
          </p:cNvPr>
          <p:cNvCxnSpPr>
            <a:cxnSpLocks/>
            <a:stCxn id="81" idx="1"/>
          </p:cNvCxnSpPr>
          <p:nvPr/>
        </p:nvCxnSpPr>
        <p:spPr>
          <a:xfrm flipH="1">
            <a:off x="1454797" y="5179938"/>
            <a:ext cx="4644534" cy="2607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cxnSp>
        <p:nvCxnSpPr>
          <p:cNvPr id="83" name="Straight Arrow Connector 82">
            <a:extLst>
              <a:ext uri="{FF2B5EF4-FFF2-40B4-BE49-F238E27FC236}">
                <a16:creationId xmlns:a16="http://schemas.microsoft.com/office/drawing/2014/main" id="{9C86CB29-40D0-4A16-A365-1D0F1FFBC265}"/>
              </a:ext>
            </a:extLst>
          </p:cNvPr>
          <p:cNvCxnSpPr>
            <a:cxnSpLocks/>
          </p:cNvCxnSpPr>
          <p:nvPr/>
        </p:nvCxnSpPr>
        <p:spPr>
          <a:xfrm flipV="1">
            <a:off x="2492486" y="5295943"/>
            <a:ext cx="3758945" cy="7653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0BD9BEA-1867-4BB7-AE84-62BB4C5ACE27}"/>
              </a:ext>
            </a:extLst>
          </p:cNvPr>
          <p:cNvCxnSpPr>
            <a:cxnSpLocks/>
          </p:cNvCxnSpPr>
          <p:nvPr/>
        </p:nvCxnSpPr>
        <p:spPr>
          <a:xfrm>
            <a:off x="4174023" y="4102955"/>
            <a:ext cx="2013575" cy="98546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803F277-F9EB-438D-9E2B-4A68067082DF}"/>
              </a:ext>
            </a:extLst>
          </p:cNvPr>
          <p:cNvCxnSpPr>
            <a:cxnSpLocks/>
          </p:cNvCxnSpPr>
          <p:nvPr/>
        </p:nvCxnSpPr>
        <p:spPr>
          <a:xfrm flipH="1" flipV="1">
            <a:off x="5276037" y="4183498"/>
            <a:ext cx="1044220" cy="862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AAA53E7-6338-40E1-870E-0B8CD4E2E1A1}"/>
              </a:ext>
            </a:extLst>
          </p:cNvPr>
          <p:cNvCxnSpPr>
            <a:cxnSpLocks/>
          </p:cNvCxnSpPr>
          <p:nvPr/>
        </p:nvCxnSpPr>
        <p:spPr>
          <a:xfrm flipH="1" flipV="1">
            <a:off x="5375297" y="3853047"/>
            <a:ext cx="1318394" cy="12021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Explosion: 14 Points 107">
            <a:extLst>
              <a:ext uri="{FF2B5EF4-FFF2-40B4-BE49-F238E27FC236}">
                <a16:creationId xmlns:a16="http://schemas.microsoft.com/office/drawing/2014/main" id="{77A66338-F8EE-4DF1-A430-5660206CFB48}"/>
              </a:ext>
            </a:extLst>
          </p:cNvPr>
          <p:cNvSpPr/>
          <p:nvPr/>
        </p:nvSpPr>
        <p:spPr>
          <a:xfrm rot="354592">
            <a:off x="2959484" y="3595440"/>
            <a:ext cx="1613130" cy="345926"/>
          </a:xfrm>
          <a:prstGeom prst="irregularSeal2">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cxnSp>
        <p:nvCxnSpPr>
          <p:cNvPr id="75" name="Straight Arrow Connector 74">
            <a:extLst>
              <a:ext uri="{FF2B5EF4-FFF2-40B4-BE49-F238E27FC236}">
                <a16:creationId xmlns:a16="http://schemas.microsoft.com/office/drawing/2014/main" id="{0333C7DB-9D98-44C2-96F7-8B1607E91231}"/>
              </a:ext>
            </a:extLst>
          </p:cNvPr>
          <p:cNvCxnSpPr>
            <a:cxnSpLocks/>
          </p:cNvCxnSpPr>
          <p:nvPr/>
        </p:nvCxnSpPr>
        <p:spPr>
          <a:xfrm>
            <a:off x="1331328" y="3709716"/>
            <a:ext cx="1994624" cy="615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1F64A1B-2A4F-43C6-A106-9D6B557A77F9}"/>
              </a:ext>
            </a:extLst>
          </p:cNvPr>
          <p:cNvCxnSpPr>
            <a:cxnSpLocks/>
          </p:cNvCxnSpPr>
          <p:nvPr/>
        </p:nvCxnSpPr>
        <p:spPr>
          <a:xfrm flipH="1">
            <a:off x="2379359" y="3807487"/>
            <a:ext cx="1023783" cy="5626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8982373-9848-4CEF-8853-324D7703A0EC}"/>
              </a:ext>
            </a:extLst>
          </p:cNvPr>
          <p:cNvCxnSpPr>
            <a:cxnSpLocks/>
          </p:cNvCxnSpPr>
          <p:nvPr/>
        </p:nvCxnSpPr>
        <p:spPr>
          <a:xfrm flipV="1">
            <a:off x="2500744" y="4722292"/>
            <a:ext cx="1232750" cy="128133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170F00F-33FE-4480-A4C3-11947547267B}"/>
              </a:ext>
            </a:extLst>
          </p:cNvPr>
          <p:cNvCxnSpPr>
            <a:cxnSpLocks/>
          </p:cNvCxnSpPr>
          <p:nvPr/>
        </p:nvCxnSpPr>
        <p:spPr>
          <a:xfrm flipH="1" flipV="1">
            <a:off x="4232695" y="4578832"/>
            <a:ext cx="1980182" cy="5701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55FF875-F4AC-430F-89C8-5FC3F3E26D6B}"/>
              </a:ext>
            </a:extLst>
          </p:cNvPr>
          <p:cNvCxnSpPr>
            <a:cxnSpLocks/>
          </p:cNvCxnSpPr>
          <p:nvPr/>
        </p:nvCxnSpPr>
        <p:spPr>
          <a:xfrm>
            <a:off x="4199302" y="4658403"/>
            <a:ext cx="1991786" cy="56006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3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CA3319-C201-4D9F-87E0-02F7AC76E26B}"/>
              </a:ext>
            </a:extLst>
          </p:cNvPr>
          <p:cNvCxnSpPr/>
          <p:nvPr/>
        </p:nvCxnSpPr>
        <p:spPr>
          <a:xfrm>
            <a:off x="5102636" y="3782689"/>
            <a:ext cx="2163476" cy="346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3CEFCD-FF9D-43CE-81B2-B780EA918176}"/>
              </a:ext>
            </a:extLst>
          </p:cNvPr>
          <p:cNvCxnSpPr>
            <a:cxnSpLocks/>
            <a:endCxn id="76" idx="1"/>
          </p:cNvCxnSpPr>
          <p:nvPr/>
        </p:nvCxnSpPr>
        <p:spPr>
          <a:xfrm flipV="1">
            <a:off x="5320576" y="4226969"/>
            <a:ext cx="1961481" cy="58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5A3E571-1C93-41A8-9271-2BDC3A9079FA}"/>
              </a:ext>
            </a:extLst>
          </p:cNvPr>
          <p:cNvCxnSpPr>
            <a:cxnSpLocks/>
          </p:cNvCxnSpPr>
          <p:nvPr/>
        </p:nvCxnSpPr>
        <p:spPr>
          <a:xfrm>
            <a:off x="3964128" y="4107568"/>
            <a:ext cx="3287728" cy="65807"/>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 Box 73">
            <a:extLst>
              <a:ext uri="{FF2B5EF4-FFF2-40B4-BE49-F238E27FC236}">
                <a16:creationId xmlns:a16="http://schemas.microsoft.com/office/drawing/2014/main" id="{601B3360-86AF-4CF6-A92C-46380153A59D}"/>
              </a:ext>
            </a:extLst>
          </p:cNvPr>
          <p:cNvSpPr txBox="1">
            <a:spLocks noChangeArrowheads="1"/>
          </p:cNvSpPr>
          <p:nvPr/>
        </p:nvSpPr>
        <p:spPr bwMode="auto">
          <a:xfrm>
            <a:off x="727944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Tree>
    <p:extLst>
      <p:ext uri="{BB962C8B-B14F-4D97-AF65-F5344CB8AC3E}">
        <p14:creationId xmlns:p14="http://schemas.microsoft.com/office/powerpoint/2010/main" val="26936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0.00104 -0.0007 L -0.00034 -0.34144 " pathEditMode="relative" rAng="0" ptsTypes="AA">
                                      <p:cBhvr>
                                        <p:cTn id="32" dur="2000" fill="hold"/>
                                        <p:tgtEl>
                                          <p:spTgt spid="76"/>
                                        </p:tgtEl>
                                        <p:attrNameLst>
                                          <p:attrName>ppt_x</p:attrName>
                                          <p:attrName>ppt_y</p:attrName>
                                        </p:attrNameLst>
                                      </p:cBhvr>
                                      <p:rCtr x="35" y="-17037"/>
                                    </p:animMotion>
                                  </p:childTnLst>
                                </p:cTn>
                              </p:par>
                              <p:par>
                                <p:cTn id="33" presetID="1"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4626334"/>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5582"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CA3319-C201-4D9F-87E0-02F7AC76E26B}"/>
              </a:ext>
            </a:extLst>
          </p:cNvPr>
          <p:cNvCxnSpPr>
            <a:cxnSpLocks/>
          </p:cNvCxnSpPr>
          <p:nvPr/>
        </p:nvCxnSpPr>
        <p:spPr>
          <a:xfrm>
            <a:off x="5102636" y="3782689"/>
            <a:ext cx="996695" cy="823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3CEFCD-FF9D-43CE-81B2-B780EA918176}"/>
              </a:ext>
            </a:extLst>
          </p:cNvPr>
          <p:cNvCxnSpPr>
            <a:cxnSpLocks/>
          </p:cNvCxnSpPr>
          <p:nvPr/>
        </p:nvCxnSpPr>
        <p:spPr>
          <a:xfrm>
            <a:off x="5320576" y="4285197"/>
            <a:ext cx="778755" cy="408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5A3E571-1C93-41A8-9271-2BDC3A9079FA}"/>
              </a:ext>
            </a:extLst>
          </p:cNvPr>
          <p:cNvCxnSpPr>
            <a:cxnSpLocks/>
            <a:endCxn id="81" idx="1"/>
          </p:cNvCxnSpPr>
          <p:nvPr/>
        </p:nvCxnSpPr>
        <p:spPr>
          <a:xfrm>
            <a:off x="3964128" y="4107568"/>
            <a:ext cx="2135203" cy="726914"/>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 Box 73">
            <a:extLst>
              <a:ext uri="{FF2B5EF4-FFF2-40B4-BE49-F238E27FC236}">
                <a16:creationId xmlns:a16="http://schemas.microsoft.com/office/drawing/2014/main" id="{601B3360-86AF-4CF6-A92C-46380153A59D}"/>
              </a:ext>
            </a:extLst>
          </p:cNvPr>
          <p:cNvSpPr txBox="1">
            <a:spLocks noChangeArrowheads="1"/>
          </p:cNvSpPr>
          <p:nvPr/>
        </p:nvSpPr>
        <p:spPr bwMode="auto">
          <a:xfrm>
            <a:off x="7279447" y="4023548"/>
            <a:ext cx="1152525" cy="406842"/>
          </a:xfrm>
          <a:prstGeom prst="rect">
            <a:avLst/>
          </a:prstGeom>
          <a:solidFill>
            <a:schemeClr val="accent6">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LIQUIDE = </a:t>
            </a:r>
            <a:br>
              <a:rPr lang="nl-NL" sz="1000" dirty="0">
                <a:solidFill>
                  <a:srgbClr val="FF0000"/>
                </a:solidFill>
              </a:rPr>
            </a:br>
            <a:r>
              <a:rPr lang="nl-BE" sz="1000" dirty="0">
                <a:solidFill>
                  <a:srgbClr val="FF0000"/>
                </a:solidFill>
                <a:latin typeface="Symbol" panose="05050102010706020507" pitchFamily="18" charset="2"/>
              </a:rPr>
              <a:t>D </a:t>
            </a:r>
            <a:r>
              <a:rPr lang="nl-NL" sz="1000" dirty="0">
                <a:solidFill>
                  <a:srgbClr val="FF0000"/>
                </a:solidFill>
              </a:rPr>
              <a:t>WORKING CAP.</a:t>
            </a:r>
          </a:p>
        </p:txBody>
      </p:sp>
      <p:sp>
        <p:nvSpPr>
          <p:cNvPr id="83" name="Text Box 73">
            <a:extLst>
              <a:ext uri="{FF2B5EF4-FFF2-40B4-BE49-F238E27FC236}">
                <a16:creationId xmlns:a16="http://schemas.microsoft.com/office/drawing/2014/main" id="{A1173EB7-37D2-499E-99B9-1B3B4B5FD02B}"/>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89" name="Text Box 73">
            <a:extLst>
              <a:ext uri="{FF2B5EF4-FFF2-40B4-BE49-F238E27FC236}">
                <a16:creationId xmlns:a16="http://schemas.microsoft.com/office/drawing/2014/main" id="{7361327B-FCB6-4396-9A06-1E3E13CF2341}"/>
              </a:ext>
            </a:extLst>
          </p:cNvPr>
          <p:cNvSpPr txBox="1">
            <a:spLocks noChangeArrowheads="1"/>
          </p:cNvSpPr>
          <p:nvPr/>
        </p:nvSpPr>
        <p:spPr bwMode="auto">
          <a:xfrm>
            <a:off x="7274719" y="167958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
        <p:nvSpPr>
          <p:cNvPr id="90" name="Text Box 73">
            <a:extLst>
              <a:ext uri="{FF2B5EF4-FFF2-40B4-BE49-F238E27FC236}">
                <a16:creationId xmlns:a16="http://schemas.microsoft.com/office/drawing/2014/main" id="{A866C368-16CE-417A-9FE3-E5BA0D40F3E9}"/>
              </a:ext>
            </a:extLst>
          </p:cNvPr>
          <p:cNvSpPr txBox="1">
            <a:spLocks noChangeArrowheads="1"/>
          </p:cNvSpPr>
          <p:nvPr/>
        </p:nvSpPr>
        <p:spPr bwMode="auto">
          <a:xfrm>
            <a:off x="7282057" y="4020710"/>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Tree>
    <p:extLst>
      <p:ext uri="{BB962C8B-B14F-4D97-AF65-F5344CB8AC3E}">
        <p14:creationId xmlns:p14="http://schemas.microsoft.com/office/powerpoint/2010/main" val="93167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313 4.81481E-6 L -0.12917 0.08842 " pathEditMode="relative" rAng="0" ptsTypes="AA">
                                      <p:cBhvr>
                                        <p:cTn id="26" dur="2000" fill="hold"/>
                                        <p:tgtEl>
                                          <p:spTgt spid="92"/>
                                        </p:tgtEl>
                                        <p:attrNameLst>
                                          <p:attrName>ppt_x</p:attrName>
                                          <p:attrName>ppt_y</p:attrName>
                                        </p:attrNameLst>
                                      </p:cBhvr>
                                      <p:rCtr x="-6302" y="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bronafbeelding bekijken">
            <a:extLst>
              <a:ext uri="{FF2B5EF4-FFF2-40B4-BE49-F238E27FC236}">
                <a16:creationId xmlns:a16="http://schemas.microsoft.com/office/drawing/2014/main" id="{B9DB862F-4EC7-4033-8E81-E0D6579B0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9" y="0"/>
            <a:ext cx="9369708" cy="7176304"/>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20"/>
          <p:cNvSpPr>
            <a:spLocks noGrp="1" noChangeArrowheads="1"/>
          </p:cNvSpPr>
          <p:nvPr>
            <p:ph type="body" idx="1"/>
          </p:nvPr>
        </p:nvSpPr>
        <p:spPr/>
        <p:txBody>
          <a:bodyPr>
            <a:normAutofit/>
          </a:bodyPr>
          <a:lstStyle/>
          <a:p>
            <a:pPr algn="ctr"/>
            <a:r>
              <a:rPr lang="nl-BE" dirty="0"/>
              <a:t>Pro </a:t>
            </a:r>
            <a:r>
              <a:rPr lang="nl-BE" dirty="0" err="1"/>
              <a:t>Mandato</a:t>
            </a:r>
            <a:endParaRPr lang="nl-BE" dirty="0"/>
          </a:p>
          <a:p>
            <a:pPr algn="ctr"/>
            <a:r>
              <a:rPr lang="nl-BE" dirty="0"/>
              <a:t>2021</a:t>
            </a:r>
            <a:endParaRPr lang="en-US" dirty="0"/>
          </a:p>
        </p:txBody>
      </p:sp>
    </p:spTree>
    <p:extLst>
      <p:ext uri="{BB962C8B-B14F-4D97-AF65-F5344CB8AC3E}">
        <p14:creationId xmlns:p14="http://schemas.microsoft.com/office/powerpoint/2010/main" val="3602454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dirty="0"/>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Text Box 73">
            <a:extLst>
              <a:ext uri="{FF2B5EF4-FFF2-40B4-BE49-F238E27FC236}">
                <a16:creationId xmlns:a16="http://schemas.microsoft.com/office/drawing/2014/main" id="{84AB5103-1F71-4A48-9860-02B08C9A51B5}"/>
              </a:ext>
            </a:extLst>
          </p:cNvPr>
          <p:cNvSpPr txBox="1">
            <a:spLocks noChangeArrowheads="1"/>
          </p:cNvSpPr>
          <p:nvPr/>
        </p:nvSpPr>
        <p:spPr bwMode="auto">
          <a:xfrm>
            <a:off x="7282057" y="1682344"/>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7" name="Straight Arrow Connector 16">
            <a:extLst>
              <a:ext uri="{FF2B5EF4-FFF2-40B4-BE49-F238E27FC236}">
                <a16:creationId xmlns:a16="http://schemas.microsoft.com/office/drawing/2014/main" id="{090887C8-29BC-4CD2-A1B7-9D2EF8A99308}"/>
              </a:ext>
            </a:extLst>
          </p:cNvPr>
          <p:cNvCxnSpPr/>
          <p:nvPr/>
        </p:nvCxnSpPr>
        <p:spPr>
          <a:xfrm flipH="1">
            <a:off x="5438989" y="1875708"/>
            <a:ext cx="2065724" cy="144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B53F930-169E-4104-8396-9476D6BDA02B}"/>
              </a:ext>
            </a:extLst>
          </p:cNvPr>
          <p:cNvCxnSpPr/>
          <p:nvPr/>
        </p:nvCxnSpPr>
        <p:spPr>
          <a:xfrm flipV="1">
            <a:off x="5486396" y="1741592"/>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B964A7D-CF46-4783-86FD-2A4483A5F2B7}"/>
              </a:ext>
            </a:extLst>
          </p:cNvPr>
          <p:cNvCxnSpPr/>
          <p:nvPr/>
        </p:nvCxnSpPr>
        <p:spPr>
          <a:xfrm flipV="1">
            <a:off x="5412498" y="2163138"/>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F370A76-2EA3-4F31-AA8C-405B83DA72CB}"/>
              </a:ext>
            </a:extLst>
          </p:cNvPr>
          <p:cNvCxnSpPr/>
          <p:nvPr/>
        </p:nvCxnSpPr>
        <p:spPr>
          <a:xfrm flipV="1">
            <a:off x="5577377" y="2163553"/>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DCFA929-E419-4672-BF14-F663E75FE5FB}"/>
              </a:ext>
            </a:extLst>
          </p:cNvPr>
          <p:cNvCxnSpPr>
            <a:cxnSpLocks/>
          </p:cNvCxnSpPr>
          <p:nvPr/>
        </p:nvCxnSpPr>
        <p:spPr>
          <a:xfrm>
            <a:off x="3083275" y="2092963"/>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Text Box 60">
            <a:extLst>
              <a:ext uri="{FF2B5EF4-FFF2-40B4-BE49-F238E27FC236}">
                <a16:creationId xmlns:a16="http://schemas.microsoft.com/office/drawing/2014/main" id="{C6A906FD-8A59-4450-AA0A-166575EB0B40}"/>
              </a:ext>
            </a:extLst>
          </p:cNvPr>
          <p:cNvSpPr txBox="1">
            <a:spLocks noChangeArrowheads="1"/>
          </p:cNvSpPr>
          <p:nvPr/>
        </p:nvSpPr>
        <p:spPr bwMode="auto">
          <a:xfrm>
            <a:off x="3174338" y="1743560"/>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3" name="Text Box 57">
            <a:extLst>
              <a:ext uri="{FF2B5EF4-FFF2-40B4-BE49-F238E27FC236}">
                <a16:creationId xmlns:a16="http://schemas.microsoft.com/office/drawing/2014/main" id="{BC03B36C-E269-49A3-904A-3386B83A4579}"/>
              </a:ext>
            </a:extLst>
          </p:cNvPr>
          <p:cNvSpPr txBox="1">
            <a:spLocks noChangeArrowheads="1"/>
          </p:cNvSpPr>
          <p:nvPr/>
        </p:nvSpPr>
        <p:spPr bwMode="auto">
          <a:xfrm>
            <a:off x="3172033" y="238502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cxnSp>
        <p:nvCxnSpPr>
          <p:cNvPr id="89" name="Straight Arrow Connector 88">
            <a:extLst>
              <a:ext uri="{FF2B5EF4-FFF2-40B4-BE49-F238E27FC236}">
                <a16:creationId xmlns:a16="http://schemas.microsoft.com/office/drawing/2014/main" id="{9070F70D-9DE4-43B4-A09D-87E6DF2F0353}"/>
              </a:ext>
            </a:extLst>
          </p:cNvPr>
          <p:cNvCxnSpPr>
            <a:cxnSpLocks/>
          </p:cNvCxnSpPr>
          <p:nvPr/>
        </p:nvCxnSpPr>
        <p:spPr>
          <a:xfrm>
            <a:off x="3032300" y="1867219"/>
            <a:ext cx="235278" cy="39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3E544DA-DFB3-4C1F-A5E0-98C879E0C2F5}"/>
              </a:ext>
            </a:extLst>
          </p:cNvPr>
          <p:cNvCxnSpPr>
            <a:cxnSpLocks/>
          </p:cNvCxnSpPr>
          <p:nvPr/>
        </p:nvCxnSpPr>
        <p:spPr>
          <a:xfrm>
            <a:off x="3038101" y="2584320"/>
            <a:ext cx="235278" cy="39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Text Box 73">
            <a:extLst>
              <a:ext uri="{FF2B5EF4-FFF2-40B4-BE49-F238E27FC236}">
                <a16:creationId xmlns:a16="http://schemas.microsoft.com/office/drawing/2014/main" id="{980A6590-F18D-4E0D-9402-ADA992370C67}"/>
              </a:ext>
            </a:extLst>
          </p:cNvPr>
          <p:cNvSpPr txBox="1">
            <a:spLocks noChangeArrowheads="1"/>
          </p:cNvSpPr>
          <p:nvPr/>
        </p:nvSpPr>
        <p:spPr bwMode="auto">
          <a:xfrm>
            <a:off x="6099331" y="4626334"/>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7" name="Text Box 73">
            <a:extLst>
              <a:ext uri="{FF2B5EF4-FFF2-40B4-BE49-F238E27FC236}">
                <a16:creationId xmlns:a16="http://schemas.microsoft.com/office/drawing/2014/main" id="{4425E1CC-95D8-415A-93D9-25549743BE71}"/>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Tree>
    <p:extLst>
      <p:ext uri="{BB962C8B-B14F-4D97-AF65-F5344CB8AC3E}">
        <p14:creationId xmlns:p14="http://schemas.microsoft.com/office/powerpoint/2010/main" val="2584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57 0.00139 L 0.00157 -0.31875 " pathEditMode="relative" rAng="0" ptsTypes="AA">
                                      <p:cBhvr>
                                        <p:cTn id="6" dur="2000" fill="hold"/>
                                        <p:tgtEl>
                                          <p:spTgt spid="95"/>
                                        </p:tgtEl>
                                        <p:attrNameLst>
                                          <p:attrName>ppt_x</p:attrName>
                                          <p:attrName>ppt_y</p:attrName>
                                        </p:attrNameLst>
                                      </p:cBhvr>
                                      <p:rCtr x="0" y="-1601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4" name="Group 13">
            <a:extLst>
              <a:ext uri="{FF2B5EF4-FFF2-40B4-BE49-F238E27FC236}">
                <a16:creationId xmlns:a16="http://schemas.microsoft.com/office/drawing/2014/main" id="{1F844762-9C44-4E07-92E3-ED9DCE82D746}"/>
              </a:ext>
            </a:extLst>
          </p:cNvPr>
          <p:cNvGrpSpPr/>
          <p:nvPr/>
        </p:nvGrpSpPr>
        <p:grpSpPr>
          <a:xfrm>
            <a:off x="3169649" y="1738066"/>
            <a:ext cx="1173561" cy="970269"/>
            <a:chOff x="3168918" y="1739351"/>
            <a:chExt cx="1173561" cy="970269"/>
          </a:xfrm>
        </p:grpSpPr>
        <p:sp>
          <p:nvSpPr>
            <p:cNvPr id="11" name="Text Box 60"/>
            <p:cNvSpPr txBox="1">
              <a:spLocks noChangeArrowheads="1"/>
            </p:cNvSpPr>
            <p:nvPr/>
          </p:nvSpPr>
          <p:spPr bwMode="auto">
            <a:xfrm>
              <a:off x="3169663" y="1739351"/>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12" name="Text Box 61"/>
            <p:cNvSpPr txBox="1">
              <a:spLocks noChangeArrowheads="1"/>
            </p:cNvSpPr>
            <p:nvPr/>
          </p:nvSpPr>
          <p:spPr bwMode="auto">
            <a:xfrm>
              <a:off x="3168918" y="2240514"/>
              <a:ext cx="1150937" cy="469106"/>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13" name="Text Box 62"/>
            <p:cNvSpPr txBox="1">
              <a:spLocks noChangeArrowheads="1"/>
            </p:cNvSpPr>
            <p:nvPr/>
          </p:nvSpPr>
          <p:spPr bwMode="auto">
            <a:xfrm>
              <a:off x="3168918" y="1956838"/>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8697" y="1956744"/>
              <a:ext cx="1163782" cy="2823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9" name="Group 8">
            <a:extLst>
              <a:ext uri="{FF2B5EF4-FFF2-40B4-BE49-F238E27FC236}">
                <a16:creationId xmlns:a16="http://schemas.microsoft.com/office/drawing/2014/main" id="{3FE18C2E-5DCC-441C-A4E7-D1497A61AC40}"/>
              </a:ext>
            </a:extLst>
          </p:cNvPr>
          <p:cNvGrpSpPr/>
          <p:nvPr/>
        </p:nvGrpSpPr>
        <p:grpSpPr>
          <a:xfrm>
            <a:off x="4341682" y="1731246"/>
            <a:ext cx="1163782" cy="1064900"/>
            <a:chOff x="4330103" y="1552829"/>
            <a:chExt cx="1163782" cy="1064900"/>
          </a:xfrm>
        </p:grpSpPr>
        <p:sp>
          <p:nvSpPr>
            <p:cNvPr id="15" name="Text Box 64"/>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9" name="Freeform: Shape 28">
              <a:extLst>
                <a:ext uri="{FF2B5EF4-FFF2-40B4-BE49-F238E27FC236}">
                  <a16:creationId xmlns:a16="http://schemas.microsoft.com/office/drawing/2014/main" id="{9A4A3E07-C6EB-4BA6-9764-BB85466CC42E}"/>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Text Box 73">
            <a:extLst>
              <a:ext uri="{FF2B5EF4-FFF2-40B4-BE49-F238E27FC236}">
                <a16:creationId xmlns:a16="http://schemas.microsoft.com/office/drawing/2014/main" id="{84AB5103-1F71-4A48-9860-02B08C9A51B5}"/>
              </a:ext>
            </a:extLst>
          </p:cNvPr>
          <p:cNvSpPr txBox="1">
            <a:spLocks noChangeArrowheads="1"/>
          </p:cNvSpPr>
          <p:nvPr/>
        </p:nvSpPr>
        <p:spPr bwMode="auto">
          <a:xfrm>
            <a:off x="7282057" y="1682344"/>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7" name="Straight Arrow Connector 16">
            <a:extLst>
              <a:ext uri="{FF2B5EF4-FFF2-40B4-BE49-F238E27FC236}">
                <a16:creationId xmlns:a16="http://schemas.microsoft.com/office/drawing/2014/main" id="{090887C8-29BC-4CD2-A1B7-9D2EF8A99308}"/>
              </a:ext>
            </a:extLst>
          </p:cNvPr>
          <p:cNvCxnSpPr/>
          <p:nvPr/>
        </p:nvCxnSpPr>
        <p:spPr>
          <a:xfrm flipH="1">
            <a:off x="5438989" y="1875708"/>
            <a:ext cx="2065724" cy="144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B53F930-169E-4104-8396-9476D6BDA02B}"/>
              </a:ext>
            </a:extLst>
          </p:cNvPr>
          <p:cNvCxnSpPr/>
          <p:nvPr/>
        </p:nvCxnSpPr>
        <p:spPr>
          <a:xfrm flipV="1">
            <a:off x="5486396" y="1741592"/>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B964A7D-CF46-4783-86FD-2A4483A5F2B7}"/>
              </a:ext>
            </a:extLst>
          </p:cNvPr>
          <p:cNvCxnSpPr/>
          <p:nvPr/>
        </p:nvCxnSpPr>
        <p:spPr>
          <a:xfrm flipV="1">
            <a:off x="5412498" y="2163138"/>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F370A76-2EA3-4F31-AA8C-405B83DA72CB}"/>
              </a:ext>
            </a:extLst>
          </p:cNvPr>
          <p:cNvCxnSpPr/>
          <p:nvPr/>
        </p:nvCxnSpPr>
        <p:spPr>
          <a:xfrm flipV="1">
            <a:off x="5577377" y="2163553"/>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DCFA929-E419-4672-BF14-F663E75FE5FB}"/>
              </a:ext>
            </a:extLst>
          </p:cNvPr>
          <p:cNvCxnSpPr>
            <a:cxnSpLocks/>
          </p:cNvCxnSpPr>
          <p:nvPr/>
        </p:nvCxnSpPr>
        <p:spPr>
          <a:xfrm>
            <a:off x="3083275" y="2092963"/>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73">
            <a:extLst>
              <a:ext uri="{FF2B5EF4-FFF2-40B4-BE49-F238E27FC236}">
                <a16:creationId xmlns:a16="http://schemas.microsoft.com/office/drawing/2014/main" id="{88B87644-8396-480D-9D8B-48B7BFEDC971}"/>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9" name="Text Box 73">
            <a:extLst>
              <a:ext uri="{FF2B5EF4-FFF2-40B4-BE49-F238E27FC236}">
                <a16:creationId xmlns:a16="http://schemas.microsoft.com/office/drawing/2014/main" id="{042A9A09-D776-459B-9FB8-4CAC1A52656D}"/>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6531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07407E-6 L 0.00087 -0.12384 " pathEditMode="relative" rAng="0" ptsTypes="AA">
                                      <p:cBhvr>
                                        <p:cTn id="6" dur="2000" fill="hold"/>
                                        <p:tgtEl>
                                          <p:spTgt spid="14"/>
                                        </p:tgtEl>
                                        <p:attrNameLst>
                                          <p:attrName>ppt_x</p:attrName>
                                          <p:attrName>ppt_y</p:attrName>
                                        </p:attrNameLst>
                                      </p:cBhvr>
                                      <p:rCtr x="35" y="-6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11" name="Text Box 60"/>
          <p:cNvSpPr txBox="1">
            <a:spLocks noChangeArrowheads="1"/>
          </p:cNvSpPr>
          <p:nvPr/>
        </p:nvSpPr>
        <p:spPr bwMode="auto">
          <a:xfrm>
            <a:off x="3169663" y="891279"/>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403212"/>
            <a:ext cx="1150937" cy="469106"/>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13" name="Text Box 62"/>
          <p:cNvSpPr txBox="1">
            <a:spLocks noChangeArrowheads="1"/>
          </p:cNvSpPr>
          <p:nvPr/>
        </p:nvSpPr>
        <p:spPr bwMode="auto">
          <a:xfrm>
            <a:off x="3168918" y="1108766"/>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7267" y="876424"/>
            <a:ext cx="1163782" cy="1002944"/>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48907" y="1722957"/>
            <a:ext cx="1163782" cy="1064900"/>
            <a:chOff x="4330103" y="1552829"/>
            <a:chExt cx="1163782" cy="1064900"/>
          </a:xfrm>
        </p:grpSpPr>
        <p:sp>
          <p:nvSpPr>
            <p:cNvPr id="15" name="Text Box 64"/>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9" name="Freeform: Shape 28">
              <a:extLst>
                <a:ext uri="{FF2B5EF4-FFF2-40B4-BE49-F238E27FC236}">
                  <a16:creationId xmlns:a16="http://schemas.microsoft.com/office/drawing/2014/main" id="{9A4A3E07-C6EB-4BA6-9764-BB85466CC42E}"/>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Line 52"/>
          <p:cNvSpPr>
            <a:spLocks noChangeShapeType="1"/>
          </p:cNvSpPr>
          <p:nvPr/>
        </p:nvSpPr>
        <p:spPr bwMode="auto">
          <a:xfrm>
            <a:off x="4330919" y="446957"/>
            <a:ext cx="0"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0" name="Text Box 73">
            <a:extLst>
              <a:ext uri="{FF2B5EF4-FFF2-40B4-BE49-F238E27FC236}">
                <a16:creationId xmlns:a16="http://schemas.microsoft.com/office/drawing/2014/main" id="{11577456-5EF9-4806-A0AC-686273DCA025}"/>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1" name="Text Box 73">
            <a:extLst>
              <a:ext uri="{FF2B5EF4-FFF2-40B4-BE49-F238E27FC236}">
                <a16:creationId xmlns:a16="http://schemas.microsoft.com/office/drawing/2014/main" id="{6814B33A-DBCA-45B5-BE39-B14AED1BA448}"/>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92" name="Line 52">
            <a:extLst>
              <a:ext uri="{FF2B5EF4-FFF2-40B4-BE49-F238E27FC236}">
                <a16:creationId xmlns:a16="http://schemas.microsoft.com/office/drawing/2014/main" id="{C4FC0778-8136-4951-9C43-37E11AC45935}"/>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2059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0.00069 L 0.30886 0.00949 " pathEditMode="relative" rAng="0" ptsTypes="AA">
                                      <p:cBhvr>
                                        <p:cTn id="6" dur="2000" fill="hold"/>
                                        <p:tgtEl>
                                          <p:spTgt spid="4"/>
                                        </p:tgtEl>
                                        <p:attrNameLst>
                                          <p:attrName>ppt_x</p:attrName>
                                          <p:attrName>ppt_y</p:attrName>
                                        </p:attrNameLst>
                                      </p:cBhvr>
                                      <p:rCtr x="15434" y="50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889E-6 -1.48148E-6 L -0.32135 0.00625 " pathEditMode="relative" rAng="0" ptsTypes="AA">
                                      <p:cBhvr>
                                        <p:cTn id="10" dur="2000" fill="hold"/>
                                        <p:tgtEl>
                                          <p:spTgt spid="8"/>
                                        </p:tgtEl>
                                        <p:attrNameLst>
                                          <p:attrName>ppt_x</p:attrName>
                                          <p:attrName>ppt_y</p:attrName>
                                        </p:attrNameLst>
                                      </p:cBhvr>
                                      <p:rCtr x="-16076"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891279"/>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392442"/>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108766"/>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891279"/>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647149"/>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48907" y="128875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885510"/>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402504"/>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grpSp>
        <p:nvGrpSpPr>
          <p:cNvPr id="10" name="Group 9">
            <a:extLst>
              <a:ext uri="{FF2B5EF4-FFF2-40B4-BE49-F238E27FC236}">
                <a16:creationId xmlns:a16="http://schemas.microsoft.com/office/drawing/2014/main" id="{92961F91-7F51-476F-85AF-50DB6E2BE459}"/>
              </a:ext>
            </a:extLst>
          </p:cNvPr>
          <p:cNvGrpSpPr/>
          <p:nvPr/>
        </p:nvGrpSpPr>
        <p:grpSpPr>
          <a:xfrm>
            <a:off x="6112794" y="2000977"/>
            <a:ext cx="1153318" cy="859426"/>
            <a:chOff x="6112794" y="2000977"/>
            <a:chExt cx="1153318" cy="859426"/>
          </a:xfrm>
        </p:grpSpPr>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2" name="Text Box 73">
              <a:extLst>
                <a:ext uri="{FF2B5EF4-FFF2-40B4-BE49-F238E27FC236}">
                  <a16:creationId xmlns:a16="http://schemas.microsoft.com/office/drawing/2014/main" id="{CDB8E0F1-5F5F-4DBF-8D10-F4E88B06FD00}"/>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0422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57 -0.00278 L -0.3217 -0.02153 " pathEditMode="relative" rAng="0" ptsTypes="AA">
                                      <p:cBhvr>
                                        <p:cTn id="6" dur="2000" fill="hold"/>
                                        <p:tgtEl>
                                          <p:spTgt spid="10"/>
                                        </p:tgtEl>
                                        <p:attrNameLst>
                                          <p:attrName>ppt_x</p:attrName>
                                          <p:attrName>ppt_y</p:attrName>
                                        </p:attrNameLst>
                                      </p:cBhvr>
                                      <p:rCtr x="-16007"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891279"/>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392442"/>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108766"/>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891279"/>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647149"/>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48907" y="128875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885510"/>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402504"/>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1858533"/>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23" name="Line 52"/>
          <p:cNvSpPr>
            <a:spLocks noChangeShapeType="1"/>
          </p:cNvSpPr>
          <p:nvPr/>
        </p:nvSpPr>
        <p:spPr bwMode="auto">
          <a:xfrm>
            <a:off x="4330919" y="446957"/>
            <a:ext cx="0"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124395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891279"/>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392442"/>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108766"/>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891279"/>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647149"/>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48907" y="128875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885510"/>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402504"/>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1858533"/>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23" name="Line 52"/>
          <p:cNvSpPr>
            <a:spLocks noChangeShapeType="1"/>
          </p:cNvSpPr>
          <p:nvPr/>
        </p:nvSpPr>
        <p:spPr bwMode="auto">
          <a:xfrm>
            <a:off x="4330919" y="446957"/>
            <a:ext cx="0"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6099331" y="924696"/>
            <a:ext cx="1152525" cy="17671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7297848" y="1482942"/>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102" name="TextBox 101">
            <a:extLst>
              <a:ext uri="{FF2B5EF4-FFF2-40B4-BE49-F238E27FC236}">
                <a16:creationId xmlns:a16="http://schemas.microsoft.com/office/drawing/2014/main" id="{F42F03A9-4B4F-48A2-A9AA-609AC53BB7B3}"/>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Tree>
    <p:extLst>
      <p:ext uri="{BB962C8B-B14F-4D97-AF65-F5344CB8AC3E}">
        <p14:creationId xmlns:p14="http://schemas.microsoft.com/office/powerpoint/2010/main" val="42770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6099331" y="924696"/>
            <a:ext cx="1152525" cy="17671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7297848" y="1482942"/>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TextBox 99">
            <a:extLst>
              <a:ext uri="{FF2B5EF4-FFF2-40B4-BE49-F238E27FC236}">
                <a16:creationId xmlns:a16="http://schemas.microsoft.com/office/drawing/2014/main" id="{5849F391-9100-4C11-BDEE-F5082986A427}"/>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Tree>
    <p:extLst>
      <p:ext uri="{BB962C8B-B14F-4D97-AF65-F5344CB8AC3E}">
        <p14:creationId xmlns:p14="http://schemas.microsoft.com/office/powerpoint/2010/main" val="417756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0.00105 4.81481E-6 L -0.32013 -0.00649 " pathEditMode="relative" rAng="0" ptsTypes="AA">
                                      <p:cBhvr>
                                        <p:cTn id="6" dur="2000" fill="hold"/>
                                        <p:tgtEl>
                                          <p:spTgt spid="101"/>
                                        </p:tgtEl>
                                        <p:attrNameLst>
                                          <p:attrName>ppt_x</p:attrName>
                                          <p:attrName>ppt_y</p:attrName>
                                        </p:attrNameLst>
                                      </p:cBhvr>
                                      <p:rCtr x="-16059" y="-32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00052 -0.00625 L -0.32257 0.02315 " pathEditMode="relative" rAng="0" ptsTypes="AA">
                                      <p:cBhvr>
                                        <p:cTn id="10" dur="2000" fill="hold"/>
                                        <p:tgtEl>
                                          <p:spTgt spid="92"/>
                                        </p:tgtEl>
                                        <p:attrNameLst>
                                          <p:attrName>ppt_x</p:attrName>
                                          <p:attrName>ppt_y</p:attrName>
                                        </p:attrNameLst>
                                      </p:cBhvr>
                                      <p:rCtr x="-16163"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1" animBg="1"/>
      <p:bldP spid="9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Box 57">
            <a:extLst>
              <a:ext uri="{FF2B5EF4-FFF2-40B4-BE49-F238E27FC236}">
                <a16:creationId xmlns:a16="http://schemas.microsoft.com/office/drawing/2014/main" id="{41499AB3-D631-405E-8823-7A4924EB706C}"/>
              </a:ext>
            </a:extLst>
          </p:cNvPr>
          <p:cNvSpPr txBox="1">
            <a:spLocks noChangeArrowheads="1"/>
          </p:cNvSpPr>
          <p:nvPr/>
        </p:nvSpPr>
        <p:spPr bwMode="auto">
          <a:xfrm>
            <a:off x="1663655" y="3939999"/>
            <a:ext cx="1150938" cy="657914"/>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CASH-FLOW</a:t>
            </a:r>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1537352" y="387182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1904716" y="3523095"/>
            <a:ext cx="2100896" cy="369332"/>
          </a:xfrm>
          <a:prstGeom prst="rect">
            <a:avLst/>
          </a:prstGeom>
          <a:noFill/>
        </p:spPr>
        <p:txBody>
          <a:bodyPr wrap="none" rtlCol="0">
            <a:spAutoFit/>
          </a:bodyPr>
          <a:lstStyle/>
          <a:p>
            <a:r>
              <a:rPr lang="nl-BE" dirty="0"/>
              <a:t>Herkomst/besteding</a:t>
            </a:r>
          </a:p>
        </p:txBody>
      </p:sp>
      <p:sp>
        <p:nvSpPr>
          <p:cNvPr id="41" name="TextBox 40">
            <a:extLst>
              <a:ext uri="{FF2B5EF4-FFF2-40B4-BE49-F238E27FC236}">
                <a16:creationId xmlns:a16="http://schemas.microsoft.com/office/drawing/2014/main" id="{2929469D-32C3-4F65-B1E3-2BADCDCD5F0E}"/>
              </a:ext>
            </a:extLst>
          </p:cNvPr>
          <p:cNvSpPr txBox="1"/>
          <p:nvPr/>
        </p:nvSpPr>
        <p:spPr>
          <a:xfrm>
            <a:off x="2705636" y="3118952"/>
            <a:ext cx="380232" cy="477054"/>
          </a:xfrm>
          <a:prstGeom prst="rect">
            <a:avLst/>
          </a:prstGeom>
          <a:noFill/>
        </p:spPr>
        <p:txBody>
          <a:bodyPr wrap="none" rtlCol="0">
            <a:spAutoFit/>
          </a:bodyPr>
          <a:lstStyle/>
          <a:p>
            <a:r>
              <a:rPr lang="nl-BE" sz="2500" b="1" dirty="0">
                <a:solidFill>
                  <a:srgbClr val="FF0000"/>
                </a:solidFill>
                <a:latin typeface="Symbol" panose="05050102010706020507" pitchFamily="18" charset="2"/>
              </a:rPr>
              <a:t>D</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87" name="Group 86">
            <a:extLst>
              <a:ext uri="{FF2B5EF4-FFF2-40B4-BE49-F238E27FC236}">
                <a16:creationId xmlns:a16="http://schemas.microsoft.com/office/drawing/2014/main" id="{18458C7B-5947-4C72-A208-5C20DEDA1B28}"/>
              </a:ext>
            </a:extLst>
          </p:cNvPr>
          <p:cNvGrpSpPr/>
          <p:nvPr/>
        </p:nvGrpSpPr>
        <p:grpSpPr>
          <a:xfrm>
            <a:off x="4359640" y="526697"/>
            <a:ext cx="1151146" cy="759858"/>
            <a:chOff x="1504770" y="468528"/>
            <a:chExt cx="1151146" cy="759858"/>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4978" y="945048"/>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chemeClr val="tx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2834994" y="3871826"/>
            <a:ext cx="4083" cy="14898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chemeClr val="bg1"/>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3184228" y="882765"/>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4354150" y="1653859"/>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Freeform: Shape 99">
            <a:extLst>
              <a:ext uri="{FF2B5EF4-FFF2-40B4-BE49-F238E27FC236}">
                <a16:creationId xmlns:a16="http://schemas.microsoft.com/office/drawing/2014/main" id="{B837A741-359C-4539-9FC4-9D2726648F5E}"/>
              </a:ext>
            </a:extLst>
          </p:cNvPr>
          <p:cNvSpPr/>
          <p:nvPr/>
        </p:nvSpPr>
        <p:spPr>
          <a:xfrm>
            <a:off x="3157807" y="1289066"/>
            <a:ext cx="2342854" cy="1592555"/>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51906 w 2312088"/>
              <a:gd name="connsiteY4" fmla="*/ 831273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261245 w 2312088"/>
              <a:gd name="connsiteY0" fmla="*/ 541066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02613"/>
              <a:gd name="connsiteY0" fmla="*/ 541066 h 1620982"/>
              <a:gd name="connsiteX1" fmla="*/ 2302613 w 2302613"/>
              <a:gd name="connsiteY1" fmla="*/ 547003 h 1620982"/>
              <a:gd name="connsiteX2" fmla="*/ 2286000 w 2302613"/>
              <a:gd name="connsiteY2" fmla="*/ 5937 h 1620982"/>
              <a:gd name="connsiteX3" fmla="*/ 1140031 w 2302613"/>
              <a:gd name="connsiteY3" fmla="*/ 0 h 1620982"/>
              <a:gd name="connsiteX4" fmla="*/ 1147168 w 2302613"/>
              <a:gd name="connsiteY4" fmla="*/ 532790 h 1620982"/>
              <a:gd name="connsiteX5" fmla="*/ 890649 w 2302613"/>
              <a:gd name="connsiteY5" fmla="*/ 1377537 h 1620982"/>
              <a:gd name="connsiteX6" fmla="*/ 0 w 2302613"/>
              <a:gd name="connsiteY6" fmla="*/ 1377537 h 1620982"/>
              <a:gd name="connsiteX7" fmla="*/ 0 w 2302613"/>
              <a:gd name="connsiteY7" fmla="*/ 1620982 h 1620982"/>
              <a:gd name="connsiteX8" fmla="*/ 1145969 w 2302613"/>
              <a:gd name="connsiteY8" fmla="*/ 1609106 h 1620982"/>
              <a:gd name="connsiteX9" fmla="*/ 1145969 w 2302613"/>
              <a:gd name="connsiteY9" fmla="*/ 1365662 h 1620982"/>
              <a:gd name="connsiteX10" fmla="*/ 985652 w 2302613"/>
              <a:gd name="connsiteY10" fmla="*/ 1377537 h 1620982"/>
              <a:gd name="connsiteX11" fmla="*/ 1261245 w 2302613"/>
              <a:gd name="connsiteY11" fmla="*/ 541066 h 1620982"/>
              <a:gd name="connsiteX0" fmla="*/ 1261245 w 2309689"/>
              <a:gd name="connsiteY0" fmla="*/ 541066 h 1620982"/>
              <a:gd name="connsiteX1" fmla="*/ 2302613 w 2309689"/>
              <a:gd name="connsiteY1" fmla="*/ 547003 h 1620982"/>
              <a:gd name="connsiteX2" fmla="*/ 2309689 w 2309689"/>
              <a:gd name="connsiteY2" fmla="*/ 5937 h 1620982"/>
              <a:gd name="connsiteX3" fmla="*/ 1140031 w 2309689"/>
              <a:gd name="connsiteY3" fmla="*/ 0 h 1620982"/>
              <a:gd name="connsiteX4" fmla="*/ 1147168 w 2309689"/>
              <a:gd name="connsiteY4" fmla="*/ 532790 h 1620982"/>
              <a:gd name="connsiteX5" fmla="*/ 890649 w 2309689"/>
              <a:gd name="connsiteY5" fmla="*/ 1377537 h 1620982"/>
              <a:gd name="connsiteX6" fmla="*/ 0 w 2309689"/>
              <a:gd name="connsiteY6" fmla="*/ 1377537 h 1620982"/>
              <a:gd name="connsiteX7" fmla="*/ 0 w 2309689"/>
              <a:gd name="connsiteY7" fmla="*/ 1620982 h 1620982"/>
              <a:gd name="connsiteX8" fmla="*/ 1145969 w 2309689"/>
              <a:gd name="connsiteY8" fmla="*/ 1609106 h 1620982"/>
              <a:gd name="connsiteX9" fmla="*/ 1145969 w 2309689"/>
              <a:gd name="connsiteY9" fmla="*/ 1365662 h 1620982"/>
              <a:gd name="connsiteX10" fmla="*/ 985652 w 2309689"/>
              <a:gd name="connsiteY10" fmla="*/ 1377537 h 1620982"/>
              <a:gd name="connsiteX11" fmla="*/ 1261245 w 2309689"/>
              <a:gd name="connsiteY11" fmla="*/ 541066 h 1620982"/>
              <a:gd name="connsiteX0" fmla="*/ 1294410 w 2342854"/>
              <a:gd name="connsiteY0" fmla="*/ 541066 h 1620982"/>
              <a:gd name="connsiteX1" fmla="*/ 2335778 w 2342854"/>
              <a:gd name="connsiteY1" fmla="*/ 547003 h 1620982"/>
              <a:gd name="connsiteX2" fmla="*/ 2342854 w 2342854"/>
              <a:gd name="connsiteY2" fmla="*/ 5937 h 1620982"/>
              <a:gd name="connsiteX3" fmla="*/ 1173196 w 2342854"/>
              <a:gd name="connsiteY3" fmla="*/ 0 h 1620982"/>
              <a:gd name="connsiteX4" fmla="*/ 1180333 w 2342854"/>
              <a:gd name="connsiteY4" fmla="*/ 532790 h 1620982"/>
              <a:gd name="connsiteX5" fmla="*/ 923814 w 2342854"/>
              <a:gd name="connsiteY5" fmla="*/ 1377537 h 1620982"/>
              <a:gd name="connsiteX6" fmla="*/ 0 w 2342854"/>
              <a:gd name="connsiteY6" fmla="*/ 714242 h 1620982"/>
              <a:gd name="connsiteX7" fmla="*/ 33165 w 2342854"/>
              <a:gd name="connsiteY7" fmla="*/ 1620982 h 1620982"/>
              <a:gd name="connsiteX8" fmla="*/ 1179134 w 2342854"/>
              <a:gd name="connsiteY8" fmla="*/ 1609106 h 1620982"/>
              <a:gd name="connsiteX9" fmla="*/ 1179134 w 2342854"/>
              <a:gd name="connsiteY9" fmla="*/ 1365662 h 1620982"/>
              <a:gd name="connsiteX10" fmla="*/ 1018817 w 2342854"/>
              <a:gd name="connsiteY10" fmla="*/ 1377537 h 1620982"/>
              <a:gd name="connsiteX11" fmla="*/ 1294410 w 2342854"/>
              <a:gd name="connsiteY11" fmla="*/ 541066 h 1620982"/>
              <a:gd name="connsiteX0" fmla="*/ 1294410 w 2342854"/>
              <a:gd name="connsiteY0" fmla="*/ 541066 h 1609106"/>
              <a:gd name="connsiteX1" fmla="*/ 2335778 w 2342854"/>
              <a:gd name="connsiteY1" fmla="*/ 547003 h 1609106"/>
              <a:gd name="connsiteX2" fmla="*/ 2342854 w 2342854"/>
              <a:gd name="connsiteY2" fmla="*/ 5937 h 1609106"/>
              <a:gd name="connsiteX3" fmla="*/ 1173196 w 2342854"/>
              <a:gd name="connsiteY3" fmla="*/ 0 h 1609106"/>
              <a:gd name="connsiteX4" fmla="*/ 1180333 w 2342854"/>
              <a:gd name="connsiteY4" fmla="*/ 532790 h 1609106"/>
              <a:gd name="connsiteX5" fmla="*/ 923814 w 2342854"/>
              <a:gd name="connsiteY5" fmla="*/ 1377537 h 1609106"/>
              <a:gd name="connsiteX6" fmla="*/ 0 w 2342854"/>
              <a:gd name="connsiteY6" fmla="*/ 714242 h 1609106"/>
              <a:gd name="connsiteX7" fmla="*/ 0 w 2342854"/>
              <a:gd name="connsiteY7" fmla="*/ 1592555 h 1609106"/>
              <a:gd name="connsiteX8" fmla="*/ 1179134 w 2342854"/>
              <a:gd name="connsiteY8" fmla="*/ 1609106 h 1609106"/>
              <a:gd name="connsiteX9" fmla="*/ 1179134 w 2342854"/>
              <a:gd name="connsiteY9" fmla="*/ 1365662 h 1609106"/>
              <a:gd name="connsiteX10" fmla="*/ 1018817 w 2342854"/>
              <a:gd name="connsiteY10" fmla="*/ 1377537 h 1609106"/>
              <a:gd name="connsiteX11" fmla="*/ 1294410 w 2342854"/>
              <a:gd name="connsiteY11" fmla="*/ 541066 h 1609106"/>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923814 w 2342854"/>
              <a:gd name="connsiteY5" fmla="*/ 1377537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2854" h="1592555">
                <a:moveTo>
                  <a:pt x="1294410" y="541066"/>
                </a:moveTo>
                <a:cubicBezTo>
                  <a:pt x="1682594" y="544624"/>
                  <a:pt x="2028137" y="529231"/>
                  <a:pt x="2335778" y="547003"/>
                </a:cubicBezTo>
                <a:cubicBezTo>
                  <a:pt x="2338137" y="366648"/>
                  <a:pt x="2340495" y="186292"/>
                  <a:pt x="2342854" y="5937"/>
                </a:cubicBezTo>
                <a:lnTo>
                  <a:pt x="1173196" y="0"/>
                </a:lnTo>
                <a:lnTo>
                  <a:pt x="1180333" y="532790"/>
                </a:lnTo>
                <a:lnTo>
                  <a:pt x="1127540" y="728455"/>
                </a:lnTo>
                <a:lnTo>
                  <a:pt x="0" y="714242"/>
                </a:lnTo>
                <a:lnTo>
                  <a:pt x="0" y="1592555"/>
                </a:lnTo>
                <a:lnTo>
                  <a:pt x="1169658" y="1590155"/>
                </a:lnTo>
                <a:lnTo>
                  <a:pt x="1179134" y="1365662"/>
                </a:lnTo>
                <a:lnTo>
                  <a:pt x="1175165" y="1121694"/>
                </a:lnTo>
                <a:cubicBezTo>
                  <a:pt x="1148584" y="819181"/>
                  <a:pt x="1254662" y="734609"/>
                  <a:pt x="1294410" y="541066"/>
                </a:cubicBez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9" name="TextBox 118">
            <a:extLst>
              <a:ext uri="{FF2B5EF4-FFF2-40B4-BE49-F238E27FC236}">
                <a16:creationId xmlns:a16="http://schemas.microsoft.com/office/drawing/2014/main" id="{399C860C-0ACC-4B84-8B22-58CAD895297C}"/>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22" name="Group 21">
            <a:extLst>
              <a:ext uri="{FF2B5EF4-FFF2-40B4-BE49-F238E27FC236}">
                <a16:creationId xmlns:a16="http://schemas.microsoft.com/office/drawing/2014/main" id="{3BE32293-70E9-40D0-876A-BA402E4615D0}"/>
              </a:ext>
            </a:extLst>
          </p:cNvPr>
          <p:cNvGrpSpPr/>
          <p:nvPr/>
        </p:nvGrpSpPr>
        <p:grpSpPr>
          <a:xfrm>
            <a:off x="286740" y="97885"/>
            <a:ext cx="2592387" cy="2573218"/>
            <a:chOff x="286740" y="97885"/>
            <a:chExt cx="2592387" cy="2573218"/>
          </a:xfrm>
        </p:grpSpPr>
        <p:sp>
          <p:nvSpPr>
            <p:cNvPr id="103" name="Line 51">
              <a:extLst>
                <a:ext uri="{FF2B5EF4-FFF2-40B4-BE49-F238E27FC236}">
                  <a16:creationId xmlns:a16="http://schemas.microsoft.com/office/drawing/2014/main" id="{9D03EC6B-60A5-402C-82CE-A5A93868DEB4}"/>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4" name="Text Box 55">
              <a:extLst>
                <a:ext uri="{FF2B5EF4-FFF2-40B4-BE49-F238E27FC236}">
                  <a16:creationId xmlns:a16="http://schemas.microsoft.com/office/drawing/2014/main" id="{8D046A32-F092-4B11-B16A-9AA8F226435E}"/>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105" name="Text Box 56">
              <a:extLst>
                <a:ext uri="{FF2B5EF4-FFF2-40B4-BE49-F238E27FC236}">
                  <a16:creationId xmlns:a16="http://schemas.microsoft.com/office/drawing/2014/main" id="{0A9AA90F-5F6F-4853-A1A9-251B90F37773}"/>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6" name="Text Box 57">
              <a:extLst>
                <a:ext uri="{FF2B5EF4-FFF2-40B4-BE49-F238E27FC236}">
                  <a16:creationId xmlns:a16="http://schemas.microsoft.com/office/drawing/2014/main" id="{048BAF1E-533B-4D47-8EA6-E1411E10B280}"/>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7" name="Text Box 58">
              <a:extLst>
                <a:ext uri="{FF2B5EF4-FFF2-40B4-BE49-F238E27FC236}">
                  <a16:creationId xmlns:a16="http://schemas.microsoft.com/office/drawing/2014/main" id="{B57012EB-4122-414A-8E03-0C183C3FB075}"/>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08" name="Text Box 60">
              <a:extLst>
                <a:ext uri="{FF2B5EF4-FFF2-40B4-BE49-F238E27FC236}">
                  <a16:creationId xmlns:a16="http://schemas.microsoft.com/office/drawing/2014/main" id="{118F4B17-1DED-4C2A-AA64-A0D042F39700}"/>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10" name="Text Box 61">
              <a:extLst>
                <a:ext uri="{FF2B5EF4-FFF2-40B4-BE49-F238E27FC236}">
                  <a16:creationId xmlns:a16="http://schemas.microsoft.com/office/drawing/2014/main" id="{E4D3401E-EC7C-40A6-83E1-761DE40E5564}"/>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11" name="Text Box 62">
              <a:extLst>
                <a:ext uri="{FF2B5EF4-FFF2-40B4-BE49-F238E27FC236}">
                  <a16:creationId xmlns:a16="http://schemas.microsoft.com/office/drawing/2014/main" id="{403718C2-9F27-484B-B614-21E9FFFCC210}"/>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12" name="Text Box 63">
              <a:extLst>
                <a:ext uri="{FF2B5EF4-FFF2-40B4-BE49-F238E27FC236}">
                  <a16:creationId xmlns:a16="http://schemas.microsoft.com/office/drawing/2014/main" id="{A4D3E75C-3BC7-40BB-8EE5-DD7EF7282D2A}"/>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13" name="Text Box 64">
              <a:extLst>
                <a:ext uri="{FF2B5EF4-FFF2-40B4-BE49-F238E27FC236}">
                  <a16:creationId xmlns:a16="http://schemas.microsoft.com/office/drawing/2014/main" id="{3DC62567-B5D3-4737-BEB3-3B27CFAE5A27}"/>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14" name="Text Box 72">
              <a:extLst>
                <a:ext uri="{FF2B5EF4-FFF2-40B4-BE49-F238E27FC236}">
                  <a16:creationId xmlns:a16="http://schemas.microsoft.com/office/drawing/2014/main" id="{D6B6CCDA-3D47-4794-9FA5-356135B6BA72}"/>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115" name="Text Box 73">
              <a:extLst>
                <a:ext uri="{FF2B5EF4-FFF2-40B4-BE49-F238E27FC236}">
                  <a16:creationId xmlns:a16="http://schemas.microsoft.com/office/drawing/2014/main" id="{4E68E33A-833F-41C6-9FAB-7EFF8883BCB5}"/>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116" name="Line 52">
              <a:extLst>
                <a:ext uri="{FF2B5EF4-FFF2-40B4-BE49-F238E27FC236}">
                  <a16:creationId xmlns:a16="http://schemas.microsoft.com/office/drawing/2014/main" id="{D7C19D1E-F1AC-41A8-80DC-486E1ED84C0C}"/>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17" name="TextBox 116">
              <a:extLst>
                <a:ext uri="{FF2B5EF4-FFF2-40B4-BE49-F238E27FC236}">
                  <a16:creationId xmlns:a16="http://schemas.microsoft.com/office/drawing/2014/main" id="{32EFD4CA-D6CF-42F6-8CBF-0B00E036C5B7}"/>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118" name="Freeform: Shape 117">
              <a:extLst>
                <a:ext uri="{FF2B5EF4-FFF2-40B4-BE49-F238E27FC236}">
                  <a16:creationId xmlns:a16="http://schemas.microsoft.com/office/drawing/2014/main" id="{E4D05AE2-FE5E-4F41-8C30-E28CDA7E9A00}"/>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1" name="Freeform: Shape 120">
              <a:extLst>
                <a:ext uri="{FF2B5EF4-FFF2-40B4-BE49-F238E27FC236}">
                  <a16:creationId xmlns:a16="http://schemas.microsoft.com/office/drawing/2014/main" id="{B58A3C2A-5FB8-4DAE-B9D9-0955550C675E}"/>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Freeform: Shape 121">
              <a:extLst>
                <a:ext uri="{FF2B5EF4-FFF2-40B4-BE49-F238E27FC236}">
                  <a16:creationId xmlns:a16="http://schemas.microsoft.com/office/drawing/2014/main" id="{F2F55BE2-E5B0-424B-A076-19A2B3BF9F82}"/>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3" name="Rectangle 122">
              <a:extLst>
                <a:ext uri="{FF2B5EF4-FFF2-40B4-BE49-F238E27FC236}">
                  <a16:creationId xmlns:a16="http://schemas.microsoft.com/office/drawing/2014/main" id="{31BD21D8-68A6-4B3C-BC34-BBA1501FD059}"/>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24" name="TextBox 123">
            <a:extLst>
              <a:ext uri="{FF2B5EF4-FFF2-40B4-BE49-F238E27FC236}">
                <a16:creationId xmlns:a16="http://schemas.microsoft.com/office/drawing/2014/main" id="{9CDDD5AA-07BF-4625-A7E7-CA7F85036A60}"/>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
        <p:nvSpPr>
          <p:cNvPr id="126" name="Text Box 57">
            <a:extLst>
              <a:ext uri="{FF2B5EF4-FFF2-40B4-BE49-F238E27FC236}">
                <a16:creationId xmlns:a16="http://schemas.microsoft.com/office/drawing/2014/main" id="{50CBEC9B-5AA7-4B4F-BE78-82E968DB34EB}"/>
              </a:ext>
            </a:extLst>
          </p:cNvPr>
          <p:cNvSpPr txBox="1">
            <a:spLocks noChangeArrowheads="1"/>
          </p:cNvSpPr>
          <p:nvPr/>
        </p:nvSpPr>
        <p:spPr bwMode="auto">
          <a:xfrm>
            <a:off x="2865231" y="3939575"/>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130" name="Text Box 73">
            <a:extLst>
              <a:ext uri="{FF2B5EF4-FFF2-40B4-BE49-F238E27FC236}">
                <a16:creationId xmlns:a16="http://schemas.microsoft.com/office/drawing/2014/main" id="{CC260753-99B1-4038-AD91-B0AEF9034160}"/>
              </a:ext>
            </a:extLst>
          </p:cNvPr>
          <p:cNvSpPr txBox="1">
            <a:spLocks noChangeArrowheads="1"/>
          </p:cNvSpPr>
          <p:nvPr/>
        </p:nvSpPr>
        <p:spPr bwMode="auto">
          <a:xfrm>
            <a:off x="1666034" y="5136204"/>
            <a:ext cx="1152525" cy="156510"/>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131" name="Text Box 57">
            <a:extLst>
              <a:ext uri="{FF2B5EF4-FFF2-40B4-BE49-F238E27FC236}">
                <a16:creationId xmlns:a16="http://schemas.microsoft.com/office/drawing/2014/main" id="{093916F2-973B-44D2-AE6E-59F243102689}"/>
              </a:ext>
            </a:extLst>
          </p:cNvPr>
          <p:cNvSpPr txBox="1">
            <a:spLocks noChangeArrowheads="1"/>
          </p:cNvSpPr>
          <p:nvPr/>
        </p:nvSpPr>
        <p:spPr bwMode="auto">
          <a:xfrm>
            <a:off x="2865231" y="4232389"/>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132" name="Text Box 73">
            <a:extLst>
              <a:ext uri="{FF2B5EF4-FFF2-40B4-BE49-F238E27FC236}">
                <a16:creationId xmlns:a16="http://schemas.microsoft.com/office/drawing/2014/main" id="{0A92BFEA-D12E-4E43-9A79-FEF5D4B000C0}"/>
              </a:ext>
            </a:extLst>
          </p:cNvPr>
          <p:cNvSpPr txBox="1">
            <a:spLocks noChangeArrowheads="1"/>
          </p:cNvSpPr>
          <p:nvPr/>
        </p:nvSpPr>
        <p:spPr bwMode="auto">
          <a:xfrm>
            <a:off x="2865231" y="4661236"/>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
        <p:nvSpPr>
          <p:cNvPr id="133" name="Text Box 73">
            <a:extLst>
              <a:ext uri="{FF2B5EF4-FFF2-40B4-BE49-F238E27FC236}">
                <a16:creationId xmlns:a16="http://schemas.microsoft.com/office/drawing/2014/main" id="{78A36C03-26E6-469F-923D-0B271382E11F}"/>
              </a:ext>
            </a:extLst>
          </p:cNvPr>
          <p:cNvSpPr txBox="1">
            <a:spLocks noChangeArrowheads="1"/>
          </p:cNvSpPr>
          <p:nvPr/>
        </p:nvSpPr>
        <p:spPr bwMode="auto">
          <a:xfrm>
            <a:off x="1663547" y="465281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134" name="Text Box 58">
            <a:extLst>
              <a:ext uri="{FF2B5EF4-FFF2-40B4-BE49-F238E27FC236}">
                <a16:creationId xmlns:a16="http://schemas.microsoft.com/office/drawing/2014/main" id="{90DA6C56-8F78-44E0-8933-4921C06BB70A}"/>
              </a:ext>
            </a:extLst>
          </p:cNvPr>
          <p:cNvSpPr txBox="1">
            <a:spLocks noChangeArrowheads="1"/>
          </p:cNvSpPr>
          <p:nvPr/>
        </p:nvSpPr>
        <p:spPr bwMode="auto">
          <a:xfrm>
            <a:off x="1667111" y="435664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terugbet</a:t>
            </a:r>
            <a:r>
              <a:rPr lang="nl-NL" sz="1000" dirty="0"/>
              <a:t>. LT &lt;1Y</a:t>
            </a:r>
          </a:p>
          <a:p>
            <a:pPr algn="ctr" eaLnBrk="1" hangingPunct="1"/>
            <a:endParaRPr lang="nl-NL" sz="1200" dirty="0"/>
          </a:p>
        </p:txBody>
      </p:sp>
      <p:sp>
        <p:nvSpPr>
          <p:cNvPr id="135" name="Text Box 57">
            <a:extLst>
              <a:ext uri="{FF2B5EF4-FFF2-40B4-BE49-F238E27FC236}">
                <a16:creationId xmlns:a16="http://schemas.microsoft.com/office/drawing/2014/main" id="{D79F2056-1021-4A03-9DF8-07C59C179791}"/>
              </a:ext>
            </a:extLst>
          </p:cNvPr>
          <p:cNvSpPr txBox="1">
            <a:spLocks noChangeArrowheads="1"/>
          </p:cNvSpPr>
          <p:nvPr/>
        </p:nvSpPr>
        <p:spPr bwMode="auto">
          <a:xfrm>
            <a:off x="1665266" y="3934938"/>
            <a:ext cx="1150938" cy="416296"/>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cxnSp>
        <p:nvCxnSpPr>
          <p:cNvPr id="5" name="Straight Arrow Connector 4">
            <a:extLst>
              <a:ext uri="{FF2B5EF4-FFF2-40B4-BE49-F238E27FC236}">
                <a16:creationId xmlns:a16="http://schemas.microsoft.com/office/drawing/2014/main" id="{4EFA4ABC-1A50-45FF-A33F-AD000B8ED715}"/>
              </a:ext>
            </a:extLst>
          </p:cNvPr>
          <p:cNvCxnSpPr/>
          <p:nvPr/>
        </p:nvCxnSpPr>
        <p:spPr>
          <a:xfrm>
            <a:off x="3161585" y="4858675"/>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B9795F5-DCA0-4299-9731-9DE7ED7013C6}"/>
              </a:ext>
            </a:extLst>
          </p:cNvPr>
          <p:cNvCxnSpPr/>
          <p:nvPr/>
        </p:nvCxnSpPr>
        <p:spPr>
          <a:xfrm>
            <a:off x="3368065" y="4858675"/>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B0D0FCD-AED2-4205-9E01-E5EA1BF9AF94}"/>
              </a:ext>
            </a:extLst>
          </p:cNvPr>
          <p:cNvCxnSpPr/>
          <p:nvPr/>
        </p:nvCxnSpPr>
        <p:spPr>
          <a:xfrm>
            <a:off x="3573211" y="4851842"/>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4" name="Text Box 73">
            <a:extLst>
              <a:ext uri="{FF2B5EF4-FFF2-40B4-BE49-F238E27FC236}">
                <a16:creationId xmlns:a16="http://schemas.microsoft.com/office/drawing/2014/main" id="{27F25BD3-C606-4581-8DC1-5A1EC951935E}"/>
              </a:ext>
            </a:extLst>
          </p:cNvPr>
          <p:cNvSpPr txBox="1">
            <a:spLocks noChangeArrowheads="1"/>
          </p:cNvSpPr>
          <p:nvPr/>
        </p:nvSpPr>
        <p:spPr bwMode="auto">
          <a:xfrm>
            <a:off x="2865083" y="5128506"/>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cxnSp>
        <p:nvCxnSpPr>
          <p:cNvPr id="10" name="Straight Connector 9">
            <a:extLst>
              <a:ext uri="{FF2B5EF4-FFF2-40B4-BE49-F238E27FC236}">
                <a16:creationId xmlns:a16="http://schemas.microsoft.com/office/drawing/2014/main" id="{94B7981E-0B9A-41BD-886B-E477EA70A1BB}"/>
              </a:ext>
            </a:extLst>
          </p:cNvPr>
          <p:cNvCxnSpPr>
            <a:cxnSpLocks/>
          </p:cNvCxnSpPr>
          <p:nvPr/>
        </p:nvCxnSpPr>
        <p:spPr>
          <a:xfrm>
            <a:off x="1527876" y="4619651"/>
            <a:ext cx="2601863"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F4ADDCE-15E1-401E-A82C-B398957EDAF8}"/>
              </a:ext>
            </a:extLst>
          </p:cNvPr>
          <p:cNvCxnSpPr>
            <a:cxnSpLocks/>
          </p:cNvCxnSpPr>
          <p:nvPr/>
        </p:nvCxnSpPr>
        <p:spPr>
          <a:xfrm>
            <a:off x="1521341" y="5091768"/>
            <a:ext cx="2601863"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028142-B3CC-408F-BE5C-301D1007E771}"/>
              </a:ext>
            </a:extLst>
          </p:cNvPr>
          <p:cNvCxnSpPr/>
          <p:nvPr/>
        </p:nvCxnSpPr>
        <p:spPr>
          <a:xfrm>
            <a:off x="1989886" y="2769476"/>
            <a:ext cx="587490" cy="7689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D2FE66A0-B8AE-4BF0-B508-B5D5A54CACAC}"/>
              </a:ext>
            </a:extLst>
          </p:cNvPr>
          <p:cNvCxnSpPr>
            <a:cxnSpLocks/>
          </p:cNvCxnSpPr>
          <p:nvPr/>
        </p:nvCxnSpPr>
        <p:spPr>
          <a:xfrm flipH="1">
            <a:off x="3201664" y="2914660"/>
            <a:ext cx="440246" cy="6429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7D839191-9ABB-446F-8796-65C68864E90C}"/>
              </a:ext>
            </a:extLst>
          </p:cNvPr>
          <p:cNvSpPr/>
          <p:nvPr/>
        </p:nvSpPr>
        <p:spPr>
          <a:xfrm>
            <a:off x="1457927" y="3931365"/>
            <a:ext cx="92940" cy="649349"/>
          </a:xfrm>
          <a:prstGeom prst="leftBrace">
            <a:avLst>
              <a:gd name="adj1" fmla="val 3542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65" name="Left Brace 164">
            <a:extLst>
              <a:ext uri="{FF2B5EF4-FFF2-40B4-BE49-F238E27FC236}">
                <a16:creationId xmlns:a16="http://schemas.microsoft.com/office/drawing/2014/main" id="{EB4DA03F-0721-4BF0-831A-12FA8CD2E939}"/>
              </a:ext>
            </a:extLst>
          </p:cNvPr>
          <p:cNvSpPr/>
          <p:nvPr/>
        </p:nvSpPr>
        <p:spPr>
          <a:xfrm>
            <a:off x="1459484" y="4642846"/>
            <a:ext cx="91383" cy="425232"/>
          </a:xfrm>
          <a:prstGeom prst="leftBrace">
            <a:avLst>
              <a:gd name="adj1" fmla="val 3542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66" name="Left Brace 165">
            <a:extLst>
              <a:ext uri="{FF2B5EF4-FFF2-40B4-BE49-F238E27FC236}">
                <a16:creationId xmlns:a16="http://schemas.microsoft.com/office/drawing/2014/main" id="{30D5F0F8-E7E0-4F69-8BC5-E6B659EF53F0}"/>
              </a:ext>
            </a:extLst>
          </p:cNvPr>
          <p:cNvSpPr/>
          <p:nvPr/>
        </p:nvSpPr>
        <p:spPr>
          <a:xfrm>
            <a:off x="1461653" y="5113599"/>
            <a:ext cx="70962" cy="194334"/>
          </a:xfrm>
          <a:prstGeom prst="leftBrace">
            <a:avLst>
              <a:gd name="adj1" fmla="val 3542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1" name="TextBox 20">
            <a:extLst>
              <a:ext uri="{FF2B5EF4-FFF2-40B4-BE49-F238E27FC236}">
                <a16:creationId xmlns:a16="http://schemas.microsoft.com/office/drawing/2014/main" id="{747C55CF-F73A-4A8C-9C92-896121E24BA9}"/>
              </a:ext>
            </a:extLst>
          </p:cNvPr>
          <p:cNvSpPr txBox="1"/>
          <p:nvPr/>
        </p:nvSpPr>
        <p:spPr>
          <a:xfrm>
            <a:off x="363336" y="3993476"/>
            <a:ext cx="1004757" cy="461665"/>
          </a:xfrm>
          <a:prstGeom prst="rect">
            <a:avLst/>
          </a:prstGeom>
          <a:noFill/>
        </p:spPr>
        <p:txBody>
          <a:bodyPr wrap="square" rtlCol="0">
            <a:spAutoFit/>
          </a:bodyPr>
          <a:lstStyle/>
          <a:p>
            <a:pPr algn="ctr"/>
            <a:r>
              <a:rPr lang="nl-BE" sz="1200" dirty="0"/>
              <a:t>Kasstroom operaties</a:t>
            </a:r>
          </a:p>
        </p:txBody>
      </p:sp>
      <p:sp>
        <p:nvSpPr>
          <p:cNvPr id="167" name="TextBox 166">
            <a:extLst>
              <a:ext uri="{FF2B5EF4-FFF2-40B4-BE49-F238E27FC236}">
                <a16:creationId xmlns:a16="http://schemas.microsoft.com/office/drawing/2014/main" id="{B430F5AA-78FD-4F18-8209-3D87B6D1C2DB}"/>
              </a:ext>
            </a:extLst>
          </p:cNvPr>
          <p:cNvSpPr txBox="1"/>
          <p:nvPr/>
        </p:nvSpPr>
        <p:spPr>
          <a:xfrm>
            <a:off x="353072" y="4545788"/>
            <a:ext cx="1138032" cy="461665"/>
          </a:xfrm>
          <a:prstGeom prst="rect">
            <a:avLst/>
          </a:prstGeom>
          <a:noFill/>
        </p:spPr>
        <p:txBody>
          <a:bodyPr wrap="square" rtlCol="0">
            <a:spAutoFit/>
          </a:bodyPr>
          <a:lstStyle/>
          <a:p>
            <a:pPr algn="ctr"/>
            <a:r>
              <a:rPr lang="nl-BE" sz="1200" dirty="0"/>
              <a:t>Mutatie werkkapitaal</a:t>
            </a:r>
          </a:p>
        </p:txBody>
      </p:sp>
      <p:sp>
        <p:nvSpPr>
          <p:cNvPr id="168" name="TextBox 167">
            <a:extLst>
              <a:ext uri="{FF2B5EF4-FFF2-40B4-BE49-F238E27FC236}">
                <a16:creationId xmlns:a16="http://schemas.microsoft.com/office/drawing/2014/main" id="{FF1843E7-464C-4A20-93CC-91124C6C735A}"/>
              </a:ext>
            </a:extLst>
          </p:cNvPr>
          <p:cNvSpPr txBox="1"/>
          <p:nvPr/>
        </p:nvSpPr>
        <p:spPr>
          <a:xfrm>
            <a:off x="372590" y="5072741"/>
            <a:ext cx="1038494" cy="276999"/>
          </a:xfrm>
          <a:prstGeom prst="rect">
            <a:avLst/>
          </a:prstGeom>
          <a:noFill/>
        </p:spPr>
        <p:txBody>
          <a:bodyPr wrap="square" rtlCol="0">
            <a:spAutoFit/>
          </a:bodyPr>
          <a:lstStyle/>
          <a:p>
            <a:pPr algn="ctr"/>
            <a:r>
              <a:rPr lang="nl-BE" sz="1200" dirty="0"/>
              <a:t>Asset </a:t>
            </a:r>
            <a:r>
              <a:rPr lang="nl-BE" sz="1200" dirty="0" err="1"/>
              <a:t>mgt</a:t>
            </a:r>
            <a:r>
              <a:rPr lang="nl-BE" sz="1200" dirty="0"/>
              <a:t>.</a:t>
            </a:r>
          </a:p>
        </p:txBody>
      </p:sp>
      <p:sp>
        <p:nvSpPr>
          <p:cNvPr id="169" name="TextBox 168">
            <a:extLst>
              <a:ext uri="{FF2B5EF4-FFF2-40B4-BE49-F238E27FC236}">
                <a16:creationId xmlns:a16="http://schemas.microsoft.com/office/drawing/2014/main" id="{00B5AE0F-9716-4627-89B8-4BC80A1D1E95}"/>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171" name="TextBox 170">
            <a:extLst>
              <a:ext uri="{FF2B5EF4-FFF2-40B4-BE49-F238E27FC236}">
                <a16:creationId xmlns:a16="http://schemas.microsoft.com/office/drawing/2014/main" id="{95947D9F-3A29-4390-B6C3-39B8FC498F5C}"/>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172" name="TextBox 171">
            <a:extLst>
              <a:ext uri="{FF2B5EF4-FFF2-40B4-BE49-F238E27FC236}">
                <a16:creationId xmlns:a16="http://schemas.microsoft.com/office/drawing/2014/main" id="{2A55823C-4E7F-4404-8D4F-B3DDFD261ACB}"/>
              </a:ext>
            </a:extLst>
          </p:cNvPr>
          <p:cNvSpPr txBox="1"/>
          <p:nvPr/>
        </p:nvSpPr>
        <p:spPr>
          <a:xfrm rot="16200000">
            <a:off x="-44105" y="4020249"/>
            <a:ext cx="829843" cy="307777"/>
          </a:xfrm>
          <a:prstGeom prst="rect">
            <a:avLst/>
          </a:prstGeom>
          <a:noFill/>
        </p:spPr>
        <p:txBody>
          <a:bodyPr wrap="none" rtlCol="0">
            <a:spAutoFit/>
          </a:bodyPr>
          <a:lstStyle/>
          <a:p>
            <a:r>
              <a:rPr lang="nl-BE" sz="1400" dirty="0">
                <a:solidFill>
                  <a:srgbClr val="00B050"/>
                </a:solidFill>
              </a:rPr>
              <a:t>Net-cash</a:t>
            </a:r>
          </a:p>
        </p:txBody>
      </p:sp>
      <p:sp>
        <p:nvSpPr>
          <p:cNvPr id="173" name="TextBox 172">
            <a:extLst>
              <a:ext uri="{FF2B5EF4-FFF2-40B4-BE49-F238E27FC236}">
                <a16:creationId xmlns:a16="http://schemas.microsoft.com/office/drawing/2014/main" id="{7FC8373E-F30C-4439-A3B9-DFF03B8C3ECE}"/>
              </a:ext>
            </a:extLst>
          </p:cNvPr>
          <p:cNvSpPr txBox="1"/>
          <p:nvPr/>
        </p:nvSpPr>
        <p:spPr>
          <a:xfrm rot="16200000">
            <a:off x="26541" y="4628291"/>
            <a:ext cx="653064" cy="307777"/>
          </a:xfrm>
          <a:prstGeom prst="rect">
            <a:avLst/>
          </a:prstGeom>
          <a:noFill/>
        </p:spPr>
        <p:txBody>
          <a:bodyPr wrap="none" rtlCol="0">
            <a:spAutoFit/>
          </a:bodyPr>
          <a:lstStyle/>
          <a:p>
            <a:r>
              <a:rPr lang="nl-BE" sz="1400" dirty="0">
                <a:solidFill>
                  <a:srgbClr val="4472BE"/>
                </a:solidFill>
              </a:rPr>
              <a:t>W.C.R.</a:t>
            </a:r>
          </a:p>
        </p:txBody>
      </p:sp>
      <p:sp>
        <p:nvSpPr>
          <p:cNvPr id="174" name="TextBox 173">
            <a:extLst>
              <a:ext uri="{FF2B5EF4-FFF2-40B4-BE49-F238E27FC236}">
                <a16:creationId xmlns:a16="http://schemas.microsoft.com/office/drawing/2014/main" id="{B52FA673-2D7F-4255-9893-5E6C0394872D}"/>
              </a:ext>
            </a:extLst>
          </p:cNvPr>
          <p:cNvSpPr txBox="1"/>
          <p:nvPr/>
        </p:nvSpPr>
        <p:spPr>
          <a:xfrm rot="16200000">
            <a:off x="36119" y="5100499"/>
            <a:ext cx="600549" cy="307777"/>
          </a:xfrm>
          <a:prstGeom prst="rect">
            <a:avLst/>
          </a:prstGeom>
          <a:noFill/>
        </p:spPr>
        <p:txBody>
          <a:bodyPr wrap="none" rtlCol="0">
            <a:spAutoFit/>
          </a:bodyPr>
          <a:lstStyle/>
          <a:p>
            <a:r>
              <a:rPr lang="nl-BE" sz="1400" dirty="0" err="1">
                <a:solidFill>
                  <a:schemeClr val="accent2">
                    <a:lumMod val="75000"/>
                  </a:schemeClr>
                </a:solidFill>
              </a:rPr>
              <a:t>V.Act</a:t>
            </a:r>
            <a:r>
              <a:rPr lang="nl-BE" sz="1400" dirty="0">
                <a:solidFill>
                  <a:schemeClr val="accent2">
                    <a:lumMod val="75000"/>
                  </a:schemeClr>
                </a:solidFill>
              </a:rPr>
              <a:t>.</a:t>
            </a:r>
          </a:p>
        </p:txBody>
      </p:sp>
    </p:spTree>
    <p:extLst>
      <p:ext uri="{BB962C8B-B14F-4D97-AF65-F5344CB8AC3E}">
        <p14:creationId xmlns:p14="http://schemas.microsoft.com/office/powerpoint/2010/main" val="28192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4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6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30" grpId="0" animBg="1"/>
      <p:bldP spid="35" grpId="0"/>
      <p:bldP spid="41" grpId="0"/>
      <p:bldP spid="93" grpId="0" animBg="1"/>
      <p:bldP spid="119" grpId="0"/>
      <p:bldP spid="126" grpId="0" animBg="1"/>
      <p:bldP spid="130" grpId="0" animBg="1"/>
      <p:bldP spid="131" grpId="0" animBg="1"/>
      <p:bldP spid="132" grpId="0" animBg="1"/>
      <p:bldP spid="133" grpId="0" animBg="1"/>
      <p:bldP spid="134" grpId="0" animBg="1"/>
      <p:bldP spid="135" grpId="0" animBg="1"/>
      <p:bldP spid="144" grpId="0" animBg="1"/>
      <p:bldP spid="20" grpId="0" animBg="1"/>
      <p:bldP spid="165" grpId="0" animBg="1"/>
      <p:bldP spid="166" grpId="0" animBg="1"/>
      <p:bldP spid="21" grpId="0"/>
      <p:bldP spid="167" grpId="0"/>
      <p:bldP spid="168" grpId="0"/>
      <p:bldP spid="169" grpId="0"/>
      <p:bldP spid="171" grpId="0"/>
      <p:bldP spid="172" grpId="0"/>
      <p:bldP spid="173" grpId="0"/>
      <p:bldP spid="1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dirty="0"/>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1537352" y="387182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1904716" y="3523095"/>
            <a:ext cx="2100896" cy="369332"/>
          </a:xfrm>
          <a:prstGeom prst="rect">
            <a:avLst/>
          </a:prstGeom>
          <a:noFill/>
        </p:spPr>
        <p:txBody>
          <a:bodyPr wrap="none" rtlCol="0">
            <a:spAutoFit/>
          </a:bodyPr>
          <a:lstStyle/>
          <a:p>
            <a:r>
              <a:rPr lang="nl-BE" dirty="0"/>
              <a:t>Herkomst/besteding</a:t>
            </a:r>
          </a:p>
        </p:txBody>
      </p:sp>
      <p:sp>
        <p:nvSpPr>
          <p:cNvPr id="2" name="TextBox 1">
            <a:extLst>
              <a:ext uri="{FF2B5EF4-FFF2-40B4-BE49-F238E27FC236}">
                <a16:creationId xmlns:a16="http://schemas.microsoft.com/office/drawing/2014/main" id="{DDA74B1C-C180-4F3F-B910-D7A868F401E8}"/>
              </a:ext>
            </a:extLst>
          </p:cNvPr>
          <p:cNvSpPr txBox="1"/>
          <p:nvPr/>
        </p:nvSpPr>
        <p:spPr>
          <a:xfrm>
            <a:off x="2811644" y="-14804"/>
            <a:ext cx="282450"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2705636" y="3118952"/>
            <a:ext cx="380232" cy="477054"/>
          </a:xfrm>
          <a:prstGeom prst="rect">
            <a:avLst/>
          </a:prstGeom>
          <a:noFill/>
        </p:spPr>
        <p:txBody>
          <a:bodyPr wrap="none" rtlCol="0">
            <a:spAutoFit/>
          </a:bodyPr>
          <a:lstStyle/>
          <a:p>
            <a:r>
              <a:rPr lang="nl-BE" sz="2500" b="1" dirty="0">
                <a:solidFill>
                  <a:srgbClr val="FF0000"/>
                </a:solidFill>
                <a:latin typeface="Symbol" panose="05050102010706020507" pitchFamily="18" charset="2"/>
              </a:rPr>
              <a:t>D</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87" name="Group 86">
            <a:extLst>
              <a:ext uri="{FF2B5EF4-FFF2-40B4-BE49-F238E27FC236}">
                <a16:creationId xmlns:a16="http://schemas.microsoft.com/office/drawing/2014/main" id="{18458C7B-5947-4C72-A208-5C20DEDA1B28}"/>
              </a:ext>
            </a:extLst>
          </p:cNvPr>
          <p:cNvGrpSpPr/>
          <p:nvPr/>
        </p:nvGrpSpPr>
        <p:grpSpPr>
          <a:xfrm>
            <a:off x="4359640" y="526697"/>
            <a:ext cx="1151146" cy="759858"/>
            <a:chOff x="1504770" y="468528"/>
            <a:chExt cx="1151146" cy="759858"/>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4978" y="945048"/>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chemeClr val="tx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2834994" y="3871826"/>
            <a:ext cx="4083" cy="14898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chemeClr val="bg1"/>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3184228" y="882765"/>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4354150" y="1653859"/>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Freeform: Shape 99">
            <a:extLst>
              <a:ext uri="{FF2B5EF4-FFF2-40B4-BE49-F238E27FC236}">
                <a16:creationId xmlns:a16="http://schemas.microsoft.com/office/drawing/2014/main" id="{B837A741-359C-4539-9FC4-9D2726648F5E}"/>
              </a:ext>
            </a:extLst>
          </p:cNvPr>
          <p:cNvSpPr/>
          <p:nvPr/>
        </p:nvSpPr>
        <p:spPr>
          <a:xfrm>
            <a:off x="3157807" y="1289066"/>
            <a:ext cx="2342854" cy="1592555"/>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51906 w 2312088"/>
              <a:gd name="connsiteY4" fmla="*/ 831273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261245 w 2312088"/>
              <a:gd name="connsiteY0" fmla="*/ 541066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02613"/>
              <a:gd name="connsiteY0" fmla="*/ 541066 h 1620982"/>
              <a:gd name="connsiteX1" fmla="*/ 2302613 w 2302613"/>
              <a:gd name="connsiteY1" fmla="*/ 547003 h 1620982"/>
              <a:gd name="connsiteX2" fmla="*/ 2286000 w 2302613"/>
              <a:gd name="connsiteY2" fmla="*/ 5937 h 1620982"/>
              <a:gd name="connsiteX3" fmla="*/ 1140031 w 2302613"/>
              <a:gd name="connsiteY3" fmla="*/ 0 h 1620982"/>
              <a:gd name="connsiteX4" fmla="*/ 1147168 w 2302613"/>
              <a:gd name="connsiteY4" fmla="*/ 532790 h 1620982"/>
              <a:gd name="connsiteX5" fmla="*/ 890649 w 2302613"/>
              <a:gd name="connsiteY5" fmla="*/ 1377537 h 1620982"/>
              <a:gd name="connsiteX6" fmla="*/ 0 w 2302613"/>
              <a:gd name="connsiteY6" fmla="*/ 1377537 h 1620982"/>
              <a:gd name="connsiteX7" fmla="*/ 0 w 2302613"/>
              <a:gd name="connsiteY7" fmla="*/ 1620982 h 1620982"/>
              <a:gd name="connsiteX8" fmla="*/ 1145969 w 2302613"/>
              <a:gd name="connsiteY8" fmla="*/ 1609106 h 1620982"/>
              <a:gd name="connsiteX9" fmla="*/ 1145969 w 2302613"/>
              <a:gd name="connsiteY9" fmla="*/ 1365662 h 1620982"/>
              <a:gd name="connsiteX10" fmla="*/ 985652 w 2302613"/>
              <a:gd name="connsiteY10" fmla="*/ 1377537 h 1620982"/>
              <a:gd name="connsiteX11" fmla="*/ 1261245 w 2302613"/>
              <a:gd name="connsiteY11" fmla="*/ 541066 h 1620982"/>
              <a:gd name="connsiteX0" fmla="*/ 1261245 w 2309689"/>
              <a:gd name="connsiteY0" fmla="*/ 541066 h 1620982"/>
              <a:gd name="connsiteX1" fmla="*/ 2302613 w 2309689"/>
              <a:gd name="connsiteY1" fmla="*/ 547003 h 1620982"/>
              <a:gd name="connsiteX2" fmla="*/ 2309689 w 2309689"/>
              <a:gd name="connsiteY2" fmla="*/ 5937 h 1620982"/>
              <a:gd name="connsiteX3" fmla="*/ 1140031 w 2309689"/>
              <a:gd name="connsiteY3" fmla="*/ 0 h 1620982"/>
              <a:gd name="connsiteX4" fmla="*/ 1147168 w 2309689"/>
              <a:gd name="connsiteY4" fmla="*/ 532790 h 1620982"/>
              <a:gd name="connsiteX5" fmla="*/ 890649 w 2309689"/>
              <a:gd name="connsiteY5" fmla="*/ 1377537 h 1620982"/>
              <a:gd name="connsiteX6" fmla="*/ 0 w 2309689"/>
              <a:gd name="connsiteY6" fmla="*/ 1377537 h 1620982"/>
              <a:gd name="connsiteX7" fmla="*/ 0 w 2309689"/>
              <a:gd name="connsiteY7" fmla="*/ 1620982 h 1620982"/>
              <a:gd name="connsiteX8" fmla="*/ 1145969 w 2309689"/>
              <a:gd name="connsiteY8" fmla="*/ 1609106 h 1620982"/>
              <a:gd name="connsiteX9" fmla="*/ 1145969 w 2309689"/>
              <a:gd name="connsiteY9" fmla="*/ 1365662 h 1620982"/>
              <a:gd name="connsiteX10" fmla="*/ 985652 w 2309689"/>
              <a:gd name="connsiteY10" fmla="*/ 1377537 h 1620982"/>
              <a:gd name="connsiteX11" fmla="*/ 1261245 w 2309689"/>
              <a:gd name="connsiteY11" fmla="*/ 541066 h 1620982"/>
              <a:gd name="connsiteX0" fmla="*/ 1294410 w 2342854"/>
              <a:gd name="connsiteY0" fmla="*/ 541066 h 1620982"/>
              <a:gd name="connsiteX1" fmla="*/ 2335778 w 2342854"/>
              <a:gd name="connsiteY1" fmla="*/ 547003 h 1620982"/>
              <a:gd name="connsiteX2" fmla="*/ 2342854 w 2342854"/>
              <a:gd name="connsiteY2" fmla="*/ 5937 h 1620982"/>
              <a:gd name="connsiteX3" fmla="*/ 1173196 w 2342854"/>
              <a:gd name="connsiteY3" fmla="*/ 0 h 1620982"/>
              <a:gd name="connsiteX4" fmla="*/ 1180333 w 2342854"/>
              <a:gd name="connsiteY4" fmla="*/ 532790 h 1620982"/>
              <a:gd name="connsiteX5" fmla="*/ 923814 w 2342854"/>
              <a:gd name="connsiteY5" fmla="*/ 1377537 h 1620982"/>
              <a:gd name="connsiteX6" fmla="*/ 0 w 2342854"/>
              <a:gd name="connsiteY6" fmla="*/ 714242 h 1620982"/>
              <a:gd name="connsiteX7" fmla="*/ 33165 w 2342854"/>
              <a:gd name="connsiteY7" fmla="*/ 1620982 h 1620982"/>
              <a:gd name="connsiteX8" fmla="*/ 1179134 w 2342854"/>
              <a:gd name="connsiteY8" fmla="*/ 1609106 h 1620982"/>
              <a:gd name="connsiteX9" fmla="*/ 1179134 w 2342854"/>
              <a:gd name="connsiteY9" fmla="*/ 1365662 h 1620982"/>
              <a:gd name="connsiteX10" fmla="*/ 1018817 w 2342854"/>
              <a:gd name="connsiteY10" fmla="*/ 1377537 h 1620982"/>
              <a:gd name="connsiteX11" fmla="*/ 1294410 w 2342854"/>
              <a:gd name="connsiteY11" fmla="*/ 541066 h 1620982"/>
              <a:gd name="connsiteX0" fmla="*/ 1294410 w 2342854"/>
              <a:gd name="connsiteY0" fmla="*/ 541066 h 1609106"/>
              <a:gd name="connsiteX1" fmla="*/ 2335778 w 2342854"/>
              <a:gd name="connsiteY1" fmla="*/ 547003 h 1609106"/>
              <a:gd name="connsiteX2" fmla="*/ 2342854 w 2342854"/>
              <a:gd name="connsiteY2" fmla="*/ 5937 h 1609106"/>
              <a:gd name="connsiteX3" fmla="*/ 1173196 w 2342854"/>
              <a:gd name="connsiteY3" fmla="*/ 0 h 1609106"/>
              <a:gd name="connsiteX4" fmla="*/ 1180333 w 2342854"/>
              <a:gd name="connsiteY4" fmla="*/ 532790 h 1609106"/>
              <a:gd name="connsiteX5" fmla="*/ 923814 w 2342854"/>
              <a:gd name="connsiteY5" fmla="*/ 1377537 h 1609106"/>
              <a:gd name="connsiteX6" fmla="*/ 0 w 2342854"/>
              <a:gd name="connsiteY6" fmla="*/ 714242 h 1609106"/>
              <a:gd name="connsiteX7" fmla="*/ 0 w 2342854"/>
              <a:gd name="connsiteY7" fmla="*/ 1592555 h 1609106"/>
              <a:gd name="connsiteX8" fmla="*/ 1179134 w 2342854"/>
              <a:gd name="connsiteY8" fmla="*/ 1609106 h 1609106"/>
              <a:gd name="connsiteX9" fmla="*/ 1179134 w 2342854"/>
              <a:gd name="connsiteY9" fmla="*/ 1365662 h 1609106"/>
              <a:gd name="connsiteX10" fmla="*/ 1018817 w 2342854"/>
              <a:gd name="connsiteY10" fmla="*/ 1377537 h 1609106"/>
              <a:gd name="connsiteX11" fmla="*/ 1294410 w 2342854"/>
              <a:gd name="connsiteY11" fmla="*/ 541066 h 1609106"/>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923814 w 2342854"/>
              <a:gd name="connsiteY5" fmla="*/ 1377537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2854" h="1592555">
                <a:moveTo>
                  <a:pt x="1294410" y="541066"/>
                </a:moveTo>
                <a:cubicBezTo>
                  <a:pt x="1682594" y="544624"/>
                  <a:pt x="2028137" y="529231"/>
                  <a:pt x="2335778" y="547003"/>
                </a:cubicBezTo>
                <a:cubicBezTo>
                  <a:pt x="2338137" y="366648"/>
                  <a:pt x="2340495" y="186292"/>
                  <a:pt x="2342854" y="5937"/>
                </a:cubicBezTo>
                <a:lnTo>
                  <a:pt x="1173196" y="0"/>
                </a:lnTo>
                <a:lnTo>
                  <a:pt x="1180333" y="532790"/>
                </a:lnTo>
                <a:lnTo>
                  <a:pt x="1127540" y="728455"/>
                </a:lnTo>
                <a:lnTo>
                  <a:pt x="0" y="714242"/>
                </a:lnTo>
                <a:lnTo>
                  <a:pt x="0" y="1592555"/>
                </a:lnTo>
                <a:lnTo>
                  <a:pt x="1169658" y="1590155"/>
                </a:lnTo>
                <a:lnTo>
                  <a:pt x="1179134" y="1365662"/>
                </a:lnTo>
                <a:lnTo>
                  <a:pt x="1175165" y="1121694"/>
                </a:lnTo>
                <a:cubicBezTo>
                  <a:pt x="1148584" y="819181"/>
                  <a:pt x="1254662" y="734609"/>
                  <a:pt x="1294410" y="541066"/>
                </a:cubicBez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9" name="TextBox 118">
            <a:extLst>
              <a:ext uri="{FF2B5EF4-FFF2-40B4-BE49-F238E27FC236}">
                <a16:creationId xmlns:a16="http://schemas.microsoft.com/office/drawing/2014/main" id="{399C860C-0ACC-4B84-8B22-58CAD895297C}"/>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22" name="Group 21">
            <a:extLst>
              <a:ext uri="{FF2B5EF4-FFF2-40B4-BE49-F238E27FC236}">
                <a16:creationId xmlns:a16="http://schemas.microsoft.com/office/drawing/2014/main" id="{3BE32293-70E9-40D0-876A-BA402E4615D0}"/>
              </a:ext>
            </a:extLst>
          </p:cNvPr>
          <p:cNvGrpSpPr/>
          <p:nvPr/>
        </p:nvGrpSpPr>
        <p:grpSpPr>
          <a:xfrm>
            <a:off x="286740" y="97885"/>
            <a:ext cx="2592387" cy="2573218"/>
            <a:chOff x="286740" y="97885"/>
            <a:chExt cx="2592387" cy="2573218"/>
          </a:xfrm>
        </p:grpSpPr>
        <p:sp>
          <p:nvSpPr>
            <p:cNvPr id="103" name="Line 51">
              <a:extLst>
                <a:ext uri="{FF2B5EF4-FFF2-40B4-BE49-F238E27FC236}">
                  <a16:creationId xmlns:a16="http://schemas.microsoft.com/office/drawing/2014/main" id="{9D03EC6B-60A5-402C-82CE-A5A93868DEB4}"/>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4" name="Text Box 55">
              <a:extLst>
                <a:ext uri="{FF2B5EF4-FFF2-40B4-BE49-F238E27FC236}">
                  <a16:creationId xmlns:a16="http://schemas.microsoft.com/office/drawing/2014/main" id="{8D046A32-F092-4B11-B16A-9AA8F226435E}"/>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105" name="Text Box 56">
              <a:extLst>
                <a:ext uri="{FF2B5EF4-FFF2-40B4-BE49-F238E27FC236}">
                  <a16:creationId xmlns:a16="http://schemas.microsoft.com/office/drawing/2014/main" id="{0A9AA90F-5F6F-4853-A1A9-251B90F37773}"/>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6" name="Text Box 57">
              <a:extLst>
                <a:ext uri="{FF2B5EF4-FFF2-40B4-BE49-F238E27FC236}">
                  <a16:creationId xmlns:a16="http://schemas.microsoft.com/office/drawing/2014/main" id="{048BAF1E-533B-4D47-8EA6-E1411E10B280}"/>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7" name="Text Box 58">
              <a:extLst>
                <a:ext uri="{FF2B5EF4-FFF2-40B4-BE49-F238E27FC236}">
                  <a16:creationId xmlns:a16="http://schemas.microsoft.com/office/drawing/2014/main" id="{B57012EB-4122-414A-8E03-0C183C3FB075}"/>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08" name="Text Box 60">
              <a:extLst>
                <a:ext uri="{FF2B5EF4-FFF2-40B4-BE49-F238E27FC236}">
                  <a16:creationId xmlns:a16="http://schemas.microsoft.com/office/drawing/2014/main" id="{118F4B17-1DED-4C2A-AA64-A0D042F39700}"/>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10" name="Text Box 61">
              <a:extLst>
                <a:ext uri="{FF2B5EF4-FFF2-40B4-BE49-F238E27FC236}">
                  <a16:creationId xmlns:a16="http://schemas.microsoft.com/office/drawing/2014/main" id="{E4D3401E-EC7C-40A6-83E1-761DE40E5564}"/>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11" name="Text Box 62">
              <a:extLst>
                <a:ext uri="{FF2B5EF4-FFF2-40B4-BE49-F238E27FC236}">
                  <a16:creationId xmlns:a16="http://schemas.microsoft.com/office/drawing/2014/main" id="{403718C2-9F27-484B-B614-21E9FFFCC210}"/>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12" name="Text Box 63">
              <a:extLst>
                <a:ext uri="{FF2B5EF4-FFF2-40B4-BE49-F238E27FC236}">
                  <a16:creationId xmlns:a16="http://schemas.microsoft.com/office/drawing/2014/main" id="{A4D3E75C-3BC7-40BB-8EE5-DD7EF7282D2A}"/>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13" name="Text Box 64">
              <a:extLst>
                <a:ext uri="{FF2B5EF4-FFF2-40B4-BE49-F238E27FC236}">
                  <a16:creationId xmlns:a16="http://schemas.microsoft.com/office/drawing/2014/main" id="{3DC62567-B5D3-4737-BEB3-3B27CFAE5A27}"/>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14" name="Text Box 72">
              <a:extLst>
                <a:ext uri="{FF2B5EF4-FFF2-40B4-BE49-F238E27FC236}">
                  <a16:creationId xmlns:a16="http://schemas.microsoft.com/office/drawing/2014/main" id="{D6B6CCDA-3D47-4794-9FA5-356135B6BA72}"/>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115" name="Text Box 73">
              <a:extLst>
                <a:ext uri="{FF2B5EF4-FFF2-40B4-BE49-F238E27FC236}">
                  <a16:creationId xmlns:a16="http://schemas.microsoft.com/office/drawing/2014/main" id="{4E68E33A-833F-41C6-9FAB-7EFF8883BCB5}"/>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116" name="Line 52">
              <a:extLst>
                <a:ext uri="{FF2B5EF4-FFF2-40B4-BE49-F238E27FC236}">
                  <a16:creationId xmlns:a16="http://schemas.microsoft.com/office/drawing/2014/main" id="{D7C19D1E-F1AC-41A8-80DC-486E1ED84C0C}"/>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17" name="TextBox 116">
              <a:extLst>
                <a:ext uri="{FF2B5EF4-FFF2-40B4-BE49-F238E27FC236}">
                  <a16:creationId xmlns:a16="http://schemas.microsoft.com/office/drawing/2014/main" id="{32EFD4CA-D6CF-42F6-8CBF-0B00E036C5B7}"/>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118" name="Freeform: Shape 117">
              <a:extLst>
                <a:ext uri="{FF2B5EF4-FFF2-40B4-BE49-F238E27FC236}">
                  <a16:creationId xmlns:a16="http://schemas.microsoft.com/office/drawing/2014/main" id="{E4D05AE2-FE5E-4F41-8C30-E28CDA7E9A00}"/>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1" name="Freeform: Shape 120">
              <a:extLst>
                <a:ext uri="{FF2B5EF4-FFF2-40B4-BE49-F238E27FC236}">
                  <a16:creationId xmlns:a16="http://schemas.microsoft.com/office/drawing/2014/main" id="{B58A3C2A-5FB8-4DAE-B9D9-0955550C675E}"/>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Freeform: Shape 121">
              <a:extLst>
                <a:ext uri="{FF2B5EF4-FFF2-40B4-BE49-F238E27FC236}">
                  <a16:creationId xmlns:a16="http://schemas.microsoft.com/office/drawing/2014/main" id="{F2F55BE2-E5B0-424B-A076-19A2B3BF9F82}"/>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3" name="Rectangle 122">
              <a:extLst>
                <a:ext uri="{FF2B5EF4-FFF2-40B4-BE49-F238E27FC236}">
                  <a16:creationId xmlns:a16="http://schemas.microsoft.com/office/drawing/2014/main" id="{31BD21D8-68A6-4B3C-BC34-BBA1501FD059}"/>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24" name="TextBox 123">
            <a:extLst>
              <a:ext uri="{FF2B5EF4-FFF2-40B4-BE49-F238E27FC236}">
                <a16:creationId xmlns:a16="http://schemas.microsoft.com/office/drawing/2014/main" id="{9CDDD5AA-07BF-4625-A7E7-CA7F85036A60}"/>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
        <p:nvSpPr>
          <p:cNvPr id="126" name="Text Box 57">
            <a:extLst>
              <a:ext uri="{FF2B5EF4-FFF2-40B4-BE49-F238E27FC236}">
                <a16:creationId xmlns:a16="http://schemas.microsoft.com/office/drawing/2014/main" id="{50CBEC9B-5AA7-4B4F-BE78-82E968DB34EB}"/>
              </a:ext>
            </a:extLst>
          </p:cNvPr>
          <p:cNvSpPr txBox="1">
            <a:spLocks noChangeArrowheads="1"/>
          </p:cNvSpPr>
          <p:nvPr/>
        </p:nvSpPr>
        <p:spPr bwMode="auto">
          <a:xfrm>
            <a:off x="2865231" y="3939575"/>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130" name="Text Box 73">
            <a:extLst>
              <a:ext uri="{FF2B5EF4-FFF2-40B4-BE49-F238E27FC236}">
                <a16:creationId xmlns:a16="http://schemas.microsoft.com/office/drawing/2014/main" id="{CC260753-99B1-4038-AD91-B0AEF9034160}"/>
              </a:ext>
            </a:extLst>
          </p:cNvPr>
          <p:cNvSpPr txBox="1">
            <a:spLocks noChangeArrowheads="1"/>
          </p:cNvSpPr>
          <p:nvPr/>
        </p:nvSpPr>
        <p:spPr bwMode="auto">
          <a:xfrm>
            <a:off x="1666034" y="5136204"/>
            <a:ext cx="1152525" cy="156510"/>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131" name="Text Box 57">
            <a:extLst>
              <a:ext uri="{FF2B5EF4-FFF2-40B4-BE49-F238E27FC236}">
                <a16:creationId xmlns:a16="http://schemas.microsoft.com/office/drawing/2014/main" id="{093916F2-973B-44D2-AE6E-59F243102689}"/>
              </a:ext>
            </a:extLst>
          </p:cNvPr>
          <p:cNvSpPr txBox="1">
            <a:spLocks noChangeArrowheads="1"/>
          </p:cNvSpPr>
          <p:nvPr/>
        </p:nvSpPr>
        <p:spPr bwMode="auto">
          <a:xfrm>
            <a:off x="2865231" y="4232389"/>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132" name="Text Box 73">
            <a:extLst>
              <a:ext uri="{FF2B5EF4-FFF2-40B4-BE49-F238E27FC236}">
                <a16:creationId xmlns:a16="http://schemas.microsoft.com/office/drawing/2014/main" id="{0A92BFEA-D12E-4E43-9A79-FEF5D4B000C0}"/>
              </a:ext>
            </a:extLst>
          </p:cNvPr>
          <p:cNvSpPr txBox="1">
            <a:spLocks noChangeArrowheads="1"/>
          </p:cNvSpPr>
          <p:nvPr/>
        </p:nvSpPr>
        <p:spPr bwMode="auto">
          <a:xfrm>
            <a:off x="2865231" y="4661236"/>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
        <p:nvSpPr>
          <p:cNvPr id="133" name="Text Box 73">
            <a:extLst>
              <a:ext uri="{FF2B5EF4-FFF2-40B4-BE49-F238E27FC236}">
                <a16:creationId xmlns:a16="http://schemas.microsoft.com/office/drawing/2014/main" id="{78A36C03-26E6-469F-923D-0B271382E11F}"/>
              </a:ext>
            </a:extLst>
          </p:cNvPr>
          <p:cNvSpPr txBox="1">
            <a:spLocks noChangeArrowheads="1"/>
          </p:cNvSpPr>
          <p:nvPr/>
        </p:nvSpPr>
        <p:spPr bwMode="auto">
          <a:xfrm>
            <a:off x="1663547" y="465281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134" name="Text Box 58">
            <a:extLst>
              <a:ext uri="{FF2B5EF4-FFF2-40B4-BE49-F238E27FC236}">
                <a16:creationId xmlns:a16="http://schemas.microsoft.com/office/drawing/2014/main" id="{90DA6C56-8F78-44E0-8933-4921C06BB70A}"/>
              </a:ext>
            </a:extLst>
          </p:cNvPr>
          <p:cNvSpPr txBox="1">
            <a:spLocks noChangeArrowheads="1"/>
          </p:cNvSpPr>
          <p:nvPr/>
        </p:nvSpPr>
        <p:spPr bwMode="auto">
          <a:xfrm>
            <a:off x="1667111" y="435664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terugbet</a:t>
            </a:r>
            <a:r>
              <a:rPr lang="nl-NL" sz="1000" dirty="0"/>
              <a:t>. LT &lt;1Y</a:t>
            </a:r>
          </a:p>
          <a:p>
            <a:pPr algn="ctr" eaLnBrk="1" hangingPunct="1"/>
            <a:endParaRPr lang="nl-NL" sz="1200" dirty="0"/>
          </a:p>
        </p:txBody>
      </p:sp>
      <p:sp>
        <p:nvSpPr>
          <p:cNvPr id="135" name="Text Box 57">
            <a:extLst>
              <a:ext uri="{FF2B5EF4-FFF2-40B4-BE49-F238E27FC236}">
                <a16:creationId xmlns:a16="http://schemas.microsoft.com/office/drawing/2014/main" id="{D79F2056-1021-4A03-9DF8-07C59C179791}"/>
              </a:ext>
            </a:extLst>
          </p:cNvPr>
          <p:cNvSpPr txBox="1">
            <a:spLocks noChangeArrowheads="1"/>
          </p:cNvSpPr>
          <p:nvPr/>
        </p:nvSpPr>
        <p:spPr bwMode="auto">
          <a:xfrm>
            <a:off x="1665266" y="3934938"/>
            <a:ext cx="1150938" cy="416296"/>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cxnSp>
        <p:nvCxnSpPr>
          <p:cNvPr id="5" name="Straight Arrow Connector 4">
            <a:extLst>
              <a:ext uri="{FF2B5EF4-FFF2-40B4-BE49-F238E27FC236}">
                <a16:creationId xmlns:a16="http://schemas.microsoft.com/office/drawing/2014/main" id="{4EFA4ABC-1A50-45FF-A33F-AD000B8ED715}"/>
              </a:ext>
            </a:extLst>
          </p:cNvPr>
          <p:cNvCxnSpPr/>
          <p:nvPr/>
        </p:nvCxnSpPr>
        <p:spPr>
          <a:xfrm>
            <a:off x="3161585" y="4858675"/>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B9795F5-DCA0-4299-9731-9DE7ED7013C6}"/>
              </a:ext>
            </a:extLst>
          </p:cNvPr>
          <p:cNvCxnSpPr/>
          <p:nvPr/>
        </p:nvCxnSpPr>
        <p:spPr>
          <a:xfrm>
            <a:off x="3368065" y="4858675"/>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B0D0FCD-AED2-4205-9E01-E5EA1BF9AF94}"/>
              </a:ext>
            </a:extLst>
          </p:cNvPr>
          <p:cNvCxnSpPr/>
          <p:nvPr/>
        </p:nvCxnSpPr>
        <p:spPr>
          <a:xfrm>
            <a:off x="3573211" y="4851842"/>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4" name="Text Box 73">
            <a:extLst>
              <a:ext uri="{FF2B5EF4-FFF2-40B4-BE49-F238E27FC236}">
                <a16:creationId xmlns:a16="http://schemas.microsoft.com/office/drawing/2014/main" id="{27F25BD3-C606-4581-8DC1-5A1EC951935E}"/>
              </a:ext>
            </a:extLst>
          </p:cNvPr>
          <p:cNvSpPr txBox="1">
            <a:spLocks noChangeArrowheads="1"/>
          </p:cNvSpPr>
          <p:nvPr/>
        </p:nvSpPr>
        <p:spPr bwMode="auto">
          <a:xfrm>
            <a:off x="2865083" y="5128506"/>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cxnSp>
        <p:nvCxnSpPr>
          <p:cNvPr id="10" name="Straight Connector 9">
            <a:extLst>
              <a:ext uri="{FF2B5EF4-FFF2-40B4-BE49-F238E27FC236}">
                <a16:creationId xmlns:a16="http://schemas.microsoft.com/office/drawing/2014/main" id="{94B7981E-0B9A-41BD-886B-E477EA70A1BB}"/>
              </a:ext>
            </a:extLst>
          </p:cNvPr>
          <p:cNvCxnSpPr>
            <a:cxnSpLocks/>
          </p:cNvCxnSpPr>
          <p:nvPr/>
        </p:nvCxnSpPr>
        <p:spPr>
          <a:xfrm>
            <a:off x="1527876" y="4619651"/>
            <a:ext cx="2601863"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F4ADDCE-15E1-401E-A82C-B398957EDAF8}"/>
              </a:ext>
            </a:extLst>
          </p:cNvPr>
          <p:cNvCxnSpPr>
            <a:cxnSpLocks/>
          </p:cNvCxnSpPr>
          <p:nvPr/>
        </p:nvCxnSpPr>
        <p:spPr>
          <a:xfrm>
            <a:off x="1521341" y="5091768"/>
            <a:ext cx="2601863"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028142-B3CC-408F-BE5C-301D1007E771}"/>
              </a:ext>
            </a:extLst>
          </p:cNvPr>
          <p:cNvCxnSpPr/>
          <p:nvPr/>
        </p:nvCxnSpPr>
        <p:spPr>
          <a:xfrm>
            <a:off x="1989886" y="2769476"/>
            <a:ext cx="587490" cy="7689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D2FE66A0-B8AE-4BF0-B508-B5D5A54CACAC}"/>
              </a:ext>
            </a:extLst>
          </p:cNvPr>
          <p:cNvCxnSpPr>
            <a:cxnSpLocks/>
          </p:cNvCxnSpPr>
          <p:nvPr/>
        </p:nvCxnSpPr>
        <p:spPr>
          <a:xfrm flipH="1">
            <a:off x="3201664" y="2914660"/>
            <a:ext cx="440246" cy="6429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7D839191-9ABB-446F-8796-65C68864E90C}"/>
              </a:ext>
            </a:extLst>
          </p:cNvPr>
          <p:cNvSpPr/>
          <p:nvPr/>
        </p:nvSpPr>
        <p:spPr>
          <a:xfrm>
            <a:off x="1457927" y="3931365"/>
            <a:ext cx="92940" cy="649349"/>
          </a:xfrm>
          <a:prstGeom prst="leftBrace">
            <a:avLst>
              <a:gd name="adj1" fmla="val 3542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65" name="Left Brace 164">
            <a:extLst>
              <a:ext uri="{FF2B5EF4-FFF2-40B4-BE49-F238E27FC236}">
                <a16:creationId xmlns:a16="http://schemas.microsoft.com/office/drawing/2014/main" id="{EB4DA03F-0721-4BF0-831A-12FA8CD2E939}"/>
              </a:ext>
            </a:extLst>
          </p:cNvPr>
          <p:cNvSpPr/>
          <p:nvPr/>
        </p:nvSpPr>
        <p:spPr>
          <a:xfrm>
            <a:off x="1459484" y="4642846"/>
            <a:ext cx="91383" cy="425232"/>
          </a:xfrm>
          <a:prstGeom prst="leftBrace">
            <a:avLst>
              <a:gd name="adj1" fmla="val 3542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66" name="Left Brace 165">
            <a:extLst>
              <a:ext uri="{FF2B5EF4-FFF2-40B4-BE49-F238E27FC236}">
                <a16:creationId xmlns:a16="http://schemas.microsoft.com/office/drawing/2014/main" id="{30D5F0F8-E7E0-4F69-8BC5-E6B659EF53F0}"/>
              </a:ext>
            </a:extLst>
          </p:cNvPr>
          <p:cNvSpPr/>
          <p:nvPr/>
        </p:nvSpPr>
        <p:spPr>
          <a:xfrm>
            <a:off x="1461653" y="5113599"/>
            <a:ext cx="70962" cy="194334"/>
          </a:xfrm>
          <a:prstGeom prst="leftBrace">
            <a:avLst>
              <a:gd name="adj1" fmla="val 3542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69" name="TextBox 168">
            <a:extLst>
              <a:ext uri="{FF2B5EF4-FFF2-40B4-BE49-F238E27FC236}">
                <a16:creationId xmlns:a16="http://schemas.microsoft.com/office/drawing/2014/main" id="{00B5AE0F-9716-4627-89B8-4BC80A1D1E95}"/>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171" name="TextBox 170">
            <a:extLst>
              <a:ext uri="{FF2B5EF4-FFF2-40B4-BE49-F238E27FC236}">
                <a16:creationId xmlns:a16="http://schemas.microsoft.com/office/drawing/2014/main" id="{95947D9F-3A29-4390-B6C3-39B8FC498F5C}"/>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172" name="TextBox 171">
            <a:extLst>
              <a:ext uri="{FF2B5EF4-FFF2-40B4-BE49-F238E27FC236}">
                <a16:creationId xmlns:a16="http://schemas.microsoft.com/office/drawing/2014/main" id="{2A55823C-4E7F-4404-8D4F-B3DDFD261ACB}"/>
              </a:ext>
            </a:extLst>
          </p:cNvPr>
          <p:cNvSpPr txBox="1"/>
          <p:nvPr/>
        </p:nvSpPr>
        <p:spPr>
          <a:xfrm rot="16200000">
            <a:off x="-44105" y="4020249"/>
            <a:ext cx="829843" cy="307777"/>
          </a:xfrm>
          <a:prstGeom prst="rect">
            <a:avLst/>
          </a:prstGeom>
          <a:noFill/>
        </p:spPr>
        <p:txBody>
          <a:bodyPr wrap="none" rtlCol="0">
            <a:spAutoFit/>
          </a:bodyPr>
          <a:lstStyle/>
          <a:p>
            <a:r>
              <a:rPr lang="nl-BE" sz="1400" dirty="0">
                <a:solidFill>
                  <a:srgbClr val="00B050"/>
                </a:solidFill>
              </a:rPr>
              <a:t>Net-cash</a:t>
            </a:r>
          </a:p>
        </p:txBody>
      </p:sp>
      <p:sp>
        <p:nvSpPr>
          <p:cNvPr id="173" name="TextBox 172">
            <a:extLst>
              <a:ext uri="{FF2B5EF4-FFF2-40B4-BE49-F238E27FC236}">
                <a16:creationId xmlns:a16="http://schemas.microsoft.com/office/drawing/2014/main" id="{7FC8373E-F30C-4439-A3B9-DFF03B8C3ECE}"/>
              </a:ext>
            </a:extLst>
          </p:cNvPr>
          <p:cNvSpPr txBox="1"/>
          <p:nvPr/>
        </p:nvSpPr>
        <p:spPr>
          <a:xfrm rot="16200000">
            <a:off x="26541" y="4628291"/>
            <a:ext cx="653064" cy="307777"/>
          </a:xfrm>
          <a:prstGeom prst="rect">
            <a:avLst/>
          </a:prstGeom>
          <a:noFill/>
        </p:spPr>
        <p:txBody>
          <a:bodyPr wrap="none" rtlCol="0">
            <a:spAutoFit/>
          </a:bodyPr>
          <a:lstStyle/>
          <a:p>
            <a:r>
              <a:rPr lang="nl-BE" sz="1400" dirty="0">
                <a:solidFill>
                  <a:srgbClr val="4472BE"/>
                </a:solidFill>
              </a:rPr>
              <a:t>W.C.R.</a:t>
            </a:r>
          </a:p>
        </p:txBody>
      </p:sp>
      <p:sp>
        <p:nvSpPr>
          <p:cNvPr id="174" name="TextBox 173">
            <a:extLst>
              <a:ext uri="{FF2B5EF4-FFF2-40B4-BE49-F238E27FC236}">
                <a16:creationId xmlns:a16="http://schemas.microsoft.com/office/drawing/2014/main" id="{B52FA673-2D7F-4255-9893-5E6C0394872D}"/>
              </a:ext>
            </a:extLst>
          </p:cNvPr>
          <p:cNvSpPr txBox="1"/>
          <p:nvPr/>
        </p:nvSpPr>
        <p:spPr>
          <a:xfrm rot="16200000">
            <a:off x="26643" y="5072071"/>
            <a:ext cx="600549" cy="307777"/>
          </a:xfrm>
          <a:prstGeom prst="rect">
            <a:avLst/>
          </a:prstGeom>
          <a:noFill/>
        </p:spPr>
        <p:txBody>
          <a:bodyPr wrap="none" rtlCol="0">
            <a:spAutoFit/>
          </a:bodyPr>
          <a:lstStyle/>
          <a:p>
            <a:r>
              <a:rPr lang="nl-BE" sz="1400" dirty="0" err="1">
                <a:solidFill>
                  <a:schemeClr val="accent2">
                    <a:lumMod val="75000"/>
                  </a:schemeClr>
                </a:solidFill>
              </a:rPr>
              <a:t>V.Act</a:t>
            </a:r>
            <a:r>
              <a:rPr lang="nl-BE" sz="1400" dirty="0">
                <a:solidFill>
                  <a:schemeClr val="accent2">
                    <a:lumMod val="75000"/>
                  </a:schemeClr>
                </a:solidFill>
              </a:rPr>
              <a:t>.</a:t>
            </a:r>
          </a:p>
        </p:txBody>
      </p:sp>
      <p:sp>
        <p:nvSpPr>
          <p:cNvPr id="109" name="Line 51">
            <a:extLst>
              <a:ext uri="{FF2B5EF4-FFF2-40B4-BE49-F238E27FC236}">
                <a16:creationId xmlns:a16="http://schemas.microsoft.com/office/drawing/2014/main" id="{5632D8EF-712E-4906-91AC-29034A3E5F15}"/>
              </a:ext>
            </a:extLst>
          </p:cNvPr>
          <p:cNvSpPr>
            <a:spLocks noChangeShapeType="1"/>
          </p:cNvSpPr>
          <p:nvPr/>
        </p:nvSpPr>
        <p:spPr bwMode="auto">
          <a:xfrm>
            <a:off x="5541707" y="339074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20" name="Line 52">
            <a:extLst>
              <a:ext uri="{FF2B5EF4-FFF2-40B4-BE49-F238E27FC236}">
                <a16:creationId xmlns:a16="http://schemas.microsoft.com/office/drawing/2014/main" id="{B18772A2-C786-4538-820B-6B643A25A163}"/>
              </a:ext>
            </a:extLst>
          </p:cNvPr>
          <p:cNvSpPr>
            <a:spLocks noChangeShapeType="1"/>
          </p:cNvSpPr>
          <p:nvPr/>
        </p:nvSpPr>
        <p:spPr bwMode="auto">
          <a:xfrm>
            <a:off x="6866328" y="3390744"/>
            <a:ext cx="0" cy="5316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25" name="Line 51">
            <a:extLst>
              <a:ext uri="{FF2B5EF4-FFF2-40B4-BE49-F238E27FC236}">
                <a16:creationId xmlns:a16="http://schemas.microsoft.com/office/drawing/2014/main" id="{3AEDE64C-53B0-4825-AB0A-C5BE1447AFC6}"/>
              </a:ext>
            </a:extLst>
          </p:cNvPr>
          <p:cNvSpPr>
            <a:spLocks noChangeShapeType="1"/>
          </p:cNvSpPr>
          <p:nvPr/>
        </p:nvSpPr>
        <p:spPr bwMode="auto">
          <a:xfrm>
            <a:off x="5541707" y="419666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27" name="Line 52">
            <a:extLst>
              <a:ext uri="{FF2B5EF4-FFF2-40B4-BE49-F238E27FC236}">
                <a16:creationId xmlns:a16="http://schemas.microsoft.com/office/drawing/2014/main" id="{DEEC2CAF-3E89-4E6F-918A-394741B2F3F7}"/>
              </a:ext>
            </a:extLst>
          </p:cNvPr>
          <p:cNvSpPr>
            <a:spLocks noChangeShapeType="1"/>
          </p:cNvSpPr>
          <p:nvPr/>
        </p:nvSpPr>
        <p:spPr bwMode="auto">
          <a:xfrm>
            <a:off x="6866328" y="4196668"/>
            <a:ext cx="0" cy="5316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28" name="Line 51">
            <a:extLst>
              <a:ext uri="{FF2B5EF4-FFF2-40B4-BE49-F238E27FC236}">
                <a16:creationId xmlns:a16="http://schemas.microsoft.com/office/drawing/2014/main" id="{7A4722BA-F039-4EC4-B5E2-0C644DE1C066}"/>
              </a:ext>
            </a:extLst>
          </p:cNvPr>
          <p:cNvSpPr>
            <a:spLocks noChangeShapeType="1"/>
          </p:cNvSpPr>
          <p:nvPr/>
        </p:nvSpPr>
        <p:spPr bwMode="auto">
          <a:xfrm>
            <a:off x="5545081" y="512228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29" name="Line 52">
            <a:extLst>
              <a:ext uri="{FF2B5EF4-FFF2-40B4-BE49-F238E27FC236}">
                <a16:creationId xmlns:a16="http://schemas.microsoft.com/office/drawing/2014/main" id="{5EBDDF00-DEAB-473F-8DF6-A87908EAB46B}"/>
              </a:ext>
            </a:extLst>
          </p:cNvPr>
          <p:cNvSpPr>
            <a:spLocks noChangeShapeType="1"/>
          </p:cNvSpPr>
          <p:nvPr/>
        </p:nvSpPr>
        <p:spPr bwMode="auto">
          <a:xfrm>
            <a:off x="6869702" y="5122289"/>
            <a:ext cx="0" cy="91386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9" name="TextBox 138">
            <a:extLst>
              <a:ext uri="{FF2B5EF4-FFF2-40B4-BE49-F238E27FC236}">
                <a16:creationId xmlns:a16="http://schemas.microsoft.com/office/drawing/2014/main" id="{1D00CA00-9432-4915-BF5A-73E67D22C6E7}"/>
              </a:ext>
            </a:extLst>
          </p:cNvPr>
          <p:cNvSpPr txBox="1"/>
          <p:nvPr/>
        </p:nvSpPr>
        <p:spPr>
          <a:xfrm>
            <a:off x="6165995" y="3077331"/>
            <a:ext cx="1488293" cy="369332"/>
          </a:xfrm>
          <a:prstGeom prst="rect">
            <a:avLst/>
          </a:prstGeom>
          <a:noFill/>
        </p:spPr>
        <p:txBody>
          <a:bodyPr wrap="none" rtlCol="0">
            <a:spAutoFit/>
          </a:bodyPr>
          <a:lstStyle/>
          <a:p>
            <a:r>
              <a:rPr lang="nl-BE" dirty="0"/>
              <a:t>Asset-</a:t>
            </a:r>
            <a:r>
              <a:rPr lang="nl-BE" dirty="0" err="1"/>
              <a:t>burning</a:t>
            </a:r>
            <a:endParaRPr lang="nl-BE" dirty="0"/>
          </a:p>
        </p:txBody>
      </p:sp>
      <p:sp>
        <p:nvSpPr>
          <p:cNvPr id="142" name="TextBox 141">
            <a:extLst>
              <a:ext uri="{FF2B5EF4-FFF2-40B4-BE49-F238E27FC236}">
                <a16:creationId xmlns:a16="http://schemas.microsoft.com/office/drawing/2014/main" id="{D092BED6-C177-4E4B-B333-BB2F68B21FC2}"/>
              </a:ext>
            </a:extLst>
          </p:cNvPr>
          <p:cNvSpPr txBox="1"/>
          <p:nvPr/>
        </p:nvSpPr>
        <p:spPr>
          <a:xfrm>
            <a:off x="5860858" y="3896966"/>
            <a:ext cx="2100062" cy="369332"/>
          </a:xfrm>
          <a:prstGeom prst="rect">
            <a:avLst/>
          </a:prstGeom>
          <a:noFill/>
        </p:spPr>
        <p:txBody>
          <a:bodyPr wrap="none" rtlCol="0">
            <a:spAutoFit/>
          </a:bodyPr>
          <a:lstStyle/>
          <a:p>
            <a:r>
              <a:rPr lang="nl-BE" dirty="0"/>
              <a:t>Externe Financiering</a:t>
            </a:r>
          </a:p>
        </p:txBody>
      </p:sp>
      <p:sp>
        <p:nvSpPr>
          <p:cNvPr id="151" name="TextBox 150">
            <a:extLst>
              <a:ext uri="{FF2B5EF4-FFF2-40B4-BE49-F238E27FC236}">
                <a16:creationId xmlns:a16="http://schemas.microsoft.com/office/drawing/2014/main" id="{E5866064-A5F4-4841-97DD-0185A3B8CF52}"/>
              </a:ext>
            </a:extLst>
          </p:cNvPr>
          <p:cNvSpPr txBox="1"/>
          <p:nvPr/>
        </p:nvSpPr>
        <p:spPr>
          <a:xfrm>
            <a:off x="5814907" y="4808857"/>
            <a:ext cx="2065181" cy="369332"/>
          </a:xfrm>
          <a:prstGeom prst="rect">
            <a:avLst/>
          </a:prstGeom>
          <a:noFill/>
        </p:spPr>
        <p:txBody>
          <a:bodyPr wrap="none" rtlCol="0">
            <a:spAutoFit/>
          </a:bodyPr>
          <a:lstStyle/>
          <a:p>
            <a:r>
              <a:rPr lang="nl-BE" dirty="0"/>
              <a:t>Interne Financiering</a:t>
            </a:r>
          </a:p>
        </p:txBody>
      </p:sp>
      <p:sp>
        <p:nvSpPr>
          <p:cNvPr id="160" name="TextBox 159">
            <a:extLst>
              <a:ext uri="{FF2B5EF4-FFF2-40B4-BE49-F238E27FC236}">
                <a16:creationId xmlns:a16="http://schemas.microsoft.com/office/drawing/2014/main" id="{CFC2B567-BB1F-45AD-A203-C36DA462B4BF}"/>
              </a:ext>
            </a:extLst>
          </p:cNvPr>
          <p:cNvSpPr txBox="1"/>
          <p:nvPr/>
        </p:nvSpPr>
        <p:spPr>
          <a:xfrm>
            <a:off x="363336" y="3993476"/>
            <a:ext cx="1004757" cy="461665"/>
          </a:xfrm>
          <a:prstGeom prst="rect">
            <a:avLst/>
          </a:prstGeom>
          <a:noFill/>
        </p:spPr>
        <p:txBody>
          <a:bodyPr wrap="square" rtlCol="0">
            <a:spAutoFit/>
          </a:bodyPr>
          <a:lstStyle/>
          <a:p>
            <a:pPr algn="ctr"/>
            <a:r>
              <a:rPr lang="nl-BE" sz="1200" dirty="0"/>
              <a:t>Operationeel resultaat</a:t>
            </a:r>
          </a:p>
        </p:txBody>
      </p:sp>
      <p:sp>
        <p:nvSpPr>
          <p:cNvPr id="170" name="TextBox 169">
            <a:extLst>
              <a:ext uri="{FF2B5EF4-FFF2-40B4-BE49-F238E27FC236}">
                <a16:creationId xmlns:a16="http://schemas.microsoft.com/office/drawing/2014/main" id="{5AB5F2C7-4051-4584-8B62-4C1D25F8D0C8}"/>
              </a:ext>
            </a:extLst>
          </p:cNvPr>
          <p:cNvSpPr txBox="1"/>
          <p:nvPr/>
        </p:nvSpPr>
        <p:spPr>
          <a:xfrm>
            <a:off x="353072" y="4545788"/>
            <a:ext cx="1138032" cy="461665"/>
          </a:xfrm>
          <a:prstGeom prst="rect">
            <a:avLst/>
          </a:prstGeom>
          <a:noFill/>
        </p:spPr>
        <p:txBody>
          <a:bodyPr wrap="square" rtlCol="0">
            <a:spAutoFit/>
          </a:bodyPr>
          <a:lstStyle/>
          <a:p>
            <a:pPr algn="ctr"/>
            <a:r>
              <a:rPr lang="nl-BE" sz="1200" dirty="0"/>
              <a:t>Mutatie werkkapitaal</a:t>
            </a:r>
          </a:p>
        </p:txBody>
      </p:sp>
      <p:sp>
        <p:nvSpPr>
          <p:cNvPr id="176" name="TextBox 175">
            <a:extLst>
              <a:ext uri="{FF2B5EF4-FFF2-40B4-BE49-F238E27FC236}">
                <a16:creationId xmlns:a16="http://schemas.microsoft.com/office/drawing/2014/main" id="{80F5280F-6EC7-44AA-9C85-57CDE261C152}"/>
              </a:ext>
            </a:extLst>
          </p:cNvPr>
          <p:cNvSpPr txBox="1"/>
          <p:nvPr/>
        </p:nvSpPr>
        <p:spPr>
          <a:xfrm>
            <a:off x="372590" y="5072741"/>
            <a:ext cx="1038494" cy="276999"/>
          </a:xfrm>
          <a:prstGeom prst="rect">
            <a:avLst/>
          </a:prstGeom>
          <a:noFill/>
        </p:spPr>
        <p:txBody>
          <a:bodyPr wrap="square" rtlCol="0">
            <a:spAutoFit/>
          </a:bodyPr>
          <a:lstStyle/>
          <a:p>
            <a:pPr algn="ctr"/>
            <a:r>
              <a:rPr lang="nl-BE" sz="1200" dirty="0"/>
              <a:t>Asset </a:t>
            </a:r>
            <a:r>
              <a:rPr lang="nl-BE" sz="1200" dirty="0" err="1"/>
              <a:t>mgt</a:t>
            </a:r>
            <a:r>
              <a:rPr lang="nl-BE" sz="1200" dirty="0"/>
              <a:t>.</a:t>
            </a:r>
          </a:p>
        </p:txBody>
      </p:sp>
    </p:spTree>
    <p:extLst>
      <p:ext uri="{BB962C8B-B14F-4D97-AF65-F5344CB8AC3E}">
        <p14:creationId xmlns:p14="http://schemas.microsoft.com/office/powerpoint/2010/main" val="4193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4.72222E-6 -2.59259E-6 L 0.44097 -0.11435 " pathEditMode="relative" rAng="0" ptsTypes="AA">
                                      <p:cBhvr>
                                        <p:cTn id="30" dur="2000" fill="hold"/>
                                        <p:tgtEl>
                                          <p:spTgt spid="131"/>
                                        </p:tgtEl>
                                        <p:attrNameLst>
                                          <p:attrName>ppt_x</p:attrName>
                                          <p:attrName>ppt_y</p:attrName>
                                        </p:attrNameLst>
                                      </p:cBhvr>
                                      <p:rCtr x="22049" y="-571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0.00052 0.00069 L 0.43993 -0.24584 " pathEditMode="relative" rAng="0" ptsTypes="AA">
                                      <p:cBhvr>
                                        <p:cTn id="34" dur="2000" fill="hold"/>
                                        <p:tgtEl>
                                          <p:spTgt spid="130"/>
                                        </p:tgtEl>
                                        <p:attrNameLst>
                                          <p:attrName>ppt_x</p:attrName>
                                          <p:attrName>ppt_y</p:attrName>
                                        </p:attrNameLst>
                                      </p:cBhvr>
                                      <p:rCtr x="21962" y="-12338"/>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0.00104 0.00139 L 0.43767 -0.01689 " pathEditMode="relative" rAng="0" ptsTypes="AA">
                                      <p:cBhvr>
                                        <p:cTn id="38" dur="2000" fill="hold"/>
                                        <p:tgtEl>
                                          <p:spTgt spid="134"/>
                                        </p:tgtEl>
                                        <p:attrNameLst>
                                          <p:attrName>ppt_x</p:attrName>
                                          <p:attrName>ppt_y</p:attrName>
                                        </p:attrNameLst>
                                      </p:cBhvr>
                                      <p:rCtr x="21927" y="-926"/>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1.11111E-6 -2.22222E-6 L 0.44149 -0.12778 " pathEditMode="relative" rAng="0" ptsTypes="AA">
                                      <p:cBhvr>
                                        <p:cTn id="42" dur="2000" fill="hold"/>
                                        <p:tgtEl>
                                          <p:spTgt spid="144"/>
                                        </p:tgtEl>
                                        <p:attrNameLst>
                                          <p:attrName>ppt_x</p:attrName>
                                          <p:attrName>ppt_y</p:attrName>
                                        </p:attrNameLst>
                                      </p:cBhvr>
                                      <p:rCtr x="22066" y="-638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72222E-6 0.00139 L 0.43836 0.17847 " pathEditMode="relative" rAng="0" ptsTypes="AA">
                                      <p:cBhvr>
                                        <p:cTn id="46" dur="2000" fill="hold"/>
                                        <p:tgtEl>
                                          <p:spTgt spid="135"/>
                                        </p:tgtEl>
                                        <p:attrNameLst>
                                          <p:attrName>ppt_x</p:attrName>
                                          <p:attrName>ppt_y</p:attrName>
                                        </p:attrNameLst>
                                      </p:cBhvr>
                                      <p:rCtr x="21910" y="8843"/>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0.00104 -0.00139 L 0.43906 0.13495 " pathEditMode="relative" rAng="0" ptsTypes="AA">
                                      <p:cBhvr>
                                        <p:cTn id="50" dur="2000" fill="hold"/>
                                        <p:tgtEl>
                                          <p:spTgt spid="133"/>
                                        </p:tgtEl>
                                        <p:attrNameLst>
                                          <p:attrName>ppt_x</p:attrName>
                                          <p:attrName>ppt_y</p:attrName>
                                        </p:attrNameLst>
                                      </p:cBhvr>
                                      <p:rCtr x="21892" y="6806"/>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4.72222E-6 1.11111E-6 L 0.44427 0.17893 " pathEditMode="relative" rAng="0" ptsTypes="AA">
                                      <p:cBhvr>
                                        <p:cTn id="54" dur="2000" fill="hold"/>
                                        <p:tgtEl>
                                          <p:spTgt spid="126"/>
                                        </p:tgtEl>
                                        <p:attrNameLst>
                                          <p:attrName>ppt_x</p:attrName>
                                          <p:attrName>ppt_y</p:attrName>
                                        </p:attrNameLst>
                                      </p:cBhvr>
                                      <p:rCtr x="22205" y="8935"/>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1.11111E-6 7.40741E-7 L 0.44427 0.1162 " pathEditMode="relative" rAng="0" ptsTypes="AA">
                                      <p:cBhvr>
                                        <p:cTn id="58" dur="2000" fill="hold"/>
                                        <p:tgtEl>
                                          <p:spTgt spid="132"/>
                                        </p:tgtEl>
                                        <p:attrNameLst>
                                          <p:attrName>ppt_x</p:attrName>
                                          <p:attrName>ppt_y</p:attrName>
                                        </p:attrNameLst>
                                      </p:cBhvr>
                                      <p:rCtr x="22205" y="5810"/>
                                    </p:animMotion>
                                  </p:childTnLst>
                                </p:cTn>
                              </p:par>
                              <p:par>
                                <p:cTn id="59" presetID="42" presetClass="path" presetSubtype="0" accel="50000" decel="50000" fill="hold" nodeType="withEffect">
                                  <p:stCondLst>
                                    <p:cond delay="0"/>
                                  </p:stCondLst>
                                  <p:childTnLst>
                                    <p:animMotion origin="layout" path="M 0.00365 0.00417 L 0.44792 0.11759 " pathEditMode="relative" rAng="0" ptsTypes="AA">
                                      <p:cBhvr>
                                        <p:cTn id="60" dur="2000" fill="hold"/>
                                        <p:tgtEl>
                                          <p:spTgt spid="138"/>
                                        </p:tgtEl>
                                        <p:attrNameLst>
                                          <p:attrName>ppt_x</p:attrName>
                                          <p:attrName>ppt_y</p:attrName>
                                        </p:attrNameLst>
                                      </p:cBhvr>
                                      <p:rCtr x="22205" y="5671"/>
                                    </p:animMotion>
                                  </p:childTnLst>
                                </p:cTn>
                              </p:par>
                              <p:par>
                                <p:cTn id="61" presetID="42" presetClass="path" presetSubtype="0" accel="50000" decel="50000" fill="hold" nodeType="withEffect">
                                  <p:stCondLst>
                                    <p:cond delay="0"/>
                                  </p:stCondLst>
                                  <p:childTnLst>
                                    <p:animMotion origin="layout" path="M 0.02969 -0.01597 L 0.44705 0.11782 " pathEditMode="relative" rAng="0" ptsTypes="AA">
                                      <p:cBhvr>
                                        <p:cTn id="62" dur="2000" fill="hold"/>
                                        <p:tgtEl>
                                          <p:spTgt spid="137"/>
                                        </p:tgtEl>
                                        <p:attrNameLst>
                                          <p:attrName>ppt_x</p:attrName>
                                          <p:attrName>ppt_y</p:attrName>
                                        </p:attrNameLst>
                                      </p:cBhvr>
                                      <p:rCtr x="20868" y="6690"/>
                                    </p:animMotion>
                                  </p:childTnLst>
                                </p:cTn>
                              </p:par>
                              <p:par>
                                <p:cTn id="63" presetID="42" presetClass="path" presetSubtype="0" accel="50000" decel="50000" fill="hold" nodeType="withEffect">
                                  <p:stCondLst>
                                    <p:cond delay="0"/>
                                  </p:stCondLst>
                                  <p:childTnLst>
                                    <p:animMotion origin="layout" path="M 0.00469 0.00486 L 0.44826 0.11713 " pathEditMode="relative" rAng="0" ptsTypes="AA">
                                      <p:cBhvr>
                                        <p:cTn id="64" dur="2000" fill="hold"/>
                                        <p:tgtEl>
                                          <p:spTgt spid="5"/>
                                        </p:tgtEl>
                                        <p:attrNameLst>
                                          <p:attrName>ppt_x</p:attrName>
                                          <p:attrName>ppt_y</p:attrName>
                                        </p:attrNameLst>
                                      </p:cBhvr>
                                      <p:rCtr x="22170" y="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p:bldP spid="130" grpId="1" animBg="1"/>
      <p:bldP spid="131" grpId="1" animBg="1"/>
      <p:bldP spid="132" grpId="1" animBg="1"/>
      <p:bldP spid="133" grpId="1" animBg="1"/>
      <p:bldP spid="134" grpId="1" animBg="1"/>
      <p:bldP spid="135" grpId="1" animBg="1"/>
      <p:bldP spid="144" grpId="1" animBg="1"/>
      <p:bldP spid="109" grpId="0" animBg="1"/>
      <p:bldP spid="120" grpId="0" animBg="1"/>
      <p:bldP spid="125" grpId="0" animBg="1"/>
      <p:bldP spid="127" grpId="0" animBg="1"/>
      <p:bldP spid="128" grpId="0" animBg="1"/>
      <p:bldP spid="129" grpId="0" animBg="1"/>
      <p:bldP spid="139" grpId="0"/>
      <p:bldP spid="142" grpId="0"/>
      <p:bldP spid="1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1904716" y="3523095"/>
            <a:ext cx="2100896" cy="369332"/>
          </a:xfrm>
          <a:prstGeom prst="rect">
            <a:avLst/>
          </a:prstGeom>
          <a:noFill/>
        </p:spPr>
        <p:txBody>
          <a:bodyPr wrap="none" rtlCol="0">
            <a:spAutoFit/>
          </a:bodyPr>
          <a:lstStyle/>
          <a:p>
            <a:r>
              <a:rPr lang="nl-BE" dirty="0"/>
              <a:t>Herkomst/besteding</a:t>
            </a:r>
          </a:p>
        </p:txBody>
      </p:sp>
      <p:sp>
        <p:nvSpPr>
          <p:cNvPr id="2" name="TextBox 1">
            <a:extLst>
              <a:ext uri="{FF2B5EF4-FFF2-40B4-BE49-F238E27FC236}">
                <a16:creationId xmlns:a16="http://schemas.microsoft.com/office/drawing/2014/main" id="{DDA74B1C-C180-4F3F-B910-D7A868F401E8}"/>
              </a:ext>
            </a:extLst>
          </p:cNvPr>
          <p:cNvSpPr txBox="1"/>
          <p:nvPr/>
        </p:nvSpPr>
        <p:spPr>
          <a:xfrm>
            <a:off x="2811644" y="-14804"/>
            <a:ext cx="282450"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2705636" y="3118952"/>
            <a:ext cx="380232" cy="477054"/>
          </a:xfrm>
          <a:prstGeom prst="rect">
            <a:avLst/>
          </a:prstGeom>
          <a:noFill/>
        </p:spPr>
        <p:txBody>
          <a:bodyPr wrap="none" rtlCol="0">
            <a:spAutoFit/>
          </a:bodyPr>
          <a:lstStyle/>
          <a:p>
            <a:r>
              <a:rPr lang="nl-BE" sz="2500" b="1" dirty="0">
                <a:solidFill>
                  <a:srgbClr val="FF0000"/>
                </a:solidFill>
                <a:latin typeface="Symbol" panose="05050102010706020507" pitchFamily="18" charset="2"/>
              </a:rPr>
              <a:t>D</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87" name="Group 86">
            <a:extLst>
              <a:ext uri="{FF2B5EF4-FFF2-40B4-BE49-F238E27FC236}">
                <a16:creationId xmlns:a16="http://schemas.microsoft.com/office/drawing/2014/main" id="{18458C7B-5947-4C72-A208-5C20DEDA1B28}"/>
              </a:ext>
            </a:extLst>
          </p:cNvPr>
          <p:cNvGrpSpPr/>
          <p:nvPr/>
        </p:nvGrpSpPr>
        <p:grpSpPr>
          <a:xfrm>
            <a:off x="4359640" y="526697"/>
            <a:ext cx="1151146" cy="759858"/>
            <a:chOff x="1504770" y="468528"/>
            <a:chExt cx="1151146" cy="759858"/>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4978" y="945048"/>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chemeClr val="tx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chemeClr val="bg1"/>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3184228" y="882765"/>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4354150" y="1653859"/>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Freeform: Shape 99">
            <a:extLst>
              <a:ext uri="{FF2B5EF4-FFF2-40B4-BE49-F238E27FC236}">
                <a16:creationId xmlns:a16="http://schemas.microsoft.com/office/drawing/2014/main" id="{B837A741-359C-4539-9FC4-9D2726648F5E}"/>
              </a:ext>
            </a:extLst>
          </p:cNvPr>
          <p:cNvSpPr/>
          <p:nvPr/>
        </p:nvSpPr>
        <p:spPr>
          <a:xfrm>
            <a:off x="3157807" y="1289066"/>
            <a:ext cx="2342854" cy="1592555"/>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51906 w 2312088"/>
              <a:gd name="connsiteY4" fmla="*/ 831273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261245 w 2312088"/>
              <a:gd name="connsiteY0" fmla="*/ 541066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02613"/>
              <a:gd name="connsiteY0" fmla="*/ 541066 h 1620982"/>
              <a:gd name="connsiteX1" fmla="*/ 2302613 w 2302613"/>
              <a:gd name="connsiteY1" fmla="*/ 547003 h 1620982"/>
              <a:gd name="connsiteX2" fmla="*/ 2286000 w 2302613"/>
              <a:gd name="connsiteY2" fmla="*/ 5937 h 1620982"/>
              <a:gd name="connsiteX3" fmla="*/ 1140031 w 2302613"/>
              <a:gd name="connsiteY3" fmla="*/ 0 h 1620982"/>
              <a:gd name="connsiteX4" fmla="*/ 1147168 w 2302613"/>
              <a:gd name="connsiteY4" fmla="*/ 532790 h 1620982"/>
              <a:gd name="connsiteX5" fmla="*/ 890649 w 2302613"/>
              <a:gd name="connsiteY5" fmla="*/ 1377537 h 1620982"/>
              <a:gd name="connsiteX6" fmla="*/ 0 w 2302613"/>
              <a:gd name="connsiteY6" fmla="*/ 1377537 h 1620982"/>
              <a:gd name="connsiteX7" fmla="*/ 0 w 2302613"/>
              <a:gd name="connsiteY7" fmla="*/ 1620982 h 1620982"/>
              <a:gd name="connsiteX8" fmla="*/ 1145969 w 2302613"/>
              <a:gd name="connsiteY8" fmla="*/ 1609106 h 1620982"/>
              <a:gd name="connsiteX9" fmla="*/ 1145969 w 2302613"/>
              <a:gd name="connsiteY9" fmla="*/ 1365662 h 1620982"/>
              <a:gd name="connsiteX10" fmla="*/ 985652 w 2302613"/>
              <a:gd name="connsiteY10" fmla="*/ 1377537 h 1620982"/>
              <a:gd name="connsiteX11" fmla="*/ 1261245 w 2302613"/>
              <a:gd name="connsiteY11" fmla="*/ 541066 h 1620982"/>
              <a:gd name="connsiteX0" fmla="*/ 1261245 w 2309689"/>
              <a:gd name="connsiteY0" fmla="*/ 541066 h 1620982"/>
              <a:gd name="connsiteX1" fmla="*/ 2302613 w 2309689"/>
              <a:gd name="connsiteY1" fmla="*/ 547003 h 1620982"/>
              <a:gd name="connsiteX2" fmla="*/ 2309689 w 2309689"/>
              <a:gd name="connsiteY2" fmla="*/ 5937 h 1620982"/>
              <a:gd name="connsiteX3" fmla="*/ 1140031 w 2309689"/>
              <a:gd name="connsiteY3" fmla="*/ 0 h 1620982"/>
              <a:gd name="connsiteX4" fmla="*/ 1147168 w 2309689"/>
              <a:gd name="connsiteY4" fmla="*/ 532790 h 1620982"/>
              <a:gd name="connsiteX5" fmla="*/ 890649 w 2309689"/>
              <a:gd name="connsiteY5" fmla="*/ 1377537 h 1620982"/>
              <a:gd name="connsiteX6" fmla="*/ 0 w 2309689"/>
              <a:gd name="connsiteY6" fmla="*/ 1377537 h 1620982"/>
              <a:gd name="connsiteX7" fmla="*/ 0 w 2309689"/>
              <a:gd name="connsiteY7" fmla="*/ 1620982 h 1620982"/>
              <a:gd name="connsiteX8" fmla="*/ 1145969 w 2309689"/>
              <a:gd name="connsiteY8" fmla="*/ 1609106 h 1620982"/>
              <a:gd name="connsiteX9" fmla="*/ 1145969 w 2309689"/>
              <a:gd name="connsiteY9" fmla="*/ 1365662 h 1620982"/>
              <a:gd name="connsiteX10" fmla="*/ 985652 w 2309689"/>
              <a:gd name="connsiteY10" fmla="*/ 1377537 h 1620982"/>
              <a:gd name="connsiteX11" fmla="*/ 1261245 w 2309689"/>
              <a:gd name="connsiteY11" fmla="*/ 541066 h 1620982"/>
              <a:gd name="connsiteX0" fmla="*/ 1294410 w 2342854"/>
              <a:gd name="connsiteY0" fmla="*/ 541066 h 1620982"/>
              <a:gd name="connsiteX1" fmla="*/ 2335778 w 2342854"/>
              <a:gd name="connsiteY1" fmla="*/ 547003 h 1620982"/>
              <a:gd name="connsiteX2" fmla="*/ 2342854 w 2342854"/>
              <a:gd name="connsiteY2" fmla="*/ 5937 h 1620982"/>
              <a:gd name="connsiteX3" fmla="*/ 1173196 w 2342854"/>
              <a:gd name="connsiteY3" fmla="*/ 0 h 1620982"/>
              <a:gd name="connsiteX4" fmla="*/ 1180333 w 2342854"/>
              <a:gd name="connsiteY4" fmla="*/ 532790 h 1620982"/>
              <a:gd name="connsiteX5" fmla="*/ 923814 w 2342854"/>
              <a:gd name="connsiteY5" fmla="*/ 1377537 h 1620982"/>
              <a:gd name="connsiteX6" fmla="*/ 0 w 2342854"/>
              <a:gd name="connsiteY6" fmla="*/ 714242 h 1620982"/>
              <a:gd name="connsiteX7" fmla="*/ 33165 w 2342854"/>
              <a:gd name="connsiteY7" fmla="*/ 1620982 h 1620982"/>
              <a:gd name="connsiteX8" fmla="*/ 1179134 w 2342854"/>
              <a:gd name="connsiteY8" fmla="*/ 1609106 h 1620982"/>
              <a:gd name="connsiteX9" fmla="*/ 1179134 w 2342854"/>
              <a:gd name="connsiteY9" fmla="*/ 1365662 h 1620982"/>
              <a:gd name="connsiteX10" fmla="*/ 1018817 w 2342854"/>
              <a:gd name="connsiteY10" fmla="*/ 1377537 h 1620982"/>
              <a:gd name="connsiteX11" fmla="*/ 1294410 w 2342854"/>
              <a:gd name="connsiteY11" fmla="*/ 541066 h 1620982"/>
              <a:gd name="connsiteX0" fmla="*/ 1294410 w 2342854"/>
              <a:gd name="connsiteY0" fmla="*/ 541066 h 1609106"/>
              <a:gd name="connsiteX1" fmla="*/ 2335778 w 2342854"/>
              <a:gd name="connsiteY1" fmla="*/ 547003 h 1609106"/>
              <a:gd name="connsiteX2" fmla="*/ 2342854 w 2342854"/>
              <a:gd name="connsiteY2" fmla="*/ 5937 h 1609106"/>
              <a:gd name="connsiteX3" fmla="*/ 1173196 w 2342854"/>
              <a:gd name="connsiteY3" fmla="*/ 0 h 1609106"/>
              <a:gd name="connsiteX4" fmla="*/ 1180333 w 2342854"/>
              <a:gd name="connsiteY4" fmla="*/ 532790 h 1609106"/>
              <a:gd name="connsiteX5" fmla="*/ 923814 w 2342854"/>
              <a:gd name="connsiteY5" fmla="*/ 1377537 h 1609106"/>
              <a:gd name="connsiteX6" fmla="*/ 0 w 2342854"/>
              <a:gd name="connsiteY6" fmla="*/ 714242 h 1609106"/>
              <a:gd name="connsiteX7" fmla="*/ 0 w 2342854"/>
              <a:gd name="connsiteY7" fmla="*/ 1592555 h 1609106"/>
              <a:gd name="connsiteX8" fmla="*/ 1179134 w 2342854"/>
              <a:gd name="connsiteY8" fmla="*/ 1609106 h 1609106"/>
              <a:gd name="connsiteX9" fmla="*/ 1179134 w 2342854"/>
              <a:gd name="connsiteY9" fmla="*/ 1365662 h 1609106"/>
              <a:gd name="connsiteX10" fmla="*/ 1018817 w 2342854"/>
              <a:gd name="connsiteY10" fmla="*/ 1377537 h 1609106"/>
              <a:gd name="connsiteX11" fmla="*/ 1294410 w 2342854"/>
              <a:gd name="connsiteY11" fmla="*/ 541066 h 1609106"/>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923814 w 2342854"/>
              <a:gd name="connsiteY5" fmla="*/ 1377537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2854" h="1592555">
                <a:moveTo>
                  <a:pt x="1294410" y="541066"/>
                </a:moveTo>
                <a:cubicBezTo>
                  <a:pt x="1682594" y="544624"/>
                  <a:pt x="2028137" y="529231"/>
                  <a:pt x="2335778" y="547003"/>
                </a:cubicBezTo>
                <a:cubicBezTo>
                  <a:pt x="2338137" y="366648"/>
                  <a:pt x="2340495" y="186292"/>
                  <a:pt x="2342854" y="5937"/>
                </a:cubicBezTo>
                <a:lnTo>
                  <a:pt x="1173196" y="0"/>
                </a:lnTo>
                <a:lnTo>
                  <a:pt x="1180333" y="532790"/>
                </a:lnTo>
                <a:lnTo>
                  <a:pt x="1127540" y="728455"/>
                </a:lnTo>
                <a:lnTo>
                  <a:pt x="0" y="714242"/>
                </a:lnTo>
                <a:lnTo>
                  <a:pt x="0" y="1592555"/>
                </a:lnTo>
                <a:lnTo>
                  <a:pt x="1169658" y="1590155"/>
                </a:lnTo>
                <a:lnTo>
                  <a:pt x="1179134" y="1365662"/>
                </a:lnTo>
                <a:lnTo>
                  <a:pt x="1175165" y="1121694"/>
                </a:lnTo>
                <a:cubicBezTo>
                  <a:pt x="1148584" y="819181"/>
                  <a:pt x="1254662" y="734609"/>
                  <a:pt x="1294410" y="541066"/>
                </a:cubicBez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9" name="TextBox 118">
            <a:extLst>
              <a:ext uri="{FF2B5EF4-FFF2-40B4-BE49-F238E27FC236}">
                <a16:creationId xmlns:a16="http://schemas.microsoft.com/office/drawing/2014/main" id="{399C860C-0ACC-4B84-8B22-58CAD895297C}"/>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22" name="Group 21">
            <a:extLst>
              <a:ext uri="{FF2B5EF4-FFF2-40B4-BE49-F238E27FC236}">
                <a16:creationId xmlns:a16="http://schemas.microsoft.com/office/drawing/2014/main" id="{3BE32293-70E9-40D0-876A-BA402E4615D0}"/>
              </a:ext>
            </a:extLst>
          </p:cNvPr>
          <p:cNvGrpSpPr/>
          <p:nvPr/>
        </p:nvGrpSpPr>
        <p:grpSpPr>
          <a:xfrm>
            <a:off x="286740" y="97885"/>
            <a:ext cx="2592387" cy="2573218"/>
            <a:chOff x="286740" y="97885"/>
            <a:chExt cx="2592387" cy="2573218"/>
          </a:xfrm>
        </p:grpSpPr>
        <p:sp>
          <p:nvSpPr>
            <p:cNvPr id="103" name="Line 51">
              <a:extLst>
                <a:ext uri="{FF2B5EF4-FFF2-40B4-BE49-F238E27FC236}">
                  <a16:creationId xmlns:a16="http://schemas.microsoft.com/office/drawing/2014/main" id="{9D03EC6B-60A5-402C-82CE-A5A93868DEB4}"/>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4" name="Text Box 55">
              <a:extLst>
                <a:ext uri="{FF2B5EF4-FFF2-40B4-BE49-F238E27FC236}">
                  <a16:creationId xmlns:a16="http://schemas.microsoft.com/office/drawing/2014/main" id="{8D046A32-F092-4B11-B16A-9AA8F226435E}"/>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105" name="Text Box 56">
              <a:extLst>
                <a:ext uri="{FF2B5EF4-FFF2-40B4-BE49-F238E27FC236}">
                  <a16:creationId xmlns:a16="http://schemas.microsoft.com/office/drawing/2014/main" id="{0A9AA90F-5F6F-4853-A1A9-251B90F37773}"/>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6" name="Text Box 57">
              <a:extLst>
                <a:ext uri="{FF2B5EF4-FFF2-40B4-BE49-F238E27FC236}">
                  <a16:creationId xmlns:a16="http://schemas.microsoft.com/office/drawing/2014/main" id="{048BAF1E-533B-4D47-8EA6-E1411E10B280}"/>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7" name="Text Box 58">
              <a:extLst>
                <a:ext uri="{FF2B5EF4-FFF2-40B4-BE49-F238E27FC236}">
                  <a16:creationId xmlns:a16="http://schemas.microsoft.com/office/drawing/2014/main" id="{B57012EB-4122-414A-8E03-0C183C3FB075}"/>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08" name="Text Box 60">
              <a:extLst>
                <a:ext uri="{FF2B5EF4-FFF2-40B4-BE49-F238E27FC236}">
                  <a16:creationId xmlns:a16="http://schemas.microsoft.com/office/drawing/2014/main" id="{118F4B17-1DED-4C2A-AA64-A0D042F39700}"/>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10" name="Text Box 61">
              <a:extLst>
                <a:ext uri="{FF2B5EF4-FFF2-40B4-BE49-F238E27FC236}">
                  <a16:creationId xmlns:a16="http://schemas.microsoft.com/office/drawing/2014/main" id="{E4D3401E-EC7C-40A6-83E1-761DE40E5564}"/>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11" name="Text Box 62">
              <a:extLst>
                <a:ext uri="{FF2B5EF4-FFF2-40B4-BE49-F238E27FC236}">
                  <a16:creationId xmlns:a16="http://schemas.microsoft.com/office/drawing/2014/main" id="{403718C2-9F27-484B-B614-21E9FFFCC210}"/>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12" name="Text Box 63">
              <a:extLst>
                <a:ext uri="{FF2B5EF4-FFF2-40B4-BE49-F238E27FC236}">
                  <a16:creationId xmlns:a16="http://schemas.microsoft.com/office/drawing/2014/main" id="{A4D3E75C-3BC7-40BB-8EE5-DD7EF7282D2A}"/>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13" name="Text Box 64">
              <a:extLst>
                <a:ext uri="{FF2B5EF4-FFF2-40B4-BE49-F238E27FC236}">
                  <a16:creationId xmlns:a16="http://schemas.microsoft.com/office/drawing/2014/main" id="{3DC62567-B5D3-4737-BEB3-3B27CFAE5A27}"/>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14" name="Text Box 72">
              <a:extLst>
                <a:ext uri="{FF2B5EF4-FFF2-40B4-BE49-F238E27FC236}">
                  <a16:creationId xmlns:a16="http://schemas.microsoft.com/office/drawing/2014/main" id="{D6B6CCDA-3D47-4794-9FA5-356135B6BA72}"/>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115" name="Text Box 73">
              <a:extLst>
                <a:ext uri="{FF2B5EF4-FFF2-40B4-BE49-F238E27FC236}">
                  <a16:creationId xmlns:a16="http://schemas.microsoft.com/office/drawing/2014/main" id="{4E68E33A-833F-41C6-9FAB-7EFF8883BCB5}"/>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116" name="Line 52">
              <a:extLst>
                <a:ext uri="{FF2B5EF4-FFF2-40B4-BE49-F238E27FC236}">
                  <a16:creationId xmlns:a16="http://schemas.microsoft.com/office/drawing/2014/main" id="{D7C19D1E-F1AC-41A8-80DC-486E1ED84C0C}"/>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17" name="TextBox 116">
              <a:extLst>
                <a:ext uri="{FF2B5EF4-FFF2-40B4-BE49-F238E27FC236}">
                  <a16:creationId xmlns:a16="http://schemas.microsoft.com/office/drawing/2014/main" id="{32EFD4CA-D6CF-42F6-8CBF-0B00E036C5B7}"/>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118" name="Freeform: Shape 117">
              <a:extLst>
                <a:ext uri="{FF2B5EF4-FFF2-40B4-BE49-F238E27FC236}">
                  <a16:creationId xmlns:a16="http://schemas.microsoft.com/office/drawing/2014/main" id="{E4D05AE2-FE5E-4F41-8C30-E28CDA7E9A00}"/>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1" name="Freeform: Shape 120">
              <a:extLst>
                <a:ext uri="{FF2B5EF4-FFF2-40B4-BE49-F238E27FC236}">
                  <a16:creationId xmlns:a16="http://schemas.microsoft.com/office/drawing/2014/main" id="{B58A3C2A-5FB8-4DAE-B9D9-0955550C675E}"/>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Freeform: Shape 121">
              <a:extLst>
                <a:ext uri="{FF2B5EF4-FFF2-40B4-BE49-F238E27FC236}">
                  <a16:creationId xmlns:a16="http://schemas.microsoft.com/office/drawing/2014/main" id="{F2F55BE2-E5B0-424B-A076-19A2B3BF9F82}"/>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3" name="Rectangle 122">
              <a:extLst>
                <a:ext uri="{FF2B5EF4-FFF2-40B4-BE49-F238E27FC236}">
                  <a16:creationId xmlns:a16="http://schemas.microsoft.com/office/drawing/2014/main" id="{31BD21D8-68A6-4B3C-BC34-BBA1501FD059}"/>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24" name="TextBox 123">
            <a:extLst>
              <a:ext uri="{FF2B5EF4-FFF2-40B4-BE49-F238E27FC236}">
                <a16:creationId xmlns:a16="http://schemas.microsoft.com/office/drawing/2014/main" id="{9CDDD5AA-07BF-4625-A7E7-CA7F85036A60}"/>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
        <p:nvSpPr>
          <p:cNvPr id="136" name="Text Box 73">
            <a:extLst>
              <a:ext uri="{FF2B5EF4-FFF2-40B4-BE49-F238E27FC236}">
                <a16:creationId xmlns:a16="http://schemas.microsoft.com/office/drawing/2014/main" id="{ED23ADA7-737E-4683-82FD-52634C25EF60}"/>
              </a:ext>
            </a:extLst>
          </p:cNvPr>
          <p:cNvSpPr txBox="1">
            <a:spLocks noChangeArrowheads="1"/>
          </p:cNvSpPr>
          <p:nvPr/>
        </p:nvSpPr>
        <p:spPr bwMode="auto">
          <a:xfrm>
            <a:off x="6913812" y="4251573"/>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140" name="Text Box 57">
            <a:extLst>
              <a:ext uri="{FF2B5EF4-FFF2-40B4-BE49-F238E27FC236}">
                <a16:creationId xmlns:a16="http://schemas.microsoft.com/office/drawing/2014/main" id="{F49E33AC-7DD2-4BC4-9D25-F6B40B9DBDE8}"/>
              </a:ext>
            </a:extLst>
          </p:cNvPr>
          <p:cNvSpPr txBox="1">
            <a:spLocks noChangeArrowheads="1"/>
          </p:cNvSpPr>
          <p:nvPr/>
        </p:nvSpPr>
        <p:spPr bwMode="auto">
          <a:xfrm>
            <a:off x="6896249" y="3446663"/>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141" name="Text Box 73">
            <a:extLst>
              <a:ext uri="{FF2B5EF4-FFF2-40B4-BE49-F238E27FC236}">
                <a16:creationId xmlns:a16="http://schemas.microsoft.com/office/drawing/2014/main" id="{BB24F23E-4890-40B2-87B3-896B5886571F}"/>
              </a:ext>
            </a:extLst>
          </p:cNvPr>
          <p:cNvSpPr txBox="1">
            <a:spLocks noChangeArrowheads="1"/>
          </p:cNvSpPr>
          <p:nvPr/>
        </p:nvSpPr>
        <p:spPr bwMode="auto">
          <a:xfrm>
            <a:off x="5685376" y="3446663"/>
            <a:ext cx="1152525" cy="165869"/>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143" name="Text Box 58">
            <a:extLst>
              <a:ext uri="{FF2B5EF4-FFF2-40B4-BE49-F238E27FC236}">
                <a16:creationId xmlns:a16="http://schemas.microsoft.com/office/drawing/2014/main" id="{29B43566-7501-4ADA-9085-260196AA36B1}"/>
              </a:ext>
            </a:extLst>
          </p:cNvPr>
          <p:cNvSpPr txBox="1">
            <a:spLocks noChangeArrowheads="1"/>
          </p:cNvSpPr>
          <p:nvPr/>
        </p:nvSpPr>
        <p:spPr bwMode="auto">
          <a:xfrm>
            <a:off x="5667907" y="4242564"/>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terugbet</a:t>
            </a:r>
            <a:r>
              <a:rPr lang="nl-NL" sz="1000" dirty="0"/>
              <a:t>. LT &lt;1Y</a:t>
            </a:r>
          </a:p>
          <a:p>
            <a:pPr algn="ctr" eaLnBrk="1" hangingPunct="1"/>
            <a:endParaRPr lang="nl-NL" sz="1200" dirty="0"/>
          </a:p>
        </p:txBody>
      </p:sp>
      <p:sp>
        <p:nvSpPr>
          <p:cNvPr id="145" name="Text Box 73">
            <a:extLst>
              <a:ext uri="{FF2B5EF4-FFF2-40B4-BE49-F238E27FC236}">
                <a16:creationId xmlns:a16="http://schemas.microsoft.com/office/drawing/2014/main" id="{BC393BEA-B78E-439A-86D3-A2CEA2A1029B}"/>
              </a:ext>
            </a:extLst>
          </p:cNvPr>
          <p:cNvSpPr txBox="1">
            <a:spLocks noChangeArrowheads="1"/>
          </p:cNvSpPr>
          <p:nvPr/>
        </p:nvSpPr>
        <p:spPr bwMode="auto">
          <a:xfrm>
            <a:off x="6926529" y="5462172"/>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
        <p:nvSpPr>
          <p:cNvPr id="146" name="Text Box 57">
            <a:extLst>
              <a:ext uri="{FF2B5EF4-FFF2-40B4-BE49-F238E27FC236}">
                <a16:creationId xmlns:a16="http://schemas.microsoft.com/office/drawing/2014/main" id="{8AB7E260-AE7B-4C3F-B6F7-29DF7EC3A8C4}"/>
              </a:ext>
            </a:extLst>
          </p:cNvPr>
          <p:cNvSpPr txBox="1">
            <a:spLocks noChangeArrowheads="1"/>
          </p:cNvSpPr>
          <p:nvPr/>
        </p:nvSpPr>
        <p:spPr bwMode="auto">
          <a:xfrm>
            <a:off x="6928116" y="5174574"/>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cxnSp>
        <p:nvCxnSpPr>
          <p:cNvPr id="147" name="Straight Arrow Connector 146">
            <a:extLst>
              <a:ext uri="{FF2B5EF4-FFF2-40B4-BE49-F238E27FC236}">
                <a16:creationId xmlns:a16="http://schemas.microsoft.com/office/drawing/2014/main" id="{6094D903-1C7C-4FA4-B808-374A47647D1A}"/>
              </a:ext>
            </a:extLst>
          </p:cNvPr>
          <p:cNvCxnSpPr/>
          <p:nvPr/>
        </p:nvCxnSpPr>
        <p:spPr>
          <a:xfrm>
            <a:off x="7257431" y="5667639"/>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D105B1-0E96-4C61-AF9A-2B9E315751B3}"/>
              </a:ext>
            </a:extLst>
          </p:cNvPr>
          <p:cNvCxnSpPr/>
          <p:nvPr/>
        </p:nvCxnSpPr>
        <p:spPr>
          <a:xfrm>
            <a:off x="7463911" y="5667639"/>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07B1BEF0-A83D-447C-8E1E-1031FA9CB75E}"/>
              </a:ext>
            </a:extLst>
          </p:cNvPr>
          <p:cNvCxnSpPr/>
          <p:nvPr/>
        </p:nvCxnSpPr>
        <p:spPr>
          <a:xfrm>
            <a:off x="7669057" y="5660806"/>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0" name="Text Box 57">
            <a:extLst>
              <a:ext uri="{FF2B5EF4-FFF2-40B4-BE49-F238E27FC236}">
                <a16:creationId xmlns:a16="http://schemas.microsoft.com/office/drawing/2014/main" id="{E74977C1-D755-4B22-975E-B9E9EC43906A}"/>
              </a:ext>
            </a:extLst>
          </p:cNvPr>
          <p:cNvSpPr txBox="1">
            <a:spLocks noChangeArrowheads="1"/>
          </p:cNvSpPr>
          <p:nvPr/>
        </p:nvSpPr>
        <p:spPr bwMode="auto">
          <a:xfrm>
            <a:off x="5674354" y="5165468"/>
            <a:ext cx="1150938" cy="416296"/>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sp>
        <p:nvSpPr>
          <p:cNvPr id="152" name="Text Box 73">
            <a:extLst>
              <a:ext uri="{FF2B5EF4-FFF2-40B4-BE49-F238E27FC236}">
                <a16:creationId xmlns:a16="http://schemas.microsoft.com/office/drawing/2014/main" id="{A19ADA8E-20AF-47B2-A76A-F6C3A4DC6E46}"/>
              </a:ext>
            </a:extLst>
          </p:cNvPr>
          <p:cNvSpPr txBox="1">
            <a:spLocks noChangeArrowheads="1"/>
          </p:cNvSpPr>
          <p:nvPr/>
        </p:nvSpPr>
        <p:spPr bwMode="auto">
          <a:xfrm>
            <a:off x="5672767" y="5576520"/>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153" name="Line 51">
            <a:extLst>
              <a:ext uri="{FF2B5EF4-FFF2-40B4-BE49-F238E27FC236}">
                <a16:creationId xmlns:a16="http://schemas.microsoft.com/office/drawing/2014/main" id="{065B07F6-A110-4A2E-8B4A-37ED6E5578CD}"/>
              </a:ext>
            </a:extLst>
          </p:cNvPr>
          <p:cNvSpPr>
            <a:spLocks noChangeShapeType="1"/>
          </p:cNvSpPr>
          <p:nvPr/>
        </p:nvSpPr>
        <p:spPr bwMode="auto">
          <a:xfrm>
            <a:off x="5541707" y="339074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4" name="Line 52">
            <a:extLst>
              <a:ext uri="{FF2B5EF4-FFF2-40B4-BE49-F238E27FC236}">
                <a16:creationId xmlns:a16="http://schemas.microsoft.com/office/drawing/2014/main" id="{CF0E9128-B09A-4F48-8333-B8BCD8AFFDB6}"/>
              </a:ext>
            </a:extLst>
          </p:cNvPr>
          <p:cNvSpPr>
            <a:spLocks noChangeShapeType="1"/>
          </p:cNvSpPr>
          <p:nvPr/>
        </p:nvSpPr>
        <p:spPr bwMode="auto">
          <a:xfrm>
            <a:off x="6866328" y="3390744"/>
            <a:ext cx="0" cy="5316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5" name="Line 51">
            <a:extLst>
              <a:ext uri="{FF2B5EF4-FFF2-40B4-BE49-F238E27FC236}">
                <a16:creationId xmlns:a16="http://schemas.microsoft.com/office/drawing/2014/main" id="{9CACD631-1531-4DC1-809B-50E34CAB6136}"/>
              </a:ext>
            </a:extLst>
          </p:cNvPr>
          <p:cNvSpPr>
            <a:spLocks noChangeShapeType="1"/>
          </p:cNvSpPr>
          <p:nvPr/>
        </p:nvSpPr>
        <p:spPr bwMode="auto">
          <a:xfrm>
            <a:off x="5541707" y="419666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6" name="Line 52">
            <a:extLst>
              <a:ext uri="{FF2B5EF4-FFF2-40B4-BE49-F238E27FC236}">
                <a16:creationId xmlns:a16="http://schemas.microsoft.com/office/drawing/2014/main" id="{5BA6EC06-AFF5-4567-96AC-EE659440E294}"/>
              </a:ext>
            </a:extLst>
          </p:cNvPr>
          <p:cNvSpPr>
            <a:spLocks noChangeShapeType="1"/>
          </p:cNvSpPr>
          <p:nvPr/>
        </p:nvSpPr>
        <p:spPr bwMode="auto">
          <a:xfrm>
            <a:off x="6866328" y="4196668"/>
            <a:ext cx="0" cy="5316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7" name="Line 51">
            <a:extLst>
              <a:ext uri="{FF2B5EF4-FFF2-40B4-BE49-F238E27FC236}">
                <a16:creationId xmlns:a16="http://schemas.microsoft.com/office/drawing/2014/main" id="{F8B98AC8-33A3-474D-8CFC-516506E3B1AF}"/>
              </a:ext>
            </a:extLst>
          </p:cNvPr>
          <p:cNvSpPr>
            <a:spLocks noChangeShapeType="1"/>
          </p:cNvSpPr>
          <p:nvPr/>
        </p:nvSpPr>
        <p:spPr bwMode="auto">
          <a:xfrm>
            <a:off x="5545081" y="512228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8" name="Line 52">
            <a:extLst>
              <a:ext uri="{FF2B5EF4-FFF2-40B4-BE49-F238E27FC236}">
                <a16:creationId xmlns:a16="http://schemas.microsoft.com/office/drawing/2014/main" id="{E62CB987-5907-432A-9E75-E1751C6C18EF}"/>
              </a:ext>
            </a:extLst>
          </p:cNvPr>
          <p:cNvSpPr>
            <a:spLocks noChangeShapeType="1"/>
          </p:cNvSpPr>
          <p:nvPr/>
        </p:nvSpPr>
        <p:spPr bwMode="auto">
          <a:xfrm>
            <a:off x="6869702" y="5122289"/>
            <a:ext cx="0" cy="91386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9" name="TextBox 158">
            <a:extLst>
              <a:ext uri="{FF2B5EF4-FFF2-40B4-BE49-F238E27FC236}">
                <a16:creationId xmlns:a16="http://schemas.microsoft.com/office/drawing/2014/main" id="{E60BA602-54C7-48D6-83C8-F1F3D83E507E}"/>
              </a:ext>
            </a:extLst>
          </p:cNvPr>
          <p:cNvSpPr txBox="1"/>
          <p:nvPr/>
        </p:nvSpPr>
        <p:spPr>
          <a:xfrm>
            <a:off x="6165995" y="3077331"/>
            <a:ext cx="1488293" cy="369332"/>
          </a:xfrm>
          <a:prstGeom prst="rect">
            <a:avLst/>
          </a:prstGeom>
          <a:noFill/>
        </p:spPr>
        <p:txBody>
          <a:bodyPr wrap="none" rtlCol="0">
            <a:spAutoFit/>
          </a:bodyPr>
          <a:lstStyle/>
          <a:p>
            <a:r>
              <a:rPr lang="nl-BE" dirty="0"/>
              <a:t>Asset-</a:t>
            </a:r>
            <a:r>
              <a:rPr lang="nl-BE" dirty="0" err="1"/>
              <a:t>burning</a:t>
            </a:r>
            <a:endParaRPr lang="nl-BE" dirty="0"/>
          </a:p>
        </p:txBody>
      </p:sp>
      <p:sp>
        <p:nvSpPr>
          <p:cNvPr id="161" name="TextBox 160">
            <a:extLst>
              <a:ext uri="{FF2B5EF4-FFF2-40B4-BE49-F238E27FC236}">
                <a16:creationId xmlns:a16="http://schemas.microsoft.com/office/drawing/2014/main" id="{CEDFE083-7E22-480D-87CB-1019FF461167}"/>
              </a:ext>
            </a:extLst>
          </p:cNvPr>
          <p:cNvSpPr txBox="1"/>
          <p:nvPr/>
        </p:nvSpPr>
        <p:spPr>
          <a:xfrm>
            <a:off x="5860858" y="3896966"/>
            <a:ext cx="2100062" cy="369332"/>
          </a:xfrm>
          <a:prstGeom prst="rect">
            <a:avLst/>
          </a:prstGeom>
          <a:noFill/>
        </p:spPr>
        <p:txBody>
          <a:bodyPr wrap="none" rtlCol="0">
            <a:spAutoFit/>
          </a:bodyPr>
          <a:lstStyle/>
          <a:p>
            <a:r>
              <a:rPr lang="nl-BE" dirty="0"/>
              <a:t>Externe Financiering</a:t>
            </a:r>
          </a:p>
        </p:txBody>
      </p:sp>
      <p:sp>
        <p:nvSpPr>
          <p:cNvPr id="162" name="TextBox 161">
            <a:extLst>
              <a:ext uri="{FF2B5EF4-FFF2-40B4-BE49-F238E27FC236}">
                <a16:creationId xmlns:a16="http://schemas.microsoft.com/office/drawing/2014/main" id="{C1EA05D5-419A-4E30-B521-DE352E26AF43}"/>
              </a:ext>
            </a:extLst>
          </p:cNvPr>
          <p:cNvSpPr txBox="1"/>
          <p:nvPr/>
        </p:nvSpPr>
        <p:spPr>
          <a:xfrm>
            <a:off x="5814907" y="4808857"/>
            <a:ext cx="2065181" cy="369332"/>
          </a:xfrm>
          <a:prstGeom prst="rect">
            <a:avLst/>
          </a:prstGeom>
          <a:noFill/>
        </p:spPr>
        <p:txBody>
          <a:bodyPr wrap="none" rtlCol="0">
            <a:spAutoFit/>
          </a:bodyPr>
          <a:lstStyle/>
          <a:p>
            <a:r>
              <a:rPr lang="nl-BE" dirty="0"/>
              <a:t>Interne Financiering</a:t>
            </a:r>
          </a:p>
        </p:txBody>
      </p:sp>
      <p:cxnSp>
        <p:nvCxnSpPr>
          <p:cNvPr id="17" name="Straight Arrow Connector 16">
            <a:extLst>
              <a:ext uri="{FF2B5EF4-FFF2-40B4-BE49-F238E27FC236}">
                <a16:creationId xmlns:a16="http://schemas.microsoft.com/office/drawing/2014/main" id="{F5028142-B3CC-408F-BE5C-301D1007E771}"/>
              </a:ext>
            </a:extLst>
          </p:cNvPr>
          <p:cNvCxnSpPr/>
          <p:nvPr/>
        </p:nvCxnSpPr>
        <p:spPr>
          <a:xfrm>
            <a:off x="1989886" y="2769476"/>
            <a:ext cx="587490" cy="7689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D2FE66A0-B8AE-4BF0-B508-B5D5A54CACAC}"/>
              </a:ext>
            </a:extLst>
          </p:cNvPr>
          <p:cNvCxnSpPr>
            <a:cxnSpLocks/>
          </p:cNvCxnSpPr>
          <p:nvPr/>
        </p:nvCxnSpPr>
        <p:spPr>
          <a:xfrm flipH="1">
            <a:off x="3201664" y="2914660"/>
            <a:ext cx="440246" cy="6429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00B5AE0F-9716-4627-89B8-4BC80A1D1E95}"/>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171" name="TextBox 170">
            <a:extLst>
              <a:ext uri="{FF2B5EF4-FFF2-40B4-BE49-F238E27FC236}">
                <a16:creationId xmlns:a16="http://schemas.microsoft.com/office/drawing/2014/main" id="{95947D9F-3A29-4390-B6C3-39B8FC498F5C}"/>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109" name="TextBox 108">
            <a:extLst>
              <a:ext uri="{FF2B5EF4-FFF2-40B4-BE49-F238E27FC236}">
                <a16:creationId xmlns:a16="http://schemas.microsoft.com/office/drawing/2014/main" id="{E76A65F9-BD2E-470A-9B13-E4B37197241E}"/>
              </a:ext>
            </a:extLst>
          </p:cNvPr>
          <p:cNvSpPr txBox="1"/>
          <p:nvPr/>
        </p:nvSpPr>
        <p:spPr>
          <a:xfrm>
            <a:off x="5889688" y="316487"/>
            <a:ext cx="2836611" cy="2031325"/>
          </a:xfrm>
          <a:prstGeom prst="rect">
            <a:avLst/>
          </a:prstGeom>
          <a:noFill/>
        </p:spPr>
        <p:txBody>
          <a:bodyPr wrap="square" rtlCol="0">
            <a:spAutoFit/>
          </a:bodyPr>
          <a:lstStyle/>
          <a:p>
            <a:r>
              <a:rPr lang="nl-BE" sz="1400" dirty="0">
                <a:solidFill>
                  <a:srgbClr val="FF0000"/>
                </a:solidFill>
              </a:rPr>
              <a:t>De beweerde winst gaat hier gepaard met een veel grotere stijging van de cash. </a:t>
            </a:r>
          </a:p>
          <a:p>
            <a:endParaRPr lang="nl-BE" sz="1400" dirty="0">
              <a:solidFill>
                <a:srgbClr val="FF0000"/>
              </a:solidFill>
            </a:endParaRPr>
          </a:p>
          <a:p>
            <a:r>
              <a:rPr lang="nl-BE" sz="1400" dirty="0">
                <a:solidFill>
                  <a:srgbClr val="FF0000"/>
                </a:solidFill>
              </a:rPr>
              <a:t>Omdat de W.C.R wordt </a:t>
            </a:r>
            <a:r>
              <a:rPr lang="nl-BE" sz="1400" b="1" dirty="0">
                <a:solidFill>
                  <a:srgbClr val="FF0000"/>
                </a:solidFill>
              </a:rPr>
              <a:t>verlaagd</a:t>
            </a:r>
          </a:p>
          <a:p>
            <a:endParaRPr lang="nl-BE" sz="1400" dirty="0">
              <a:solidFill>
                <a:srgbClr val="FF0000"/>
              </a:solidFill>
            </a:endParaRPr>
          </a:p>
          <a:p>
            <a:r>
              <a:rPr lang="nl-BE" sz="1400" dirty="0">
                <a:solidFill>
                  <a:srgbClr val="FF0000"/>
                </a:solidFill>
              </a:rPr>
              <a:t>Doorgaans doen gezonde/stabiele bedrijven dat NIET</a:t>
            </a:r>
          </a:p>
          <a:p>
            <a:endParaRPr lang="nl-BE" sz="1400" dirty="0">
              <a:solidFill>
                <a:srgbClr val="FF0000"/>
              </a:solidFill>
            </a:endParaRPr>
          </a:p>
        </p:txBody>
      </p:sp>
      <p:sp>
        <p:nvSpPr>
          <p:cNvPr id="102" name="TextBox 101">
            <a:extLst>
              <a:ext uri="{FF2B5EF4-FFF2-40B4-BE49-F238E27FC236}">
                <a16:creationId xmlns:a16="http://schemas.microsoft.com/office/drawing/2014/main" id="{5EE5078B-C594-41BA-966B-6FC469457D85}"/>
              </a:ext>
            </a:extLst>
          </p:cNvPr>
          <p:cNvSpPr txBox="1"/>
          <p:nvPr/>
        </p:nvSpPr>
        <p:spPr>
          <a:xfrm>
            <a:off x="1593283" y="3881436"/>
            <a:ext cx="3813514" cy="523220"/>
          </a:xfrm>
          <a:prstGeom prst="rect">
            <a:avLst/>
          </a:prstGeom>
          <a:noFill/>
        </p:spPr>
        <p:txBody>
          <a:bodyPr wrap="square" rtlCol="0">
            <a:spAutoFit/>
          </a:bodyPr>
          <a:lstStyle/>
          <a:p>
            <a:r>
              <a:rPr lang="nl-BE" sz="1400" dirty="0">
                <a:solidFill>
                  <a:srgbClr val="FF0000"/>
                </a:solidFill>
              </a:rPr>
              <a:t>Meer afschrijving dan investering, de onderneming wordt uitgehold</a:t>
            </a:r>
          </a:p>
        </p:txBody>
      </p:sp>
      <p:sp>
        <p:nvSpPr>
          <p:cNvPr id="120" name="TextBox 119">
            <a:extLst>
              <a:ext uri="{FF2B5EF4-FFF2-40B4-BE49-F238E27FC236}">
                <a16:creationId xmlns:a16="http://schemas.microsoft.com/office/drawing/2014/main" id="{60F64827-8829-4202-865E-FB3B61C9DEDC}"/>
              </a:ext>
            </a:extLst>
          </p:cNvPr>
          <p:cNvSpPr txBox="1"/>
          <p:nvPr/>
        </p:nvSpPr>
        <p:spPr>
          <a:xfrm>
            <a:off x="1542817" y="4492570"/>
            <a:ext cx="3744884" cy="738664"/>
          </a:xfrm>
          <a:prstGeom prst="rect">
            <a:avLst/>
          </a:prstGeom>
          <a:noFill/>
        </p:spPr>
        <p:txBody>
          <a:bodyPr wrap="square" rtlCol="0">
            <a:spAutoFit/>
          </a:bodyPr>
          <a:lstStyle/>
          <a:p>
            <a:r>
              <a:rPr lang="nl-BE" sz="1400" dirty="0">
                <a:solidFill>
                  <a:srgbClr val="FF0000"/>
                </a:solidFill>
              </a:rPr>
              <a:t>Meer terugbetaling banken dan nieuwe financieringen: de bank bouwt in het voorbeeld haar risico af</a:t>
            </a:r>
          </a:p>
        </p:txBody>
      </p:sp>
      <p:sp>
        <p:nvSpPr>
          <p:cNvPr id="125" name="TextBox 124">
            <a:extLst>
              <a:ext uri="{FF2B5EF4-FFF2-40B4-BE49-F238E27FC236}">
                <a16:creationId xmlns:a16="http://schemas.microsoft.com/office/drawing/2014/main" id="{65DFB00A-CBDB-4042-B118-B20D2B14954E}"/>
              </a:ext>
            </a:extLst>
          </p:cNvPr>
          <p:cNvSpPr txBox="1"/>
          <p:nvPr/>
        </p:nvSpPr>
        <p:spPr>
          <a:xfrm>
            <a:off x="1587809" y="5312264"/>
            <a:ext cx="3744881" cy="1384995"/>
          </a:xfrm>
          <a:prstGeom prst="rect">
            <a:avLst/>
          </a:prstGeom>
          <a:noFill/>
        </p:spPr>
        <p:txBody>
          <a:bodyPr wrap="square" rtlCol="0">
            <a:spAutoFit/>
          </a:bodyPr>
          <a:lstStyle/>
          <a:p>
            <a:r>
              <a:rPr lang="nl-BE" sz="1400" dirty="0">
                <a:solidFill>
                  <a:srgbClr val="FF0000"/>
                </a:solidFill>
              </a:rPr>
              <a:t>Er is in het voorbeeld door </a:t>
            </a:r>
          </a:p>
          <a:p>
            <a:pPr marL="285750" indent="-285750">
              <a:buFontTx/>
              <a:buChar char="-"/>
            </a:pPr>
            <a:r>
              <a:rPr lang="nl-BE" sz="1400" dirty="0">
                <a:solidFill>
                  <a:srgbClr val="FF0000"/>
                </a:solidFill>
              </a:rPr>
              <a:t>het versneld innen van de klanten en vertraagd betalen van leveranciers en overheidsschulden</a:t>
            </a:r>
          </a:p>
          <a:p>
            <a:pPr marL="285750" indent="-285750">
              <a:buFontTx/>
              <a:buChar char="-"/>
            </a:pPr>
            <a:r>
              <a:rPr lang="nl-BE" sz="1400" dirty="0">
                <a:solidFill>
                  <a:srgbClr val="FF0000"/>
                </a:solidFill>
              </a:rPr>
              <a:t>de operationele cash-flow</a:t>
            </a:r>
          </a:p>
          <a:p>
            <a:r>
              <a:rPr lang="nl-BE" sz="1400" dirty="0">
                <a:solidFill>
                  <a:srgbClr val="FF0000"/>
                </a:solidFill>
              </a:rPr>
              <a:t>een enorme stijging van de cash </a:t>
            </a:r>
          </a:p>
        </p:txBody>
      </p:sp>
      <p:cxnSp>
        <p:nvCxnSpPr>
          <p:cNvPr id="5" name="Straight Connector 4">
            <a:extLst>
              <a:ext uri="{FF2B5EF4-FFF2-40B4-BE49-F238E27FC236}">
                <a16:creationId xmlns:a16="http://schemas.microsoft.com/office/drawing/2014/main" id="{9E4C0047-44C3-499E-94FA-9F5160416D6B}"/>
              </a:ext>
            </a:extLst>
          </p:cNvPr>
          <p:cNvCxnSpPr>
            <a:stCxn id="122" idx="1"/>
            <a:endCxn id="100" idx="6"/>
          </p:cNvCxnSpPr>
          <p:nvPr/>
        </p:nvCxnSpPr>
        <p:spPr>
          <a:xfrm flipV="1">
            <a:off x="1593357" y="2003308"/>
            <a:ext cx="1564450" cy="32532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55E2EE0-3F15-42E6-8253-2E16425B09DF}"/>
              </a:ext>
            </a:extLst>
          </p:cNvPr>
          <p:cNvCxnSpPr>
            <a:cxnSpLocks/>
            <a:stCxn id="122" idx="2"/>
            <a:endCxn id="100" idx="7"/>
          </p:cNvCxnSpPr>
          <p:nvPr/>
        </p:nvCxnSpPr>
        <p:spPr>
          <a:xfrm>
            <a:off x="1599295" y="2601769"/>
            <a:ext cx="1558512" cy="27985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19121C3-91DE-4D75-95F9-BC3A12688006}"/>
              </a:ext>
            </a:extLst>
          </p:cNvPr>
          <p:cNvCxnSpPr>
            <a:cxnSpLocks/>
          </p:cNvCxnSpPr>
          <p:nvPr/>
        </p:nvCxnSpPr>
        <p:spPr>
          <a:xfrm>
            <a:off x="3064226" y="2001418"/>
            <a:ext cx="0" cy="87754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D5C226A-5A06-4F97-84BD-6EDEAA7A5F4E}"/>
              </a:ext>
            </a:extLst>
          </p:cNvPr>
          <p:cNvCxnSpPr>
            <a:cxnSpLocks/>
          </p:cNvCxnSpPr>
          <p:nvPr/>
        </p:nvCxnSpPr>
        <p:spPr>
          <a:xfrm>
            <a:off x="1515146" y="2343942"/>
            <a:ext cx="0" cy="28170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7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2" grpId="0"/>
      <p:bldP spid="120"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normAutofit/>
          </a:bodyPr>
          <a:lstStyle/>
          <a:p>
            <a:r>
              <a:rPr lang="nl-BE" b="1" dirty="0"/>
              <a:t>Embryonale boekhouding:</a:t>
            </a:r>
            <a:br>
              <a:rPr lang="nl-BE" b="1" dirty="0"/>
            </a:br>
            <a:r>
              <a:rPr lang="nl-BE" b="1" dirty="0"/>
              <a:t>Kasboek</a:t>
            </a:r>
            <a:endParaRPr lang="nl-NL" sz="3600" b="1" dirty="0"/>
          </a:p>
        </p:txBody>
      </p:sp>
      <p:sp>
        <p:nvSpPr>
          <p:cNvPr id="9224" name="Rectangle 8"/>
          <p:cNvSpPr>
            <a:spLocks noChangeArrowheads="1"/>
          </p:cNvSpPr>
          <p:nvPr/>
        </p:nvSpPr>
        <p:spPr bwMode="auto">
          <a:xfrm>
            <a:off x="1383483" y="1799400"/>
            <a:ext cx="65662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1530350" algn="l"/>
                <a:tab pos="4770438" algn="r"/>
              </a:tabLst>
            </a:pPr>
            <a:r>
              <a:rPr lang="nl-NL" sz="2000" dirty="0"/>
              <a:t>	</a:t>
            </a:r>
            <a:r>
              <a:rPr lang="nl-NL" sz="2400" dirty="0">
                <a:latin typeface="French Script MT" panose="03020402040607040605" pitchFamily="66" charset="0"/>
              </a:rPr>
              <a:t>Beginsaldo	                                     +10.000 €</a:t>
            </a:r>
          </a:p>
          <a:p>
            <a:pPr>
              <a:tabLst>
                <a:tab pos="1530350" algn="l"/>
                <a:tab pos="4770438" algn="r"/>
              </a:tabLst>
            </a:pPr>
            <a:r>
              <a:rPr lang="nl-NL" sz="2400" dirty="0">
                <a:latin typeface="French Script MT" panose="03020402040607040605" pitchFamily="66" charset="0"/>
              </a:rPr>
              <a:t>	</a:t>
            </a:r>
            <a:endParaRPr lang="nl-NL" sz="2000" dirty="0"/>
          </a:p>
        </p:txBody>
      </p:sp>
      <p:cxnSp>
        <p:nvCxnSpPr>
          <p:cNvPr id="3" name="Straight Connector 2">
            <a:extLst>
              <a:ext uri="{FF2B5EF4-FFF2-40B4-BE49-F238E27FC236}">
                <a16:creationId xmlns:a16="http://schemas.microsoft.com/office/drawing/2014/main" id="{18BF5611-473B-474F-A431-0A3201DC70F4}"/>
              </a:ext>
            </a:extLst>
          </p:cNvPr>
          <p:cNvCxnSpPr/>
          <p:nvPr/>
        </p:nvCxnSpPr>
        <p:spPr>
          <a:xfrm>
            <a:off x="7327086" y="1755130"/>
            <a:ext cx="0" cy="292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C3EBFE-4CD1-4DFA-97CB-5366215D9F21}"/>
              </a:ext>
            </a:extLst>
          </p:cNvPr>
          <p:cNvCxnSpPr/>
          <p:nvPr/>
        </p:nvCxnSpPr>
        <p:spPr>
          <a:xfrm>
            <a:off x="7431982" y="1741277"/>
            <a:ext cx="0" cy="292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27F766-DD27-4E62-A0D7-CB497A8A9A34}"/>
              </a:ext>
            </a:extLst>
          </p:cNvPr>
          <p:cNvCxnSpPr/>
          <p:nvPr/>
        </p:nvCxnSpPr>
        <p:spPr>
          <a:xfrm>
            <a:off x="7550749" y="1749192"/>
            <a:ext cx="0" cy="292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402D2A-9BB1-43BE-9E80-90B64D7E2AFB}"/>
              </a:ext>
            </a:extLst>
          </p:cNvPr>
          <p:cNvCxnSpPr/>
          <p:nvPr/>
        </p:nvCxnSpPr>
        <p:spPr>
          <a:xfrm>
            <a:off x="7239998" y="1786793"/>
            <a:ext cx="0" cy="292133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205C0E-EE96-47F9-A59C-DEF7E29D9374}"/>
              </a:ext>
            </a:extLst>
          </p:cNvPr>
          <p:cNvCxnSpPr/>
          <p:nvPr/>
        </p:nvCxnSpPr>
        <p:spPr>
          <a:xfrm>
            <a:off x="7154889" y="1790746"/>
            <a:ext cx="0" cy="292133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78DBCB-3786-4518-A7FF-7AD7FA4DDC46}"/>
              </a:ext>
            </a:extLst>
          </p:cNvPr>
          <p:cNvCxnSpPr/>
          <p:nvPr/>
        </p:nvCxnSpPr>
        <p:spPr>
          <a:xfrm>
            <a:off x="6917380" y="1808562"/>
            <a:ext cx="0" cy="292133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1CFBC1-2B7E-4A7F-9043-9E6B035243D6}"/>
              </a:ext>
            </a:extLst>
          </p:cNvPr>
          <p:cNvCxnSpPr/>
          <p:nvPr/>
        </p:nvCxnSpPr>
        <p:spPr>
          <a:xfrm>
            <a:off x="7034159" y="1806577"/>
            <a:ext cx="0" cy="2921330"/>
          </a:xfrm>
          <a:prstGeom prst="line">
            <a:avLst/>
          </a:prstGeom>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261E56A-6AAC-4EFA-94BD-A9A4FF371FC1}"/>
              </a:ext>
            </a:extLst>
          </p:cNvPr>
          <p:cNvSpPr/>
          <p:nvPr/>
        </p:nvSpPr>
        <p:spPr>
          <a:xfrm>
            <a:off x="6388925" y="1866911"/>
            <a:ext cx="1365654" cy="104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a:extLst>
              <a:ext uri="{FF2B5EF4-FFF2-40B4-BE49-F238E27FC236}">
                <a16:creationId xmlns:a16="http://schemas.microsoft.com/office/drawing/2014/main" id="{2CD89669-2F8E-4E6C-9C21-B0DFC94D136F}"/>
              </a:ext>
            </a:extLst>
          </p:cNvPr>
          <p:cNvSpPr/>
          <p:nvPr/>
        </p:nvSpPr>
        <p:spPr>
          <a:xfrm>
            <a:off x="6353304" y="4816472"/>
            <a:ext cx="1365654" cy="104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8">
            <a:extLst>
              <a:ext uri="{FF2B5EF4-FFF2-40B4-BE49-F238E27FC236}">
                <a16:creationId xmlns:a16="http://schemas.microsoft.com/office/drawing/2014/main" id="{9BAFF767-3C4D-45E2-BE39-ABABC655EFCE}"/>
              </a:ext>
            </a:extLst>
          </p:cNvPr>
          <p:cNvSpPr>
            <a:spLocks noChangeArrowheads="1"/>
          </p:cNvSpPr>
          <p:nvPr/>
        </p:nvSpPr>
        <p:spPr bwMode="auto">
          <a:xfrm>
            <a:off x="1407235" y="2080365"/>
            <a:ext cx="65566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1530350" algn="l"/>
                <a:tab pos="4770438" algn="r"/>
              </a:tabLst>
            </a:pPr>
            <a:r>
              <a:rPr lang="nl-NL" sz="2000" dirty="0"/>
              <a:t>	</a:t>
            </a:r>
            <a:r>
              <a:rPr lang="nl-NL" sz="2400" dirty="0">
                <a:latin typeface="French Script MT" panose="03020402040607040605" pitchFamily="66" charset="0"/>
              </a:rPr>
              <a:t>Opname kas voor privé	         	         -250 €</a:t>
            </a:r>
          </a:p>
          <a:p>
            <a:pPr>
              <a:tabLst>
                <a:tab pos="1530350" algn="l"/>
                <a:tab pos="4770438" algn="r"/>
              </a:tabLst>
            </a:pPr>
            <a:r>
              <a:rPr lang="nl-NL" sz="2400" dirty="0">
                <a:latin typeface="French Script MT" panose="03020402040607040605" pitchFamily="66" charset="0"/>
              </a:rPr>
              <a:t>	Betaling kosten Notaris    	    	         -750 €</a:t>
            </a:r>
          </a:p>
          <a:p>
            <a:pPr>
              <a:tabLst>
                <a:tab pos="1530350" algn="l"/>
                <a:tab pos="4770438" algn="r"/>
              </a:tabLst>
            </a:pPr>
            <a:r>
              <a:rPr lang="nl-NL" sz="2400" dirty="0">
                <a:latin typeface="French Script MT" panose="03020402040607040605" pitchFamily="66" charset="0"/>
              </a:rPr>
              <a:t>	Feestje nav. oprichting	         	        - 300 €</a:t>
            </a:r>
          </a:p>
          <a:p>
            <a:pPr>
              <a:tabLst>
                <a:tab pos="1530350" algn="l"/>
                <a:tab pos="4770438" algn="r"/>
              </a:tabLst>
            </a:pPr>
            <a:r>
              <a:rPr lang="nl-NL" sz="2400" dirty="0">
                <a:latin typeface="French Script MT" panose="03020402040607040605" pitchFamily="66" charset="0"/>
              </a:rPr>
              <a:t>	Aankoop computer	                                -2.000 €</a:t>
            </a:r>
          </a:p>
          <a:p>
            <a:pPr>
              <a:tabLst>
                <a:tab pos="1530350" algn="l"/>
                <a:tab pos="4770438" algn="r"/>
              </a:tabLst>
            </a:pPr>
            <a:r>
              <a:rPr lang="nl-NL" sz="2400" dirty="0">
                <a:latin typeface="French Script MT" panose="03020402040607040605" pitchFamily="66" charset="0"/>
              </a:rPr>
              <a:t>	</a:t>
            </a:r>
            <a:endParaRPr lang="nl-NL" sz="2000" dirty="0"/>
          </a:p>
        </p:txBody>
      </p:sp>
      <p:sp>
        <p:nvSpPr>
          <p:cNvPr id="16" name="Rectangle 8">
            <a:extLst>
              <a:ext uri="{FF2B5EF4-FFF2-40B4-BE49-F238E27FC236}">
                <a16:creationId xmlns:a16="http://schemas.microsoft.com/office/drawing/2014/main" id="{999FC9EA-109A-4FDC-ABF3-E721773F6DDD}"/>
              </a:ext>
            </a:extLst>
          </p:cNvPr>
          <p:cNvSpPr>
            <a:spLocks noChangeArrowheads="1"/>
          </p:cNvSpPr>
          <p:nvPr/>
        </p:nvSpPr>
        <p:spPr bwMode="auto">
          <a:xfrm>
            <a:off x="1364427" y="3496106"/>
            <a:ext cx="67072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1530350" algn="l"/>
                <a:tab pos="4770438" algn="r"/>
              </a:tabLst>
            </a:pPr>
            <a:r>
              <a:rPr lang="nl-NL" sz="2000" dirty="0"/>
              <a:t>	 </a:t>
            </a:r>
            <a:r>
              <a:rPr lang="nl-NL" sz="2400" dirty="0">
                <a:latin typeface="French Script MT" panose="03020402040607040605" pitchFamily="66" charset="0"/>
              </a:rPr>
              <a:t>Aankoop beginvoorraad                          -5.000 €</a:t>
            </a:r>
          </a:p>
          <a:p>
            <a:pPr>
              <a:tabLst>
                <a:tab pos="1530350" algn="l"/>
                <a:tab pos="4770438" algn="r"/>
              </a:tabLst>
            </a:pPr>
            <a:r>
              <a:rPr lang="nl-NL" sz="2400" dirty="0">
                <a:latin typeface="French Script MT" panose="03020402040607040605" pitchFamily="66" charset="0"/>
              </a:rPr>
              <a:t>         		                                                   ______</a:t>
            </a:r>
          </a:p>
          <a:p>
            <a:pPr>
              <a:tabLst>
                <a:tab pos="1530350" algn="l"/>
                <a:tab pos="4770438" algn="r"/>
              </a:tabLst>
            </a:pPr>
            <a:r>
              <a:rPr lang="nl-NL" sz="2400" dirty="0">
                <a:latin typeface="French Script MT" panose="03020402040607040605" pitchFamily="66" charset="0"/>
              </a:rPr>
              <a:t> 	Blijft in kas: </a:t>
            </a:r>
            <a:endParaRPr lang="nl-NL" sz="2000" dirty="0"/>
          </a:p>
        </p:txBody>
      </p:sp>
      <p:sp>
        <p:nvSpPr>
          <p:cNvPr id="17" name="Rectangle 8">
            <a:extLst>
              <a:ext uri="{FF2B5EF4-FFF2-40B4-BE49-F238E27FC236}">
                <a16:creationId xmlns:a16="http://schemas.microsoft.com/office/drawing/2014/main" id="{2F68C646-C203-490A-BC72-E954E6ED55D4}"/>
              </a:ext>
            </a:extLst>
          </p:cNvPr>
          <p:cNvSpPr>
            <a:spLocks noChangeArrowheads="1"/>
          </p:cNvSpPr>
          <p:nvPr/>
        </p:nvSpPr>
        <p:spPr bwMode="auto">
          <a:xfrm>
            <a:off x="7006732" y="4183341"/>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1530350" algn="l"/>
                <a:tab pos="4770438" algn="r"/>
              </a:tabLst>
            </a:pPr>
            <a:r>
              <a:rPr lang="nl-NL" sz="2400" b="1" dirty="0">
                <a:latin typeface="French Script MT" panose="03020402040607040605" pitchFamily="66" charset="0"/>
              </a:rPr>
              <a:t>1.700 </a:t>
            </a:r>
            <a:r>
              <a:rPr lang="nl-NL" sz="2000" dirty="0"/>
              <a:t>€</a:t>
            </a:r>
          </a:p>
        </p:txBody>
      </p:sp>
      <p:sp>
        <p:nvSpPr>
          <p:cNvPr id="2" name="Oval 1">
            <a:extLst>
              <a:ext uri="{FF2B5EF4-FFF2-40B4-BE49-F238E27FC236}">
                <a16:creationId xmlns:a16="http://schemas.microsoft.com/office/drawing/2014/main" id="{5CCC30C4-5A6A-47A1-AFD9-00312A72695F}"/>
              </a:ext>
            </a:extLst>
          </p:cNvPr>
          <p:cNvSpPr/>
          <p:nvPr/>
        </p:nvSpPr>
        <p:spPr>
          <a:xfrm>
            <a:off x="6691745" y="1866911"/>
            <a:ext cx="1257953" cy="383463"/>
          </a:xfrm>
          <a:prstGeom prst="ellipse">
            <a:avLst/>
          </a:prstGeom>
          <a:solidFill>
            <a:srgbClr val="FF000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l 17">
            <a:extLst>
              <a:ext uri="{FF2B5EF4-FFF2-40B4-BE49-F238E27FC236}">
                <a16:creationId xmlns:a16="http://schemas.microsoft.com/office/drawing/2014/main" id="{6C39AE1A-2AC3-4D6A-8F09-BB35A660BF34}"/>
              </a:ext>
            </a:extLst>
          </p:cNvPr>
          <p:cNvSpPr/>
          <p:nvPr/>
        </p:nvSpPr>
        <p:spPr>
          <a:xfrm>
            <a:off x="6803005" y="4250227"/>
            <a:ext cx="1257953" cy="383463"/>
          </a:xfrm>
          <a:prstGeom prst="ellipse">
            <a:avLst/>
          </a:prstGeom>
          <a:solidFill>
            <a:srgbClr val="FF000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Freeform: Shape 3">
            <a:extLst>
              <a:ext uri="{FF2B5EF4-FFF2-40B4-BE49-F238E27FC236}">
                <a16:creationId xmlns:a16="http://schemas.microsoft.com/office/drawing/2014/main" id="{A3FC2321-13F2-4B48-9371-B8BC2A84C4AF}"/>
              </a:ext>
            </a:extLst>
          </p:cNvPr>
          <p:cNvSpPr/>
          <p:nvPr/>
        </p:nvSpPr>
        <p:spPr>
          <a:xfrm>
            <a:off x="7973082" y="2167247"/>
            <a:ext cx="343840" cy="2246847"/>
          </a:xfrm>
          <a:custGeom>
            <a:avLst/>
            <a:gdLst>
              <a:gd name="connsiteX0" fmla="*/ 13074 w 343840"/>
              <a:gd name="connsiteY0" fmla="*/ 0 h 2246847"/>
              <a:gd name="connsiteX1" fmla="*/ 304019 w 343840"/>
              <a:gd name="connsiteY1" fmla="*/ 486888 h 2246847"/>
              <a:gd name="connsiteX2" fmla="*/ 309957 w 343840"/>
              <a:gd name="connsiteY2" fmla="*/ 1644732 h 2246847"/>
              <a:gd name="connsiteX3" fmla="*/ 13074 w 343840"/>
              <a:gd name="connsiteY3" fmla="*/ 2208810 h 2246847"/>
              <a:gd name="connsiteX4" fmla="*/ 48700 w 343840"/>
              <a:gd name="connsiteY4" fmla="*/ 2196935 h 2246847"/>
              <a:gd name="connsiteX5" fmla="*/ 48700 w 343840"/>
              <a:gd name="connsiteY5" fmla="*/ 2196935 h 2246847"/>
              <a:gd name="connsiteX6" fmla="*/ 48700 w 343840"/>
              <a:gd name="connsiteY6" fmla="*/ 2196935 h 224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840" h="2246847">
                <a:moveTo>
                  <a:pt x="13074" y="0"/>
                </a:moveTo>
                <a:cubicBezTo>
                  <a:pt x="133806" y="106383"/>
                  <a:pt x="254539" y="212766"/>
                  <a:pt x="304019" y="486888"/>
                </a:cubicBezTo>
                <a:cubicBezTo>
                  <a:pt x="353499" y="761010"/>
                  <a:pt x="358448" y="1357745"/>
                  <a:pt x="309957" y="1644732"/>
                </a:cubicBezTo>
                <a:cubicBezTo>
                  <a:pt x="261466" y="1931719"/>
                  <a:pt x="56617" y="2116776"/>
                  <a:pt x="13074" y="2208810"/>
                </a:cubicBezTo>
                <a:cubicBezTo>
                  <a:pt x="-30469" y="2300844"/>
                  <a:pt x="48700" y="2196935"/>
                  <a:pt x="48700" y="2196935"/>
                </a:cubicBezTo>
                <a:lnTo>
                  <a:pt x="48700" y="2196935"/>
                </a:lnTo>
                <a:lnTo>
                  <a:pt x="48700" y="2196935"/>
                </a:lnTo>
              </a:path>
            </a:pathLst>
          </a:custGeom>
          <a:noFill/>
          <a:ln w="7620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8">
            <a:extLst>
              <a:ext uri="{FF2B5EF4-FFF2-40B4-BE49-F238E27FC236}">
                <a16:creationId xmlns:a16="http://schemas.microsoft.com/office/drawing/2014/main" id="{1516B684-4BD6-4550-8A38-6E816B2CDFC7}"/>
              </a:ext>
            </a:extLst>
          </p:cNvPr>
          <p:cNvSpPr txBox="1"/>
          <p:nvPr/>
        </p:nvSpPr>
        <p:spPr>
          <a:xfrm>
            <a:off x="8309220" y="2909554"/>
            <a:ext cx="566181" cy="584775"/>
          </a:xfrm>
          <a:prstGeom prst="rect">
            <a:avLst/>
          </a:prstGeom>
          <a:noFill/>
        </p:spPr>
        <p:txBody>
          <a:bodyPr wrap="none" rtlCol="0">
            <a:spAutoFit/>
          </a:bodyPr>
          <a:lstStyle/>
          <a:p>
            <a:r>
              <a:rPr lang="nl-BE" sz="3200" b="1" dirty="0">
                <a:solidFill>
                  <a:srgbClr val="002060"/>
                </a:solidFill>
              </a:rPr>
              <a:t>??</a:t>
            </a:r>
          </a:p>
        </p:txBody>
      </p:sp>
    </p:spTree>
    <p:extLst>
      <p:ext uri="{BB962C8B-B14F-4D97-AF65-F5344CB8AC3E}">
        <p14:creationId xmlns:p14="http://schemas.microsoft.com/office/powerpoint/2010/main" val="38576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1904716" y="3523095"/>
            <a:ext cx="2100896" cy="369332"/>
          </a:xfrm>
          <a:prstGeom prst="rect">
            <a:avLst/>
          </a:prstGeom>
          <a:noFill/>
        </p:spPr>
        <p:txBody>
          <a:bodyPr wrap="none" rtlCol="0">
            <a:spAutoFit/>
          </a:bodyPr>
          <a:lstStyle/>
          <a:p>
            <a:r>
              <a:rPr lang="nl-BE" dirty="0"/>
              <a:t>Herkomst/besteding</a:t>
            </a:r>
          </a:p>
        </p:txBody>
      </p:sp>
      <p:sp>
        <p:nvSpPr>
          <p:cNvPr id="2" name="TextBox 1">
            <a:extLst>
              <a:ext uri="{FF2B5EF4-FFF2-40B4-BE49-F238E27FC236}">
                <a16:creationId xmlns:a16="http://schemas.microsoft.com/office/drawing/2014/main" id="{DDA74B1C-C180-4F3F-B910-D7A868F401E8}"/>
              </a:ext>
            </a:extLst>
          </p:cNvPr>
          <p:cNvSpPr txBox="1"/>
          <p:nvPr/>
        </p:nvSpPr>
        <p:spPr>
          <a:xfrm>
            <a:off x="2811644" y="-14804"/>
            <a:ext cx="282450"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2705636" y="3118952"/>
            <a:ext cx="380232" cy="477054"/>
          </a:xfrm>
          <a:prstGeom prst="rect">
            <a:avLst/>
          </a:prstGeom>
          <a:noFill/>
        </p:spPr>
        <p:txBody>
          <a:bodyPr wrap="none" rtlCol="0">
            <a:spAutoFit/>
          </a:bodyPr>
          <a:lstStyle/>
          <a:p>
            <a:r>
              <a:rPr lang="nl-BE" sz="2500" b="1" dirty="0">
                <a:solidFill>
                  <a:srgbClr val="FF0000"/>
                </a:solidFill>
                <a:latin typeface="Symbol" panose="05050102010706020507" pitchFamily="18" charset="2"/>
              </a:rPr>
              <a:t>D</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87" name="Group 86">
            <a:extLst>
              <a:ext uri="{FF2B5EF4-FFF2-40B4-BE49-F238E27FC236}">
                <a16:creationId xmlns:a16="http://schemas.microsoft.com/office/drawing/2014/main" id="{18458C7B-5947-4C72-A208-5C20DEDA1B28}"/>
              </a:ext>
            </a:extLst>
          </p:cNvPr>
          <p:cNvGrpSpPr/>
          <p:nvPr/>
        </p:nvGrpSpPr>
        <p:grpSpPr>
          <a:xfrm>
            <a:off x="4359640" y="526697"/>
            <a:ext cx="1151146" cy="759858"/>
            <a:chOff x="1504770" y="468528"/>
            <a:chExt cx="1151146" cy="759858"/>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4978" y="945048"/>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chemeClr val="tx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chemeClr val="bg1"/>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3184228" y="882765"/>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4354150" y="1653859"/>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Freeform: Shape 99">
            <a:extLst>
              <a:ext uri="{FF2B5EF4-FFF2-40B4-BE49-F238E27FC236}">
                <a16:creationId xmlns:a16="http://schemas.microsoft.com/office/drawing/2014/main" id="{B837A741-359C-4539-9FC4-9D2726648F5E}"/>
              </a:ext>
            </a:extLst>
          </p:cNvPr>
          <p:cNvSpPr/>
          <p:nvPr/>
        </p:nvSpPr>
        <p:spPr>
          <a:xfrm>
            <a:off x="3157807" y="1289066"/>
            <a:ext cx="2342854" cy="1592555"/>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51906 w 2312088"/>
              <a:gd name="connsiteY4" fmla="*/ 831273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261245 w 2312088"/>
              <a:gd name="connsiteY0" fmla="*/ 541066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02613"/>
              <a:gd name="connsiteY0" fmla="*/ 541066 h 1620982"/>
              <a:gd name="connsiteX1" fmla="*/ 2302613 w 2302613"/>
              <a:gd name="connsiteY1" fmla="*/ 547003 h 1620982"/>
              <a:gd name="connsiteX2" fmla="*/ 2286000 w 2302613"/>
              <a:gd name="connsiteY2" fmla="*/ 5937 h 1620982"/>
              <a:gd name="connsiteX3" fmla="*/ 1140031 w 2302613"/>
              <a:gd name="connsiteY3" fmla="*/ 0 h 1620982"/>
              <a:gd name="connsiteX4" fmla="*/ 1147168 w 2302613"/>
              <a:gd name="connsiteY4" fmla="*/ 532790 h 1620982"/>
              <a:gd name="connsiteX5" fmla="*/ 890649 w 2302613"/>
              <a:gd name="connsiteY5" fmla="*/ 1377537 h 1620982"/>
              <a:gd name="connsiteX6" fmla="*/ 0 w 2302613"/>
              <a:gd name="connsiteY6" fmla="*/ 1377537 h 1620982"/>
              <a:gd name="connsiteX7" fmla="*/ 0 w 2302613"/>
              <a:gd name="connsiteY7" fmla="*/ 1620982 h 1620982"/>
              <a:gd name="connsiteX8" fmla="*/ 1145969 w 2302613"/>
              <a:gd name="connsiteY8" fmla="*/ 1609106 h 1620982"/>
              <a:gd name="connsiteX9" fmla="*/ 1145969 w 2302613"/>
              <a:gd name="connsiteY9" fmla="*/ 1365662 h 1620982"/>
              <a:gd name="connsiteX10" fmla="*/ 985652 w 2302613"/>
              <a:gd name="connsiteY10" fmla="*/ 1377537 h 1620982"/>
              <a:gd name="connsiteX11" fmla="*/ 1261245 w 2302613"/>
              <a:gd name="connsiteY11" fmla="*/ 541066 h 1620982"/>
              <a:gd name="connsiteX0" fmla="*/ 1261245 w 2309689"/>
              <a:gd name="connsiteY0" fmla="*/ 541066 h 1620982"/>
              <a:gd name="connsiteX1" fmla="*/ 2302613 w 2309689"/>
              <a:gd name="connsiteY1" fmla="*/ 547003 h 1620982"/>
              <a:gd name="connsiteX2" fmla="*/ 2309689 w 2309689"/>
              <a:gd name="connsiteY2" fmla="*/ 5937 h 1620982"/>
              <a:gd name="connsiteX3" fmla="*/ 1140031 w 2309689"/>
              <a:gd name="connsiteY3" fmla="*/ 0 h 1620982"/>
              <a:gd name="connsiteX4" fmla="*/ 1147168 w 2309689"/>
              <a:gd name="connsiteY4" fmla="*/ 532790 h 1620982"/>
              <a:gd name="connsiteX5" fmla="*/ 890649 w 2309689"/>
              <a:gd name="connsiteY5" fmla="*/ 1377537 h 1620982"/>
              <a:gd name="connsiteX6" fmla="*/ 0 w 2309689"/>
              <a:gd name="connsiteY6" fmla="*/ 1377537 h 1620982"/>
              <a:gd name="connsiteX7" fmla="*/ 0 w 2309689"/>
              <a:gd name="connsiteY7" fmla="*/ 1620982 h 1620982"/>
              <a:gd name="connsiteX8" fmla="*/ 1145969 w 2309689"/>
              <a:gd name="connsiteY8" fmla="*/ 1609106 h 1620982"/>
              <a:gd name="connsiteX9" fmla="*/ 1145969 w 2309689"/>
              <a:gd name="connsiteY9" fmla="*/ 1365662 h 1620982"/>
              <a:gd name="connsiteX10" fmla="*/ 985652 w 2309689"/>
              <a:gd name="connsiteY10" fmla="*/ 1377537 h 1620982"/>
              <a:gd name="connsiteX11" fmla="*/ 1261245 w 2309689"/>
              <a:gd name="connsiteY11" fmla="*/ 541066 h 1620982"/>
              <a:gd name="connsiteX0" fmla="*/ 1294410 w 2342854"/>
              <a:gd name="connsiteY0" fmla="*/ 541066 h 1620982"/>
              <a:gd name="connsiteX1" fmla="*/ 2335778 w 2342854"/>
              <a:gd name="connsiteY1" fmla="*/ 547003 h 1620982"/>
              <a:gd name="connsiteX2" fmla="*/ 2342854 w 2342854"/>
              <a:gd name="connsiteY2" fmla="*/ 5937 h 1620982"/>
              <a:gd name="connsiteX3" fmla="*/ 1173196 w 2342854"/>
              <a:gd name="connsiteY3" fmla="*/ 0 h 1620982"/>
              <a:gd name="connsiteX4" fmla="*/ 1180333 w 2342854"/>
              <a:gd name="connsiteY4" fmla="*/ 532790 h 1620982"/>
              <a:gd name="connsiteX5" fmla="*/ 923814 w 2342854"/>
              <a:gd name="connsiteY5" fmla="*/ 1377537 h 1620982"/>
              <a:gd name="connsiteX6" fmla="*/ 0 w 2342854"/>
              <a:gd name="connsiteY6" fmla="*/ 714242 h 1620982"/>
              <a:gd name="connsiteX7" fmla="*/ 33165 w 2342854"/>
              <a:gd name="connsiteY7" fmla="*/ 1620982 h 1620982"/>
              <a:gd name="connsiteX8" fmla="*/ 1179134 w 2342854"/>
              <a:gd name="connsiteY8" fmla="*/ 1609106 h 1620982"/>
              <a:gd name="connsiteX9" fmla="*/ 1179134 w 2342854"/>
              <a:gd name="connsiteY9" fmla="*/ 1365662 h 1620982"/>
              <a:gd name="connsiteX10" fmla="*/ 1018817 w 2342854"/>
              <a:gd name="connsiteY10" fmla="*/ 1377537 h 1620982"/>
              <a:gd name="connsiteX11" fmla="*/ 1294410 w 2342854"/>
              <a:gd name="connsiteY11" fmla="*/ 541066 h 1620982"/>
              <a:gd name="connsiteX0" fmla="*/ 1294410 w 2342854"/>
              <a:gd name="connsiteY0" fmla="*/ 541066 h 1609106"/>
              <a:gd name="connsiteX1" fmla="*/ 2335778 w 2342854"/>
              <a:gd name="connsiteY1" fmla="*/ 547003 h 1609106"/>
              <a:gd name="connsiteX2" fmla="*/ 2342854 w 2342854"/>
              <a:gd name="connsiteY2" fmla="*/ 5937 h 1609106"/>
              <a:gd name="connsiteX3" fmla="*/ 1173196 w 2342854"/>
              <a:gd name="connsiteY3" fmla="*/ 0 h 1609106"/>
              <a:gd name="connsiteX4" fmla="*/ 1180333 w 2342854"/>
              <a:gd name="connsiteY4" fmla="*/ 532790 h 1609106"/>
              <a:gd name="connsiteX5" fmla="*/ 923814 w 2342854"/>
              <a:gd name="connsiteY5" fmla="*/ 1377537 h 1609106"/>
              <a:gd name="connsiteX6" fmla="*/ 0 w 2342854"/>
              <a:gd name="connsiteY6" fmla="*/ 714242 h 1609106"/>
              <a:gd name="connsiteX7" fmla="*/ 0 w 2342854"/>
              <a:gd name="connsiteY7" fmla="*/ 1592555 h 1609106"/>
              <a:gd name="connsiteX8" fmla="*/ 1179134 w 2342854"/>
              <a:gd name="connsiteY8" fmla="*/ 1609106 h 1609106"/>
              <a:gd name="connsiteX9" fmla="*/ 1179134 w 2342854"/>
              <a:gd name="connsiteY9" fmla="*/ 1365662 h 1609106"/>
              <a:gd name="connsiteX10" fmla="*/ 1018817 w 2342854"/>
              <a:gd name="connsiteY10" fmla="*/ 1377537 h 1609106"/>
              <a:gd name="connsiteX11" fmla="*/ 1294410 w 2342854"/>
              <a:gd name="connsiteY11" fmla="*/ 541066 h 1609106"/>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923814 w 2342854"/>
              <a:gd name="connsiteY5" fmla="*/ 1377537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2854" h="1592555">
                <a:moveTo>
                  <a:pt x="1294410" y="541066"/>
                </a:moveTo>
                <a:cubicBezTo>
                  <a:pt x="1682594" y="544624"/>
                  <a:pt x="2028137" y="529231"/>
                  <a:pt x="2335778" y="547003"/>
                </a:cubicBezTo>
                <a:cubicBezTo>
                  <a:pt x="2338137" y="366648"/>
                  <a:pt x="2340495" y="186292"/>
                  <a:pt x="2342854" y="5937"/>
                </a:cubicBezTo>
                <a:lnTo>
                  <a:pt x="1173196" y="0"/>
                </a:lnTo>
                <a:lnTo>
                  <a:pt x="1180333" y="532790"/>
                </a:lnTo>
                <a:lnTo>
                  <a:pt x="1127540" y="728455"/>
                </a:lnTo>
                <a:lnTo>
                  <a:pt x="0" y="714242"/>
                </a:lnTo>
                <a:lnTo>
                  <a:pt x="0" y="1592555"/>
                </a:lnTo>
                <a:lnTo>
                  <a:pt x="1169658" y="1590155"/>
                </a:lnTo>
                <a:lnTo>
                  <a:pt x="1179134" y="1365662"/>
                </a:lnTo>
                <a:lnTo>
                  <a:pt x="1175165" y="1121694"/>
                </a:lnTo>
                <a:cubicBezTo>
                  <a:pt x="1148584" y="819181"/>
                  <a:pt x="1254662" y="734609"/>
                  <a:pt x="1294410" y="541066"/>
                </a:cubicBez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9" name="TextBox 118">
            <a:extLst>
              <a:ext uri="{FF2B5EF4-FFF2-40B4-BE49-F238E27FC236}">
                <a16:creationId xmlns:a16="http://schemas.microsoft.com/office/drawing/2014/main" id="{399C860C-0ACC-4B84-8B22-58CAD895297C}"/>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22" name="Group 21">
            <a:extLst>
              <a:ext uri="{FF2B5EF4-FFF2-40B4-BE49-F238E27FC236}">
                <a16:creationId xmlns:a16="http://schemas.microsoft.com/office/drawing/2014/main" id="{3BE32293-70E9-40D0-876A-BA402E4615D0}"/>
              </a:ext>
            </a:extLst>
          </p:cNvPr>
          <p:cNvGrpSpPr/>
          <p:nvPr/>
        </p:nvGrpSpPr>
        <p:grpSpPr>
          <a:xfrm>
            <a:off x="286740" y="97885"/>
            <a:ext cx="2592387" cy="2573218"/>
            <a:chOff x="286740" y="97885"/>
            <a:chExt cx="2592387" cy="2573218"/>
          </a:xfrm>
        </p:grpSpPr>
        <p:sp>
          <p:nvSpPr>
            <p:cNvPr id="103" name="Line 51">
              <a:extLst>
                <a:ext uri="{FF2B5EF4-FFF2-40B4-BE49-F238E27FC236}">
                  <a16:creationId xmlns:a16="http://schemas.microsoft.com/office/drawing/2014/main" id="{9D03EC6B-60A5-402C-82CE-A5A93868DEB4}"/>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4" name="Text Box 55">
              <a:extLst>
                <a:ext uri="{FF2B5EF4-FFF2-40B4-BE49-F238E27FC236}">
                  <a16:creationId xmlns:a16="http://schemas.microsoft.com/office/drawing/2014/main" id="{8D046A32-F092-4B11-B16A-9AA8F226435E}"/>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105" name="Text Box 56">
              <a:extLst>
                <a:ext uri="{FF2B5EF4-FFF2-40B4-BE49-F238E27FC236}">
                  <a16:creationId xmlns:a16="http://schemas.microsoft.com/office/drawing/2014/main" id="{0A9AA90F-5F6F-4853-A1A9-251B90F37773}"/>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6" name="Text Box 57">
              <a:extLst>
                <a:ext uri="{FF2B5EF4-FFF2-40B4-BE49-F238E27FC236}">
                  <a16:creationId xmlns:a16="http://schemas.microsoft.com/office/drawing/2014/main" id="{048BAF1E-533B-4D47-8EA6-E1411E10B280}"/>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7" name="Text Box 58">
              <a:extLst>
                <a:ext uri="{FF2B5EF4-FFF2-40B4-BE49-F238E27FC236}">
                  <a16:creationId xmlns:a16="http://schemas.microsoft.com/office/drawing/2014/main" id="{B57012EB-4122-414A-8E03-0C183C3FB075}"/>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08" name="Text Box 60">
              <a:extLst>
                <a:ext uri="{FF2B5EF4-FFF2-40B4-BE49-F238E27FC236}">
                  <a16:creationId xmlns:a16="http://schemas.microsoft.com/office/drawing/2014/main" id="{118F4B17-1DED-4C2A-AA64-A0D042F39700}"/>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10" name="Text Box 61">
              <a:extLst>
                <a:ext uri="{FF2B5EF4-FFF2-40B4-BE49-F238E27FC236}">
                  <a16:creationId xmlns:a16="http://schemas.microsoft.com/office/drawing/2014/main" id="{E4D3401E-EC7C-40A6-83E1-761DE40E5564}"/>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11" name="Text Box 62">
              <a:extLst>
                <a:ext uri="{FF2B5EF4-FFF2-40B4-BE49-F238E27FC236}">
                  <a16:creationId xmlns:a16="http://schemas.microsoft.com/office/drawing/2014/main" id="{403718C2-9F27-484B-B614-21E9FFFCC210}"/>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12" name="Text Box 63">
              <a:extLst>
                <a:ext uri="{FF2B5EF4-FFF2-40B4-BE49-F238E27FC236}">
                  <a16:creationId xmlns:a16="http://schemas.microsoft.com/office/drawing/2014/main" id="{A4D3E75C-3BC7-40BB-8EE5-DD7EF7282D2A}"/>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13" name="Text Box 64">
              <a:extLst>
                <a:ext uri="{FF2B5EF4-FFF2-40B4-BE49-F238E27FC236}">
                  <a16:creationId xmlns:a16="http://schemas.microsoft.com/office/drawing/2014/main" id="{3DC62567-B5D3-4737-BEB3-3B27CFAE5A27}"/>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14" name="Text Box 72">
              <a:extLst>
                <a:ext uri="{FF2B5EF4-FFF2-40B4-BE49-F238E27FC236}">
                  <a16:creationId xmlns:a16="http://schemas.microsoft.com/office/drawing/2014/main" id="{D6B6CCDA-3D47-4794-9FA5-356135B6BA72}"/>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115" name="Text Box 73">
              <a:extLst>
                <a:ext uri="{FF2B5EF4-FFF2-40B4-BE49-F238E27FC236}">
                  <a16:creationId xmlns:a16="http://schemas.microsoft.com/office/drawing/2014/main" id="{4E68E33A-833F-41C6-9FAB-7EFF8883BCB5}"/>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116" name="Line 52">
              <a:extLst>
                <a:ext uri="{FF2B5EF4-FFF2-40B4-BE49-F238E27FC236}">
                  <a16:creationId xmlns:a16="http://schemas.microsoft.com/office/drawing/2014/main" id="{D7C19D1E-F1AC-41A8-80DC-486E1ED84C0C}"/>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17" name="TextBox 116">
              <a:extLst>
                <a:ext uri="{FF2B5EF4-FFF2-40B4-BE49-F238E27FC236}">
                  <a16:creationId xmlns:a16="http://schemas.microsoft.com/office/drawing/2014/main" id="{32EFD4CA-D6CF-42F6-8CBF-0B00E036C5B7}"/>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118" name="Freeform: Shape 117">
              <a:extLst>
                <a:ext uri="{FF2B5EF4-FFF2-40B4-BE49-F238E27FC236}">
                  <a16:creationId xmlns:a16="http://schemas.microsoft.com/office/drawing/2014/main" id="{E4D05AE2-FE5E-4F41-8C30-E28CDA7E9A00}"/>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1" name="Freeform: Shape 120">
              <a:extLst>
                <a:ext uri="{FF2B5EF4-FFF2-40B4-BE49-F238E27FC236}">
                  <a16:creationId xmlns:a16="http://schemas.microsoft.com/office/drawing/2014/main" id="{B58A3C2A-5FB8-4DAE-B9D9-0955550C675E}"/>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Freeform: Shape 121">
              <a:extLst>
                <a:ext uri="{FF2B5EF4-FFF2-40B4-BE49-F238E27FC236}">
                  <a16:creationId xmlns:a16="http://schemas.microsoft.com/office/drawing/2014/main" id="{F2F55BE2-E5B0-424B-A076-19A2B3BF9F82}"/>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3" name="Rectangle 122">
              <a:extLst>
                <a:ext uri="{FF2B5EF4-FFF2-40B4-BE49-F238E27FC236}">
                  <a16:creationId xmlns:a16="http://schemas.microsoft.com/office/drawing/2014/main" id="{31BD21D8-68A6-4B3C-BC34-BBA1501FD059}"/>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24" name="TextBox 123">
            <a:extLst>
              <a:ext uri="{FF2B5EF4-FFF2-40B4-BE49-F238E27FC236}">
                <a16:creationId xmlns:a16="http://schemas.microsoft.com/office/drawing/2014/main" id="{9CDDD5AA-07BF-4625-A7E7-CA7F85036A60}"/>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
        <p:nvSpPr>
          <p:cNvPr id="136" name="Text Box 73">
            <a:extLst>
              <a:ext uri="{FF2B5EF4-FFF2-40B4-BE49-F238E27FC236}">
                <a16:creationId xmlns:a16="http://schemas.microsoft.com/office/drawing/2014/main" id="{ED23ADA7-737E-4683-82FD-52634C25EF60}"/>
              </a:ext>
            </a:extLst>
          </p:cNvPr>
          <p:cNvSpPr txBox="1">
            <a:spLocks noChangeArrowheads="1"/>
          </p:cNvSpPr>
          <p:nvPr/>
        </p:nvSpPr>
        <p:spPr bwMode="auto">
          <a:xfrm>
            <a:off x="6913812" y="4251573"/>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140" name="Text Box 57">
            <a:extLst>
              <a:ext uri="{FF2B5EF4-FFF2-40B4-BE49-F238E27FC236}">
                <a16:creationId xmlns:a16="http://schemas.microsoft.com/office/drawing/2014/main" id="{F49E33AC-7DD2-4BC4-9D25-F6B40B9DBDE8}"/>
              </a:ext>
            </a:extLst>
          </p:cNvPr>
          <p:cNvSpPr txBox="1">
            <a:spLocks noChangeArrowheads="1"/>
          </p:cNvSpPr>
          <p:nvPr/>
        </p:nvSpPr>
        <p:spPr bwMode="auto">
          <a:xfrm>
            <a:off x="6896249" y="3446663"/>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141" name="Text Box 73">
            <a:extLst>
              <a:ext uri="{FF2B5EF4-FFF2-40B4-BE49-F238E27FC236}">
                <a16:creationId xmlns:a16="http://schemas.microsoft.com/office/drawing/2014/main" id="{BB24F23E-4890-40B2-87B3-896B5886571F}"/>
              </a:ext>
            </a:extLst>
          </p:cNvPr>
          <p:cNvSpPr txBox="1">
            <a:spLocks noChangeArrowheads="1"/>
          </p:cNvSpPr>
          <p:nvPr/>
        </p:nvSpPr>
        <p:spPr bwMode="auto">
          <a:xfrm>
            <a:off x="5685376" y="3446663"/>
            <a:ext cx="1152525" cy="165869"/>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143" name="Text Box 58">
            <a:extLst>
              <a:ext uri="{FF2B5EF4-FFF2-40B4-BE49-F238E27FC236}">
                <a16:creationId xmlns:a16="http://schemas.microsoft.com/office/drawing/2014/main" id="{29B43566-7501-4ADA-9085-260196AA36B1}"/>
              </a:ext>
            </a:extLst>
          </p:cNvPr>
          <p:cNvSpPr txBox="1">
            <a:spLocks noChangeArrowheads="1"/>
          </p:cNvSpPr>
          <p:nvPr/>
        </p:nvSpPr>
        <p:spPr bwMode="auto">
          <a:xfrm>
            <a:off x="5667907" y="4242564"/>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terugbet</a:t>
            </a:r>
            <a:r>
              <a:rPr lang="nl-NL" sz="1000" dirty="0"/>
              <a:t>. LT &lt;1Y</a:t>
            </a:r>
          </a:p>
          <a:p>
            <a:pPr algn="ctr" eaLnBrk="1" hangingPunct="1"/>
            <a:endParaRPr lang="nl-NL" sz="1200" dirty="0"/>
          </a:p>
        </p:txBody>
      </p:sp>
      <p:sp>
        <p:nvSpPr>
          <p:cNvPr id="145" name="Text Box 73">
            <a:extLst>
              <a:ext uri="{FF2B5EF4-FFF2-40B4-BE49-F238E27FC236}">
                <a16:creationId xmlns:a16="http://schemas.microsoft.com/office/drawing/2014/main" id="{BC393BEA-B78E-439A-86D3-A2CEA2A1029B}"/>
              </a:ext>
            </a:extLst>
          </p:cNvPr>
          <p:cNvSpPr txBox="1">
            <a:spLocks noChangeArrowheads="1"/>
          </p:cNvSpPr>
          <p:nvPr/>
        </p:nvSpPr>
        <p:spPr bwMode="auto">
          <a:xfrm>
            <a:off x="6926529" y="5462172"/>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
        <p:nvSpPr>
          <p:cNvPr id="146" name="Text Box 57">
            <a:extLst>
              <a:ext uri="{FF2B5EF4-FFF2-40B4-BE49-F238E27FC236}">
                <a16:creationId xmlns:a16="http://schemas.microsoft.com/office/drawing/2014/main" id="{8AB7E260-AE7B-4C3F-B6F7-29DF7EC3A8C4}"/>
              </a:ext>
            </a:extLst>
          </p:cNvPr>
          <p:cNvSpPr txBox="1">
            <a:spLocks noChangeArrowheads="1"/>
          </p:cNvSpPr>
          <p:nvPr/>
        </p:nvSpPr>
        <p:spPr bwMode="auto">
          <a:xfrm>
            <a:off x="6928116" y="5174574"/>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cxnSp>
        <p:nvCxnSpPr>
          <p:cNvPr id="147" name="Straight Arrow Connector 146">
            <a:extLst>
              <a:ext uri="{FF2B5EF4-FFF2-40B4-BE49-F238E27FC236}">
                <a16:creationId xmlns:a16="http://schemas.microsoft.com/office/drawing/2014/main" id="{6094D903-1C7C-4FA4-B808-374A47647D1A}"/>
              </a:ext>
            </a:extLst>
          </p:cNvPr>
          <p:cNvCxnSpPr/>
          <p:nvPr/>
        </p:nvCxnSpPr>
        <p:spPr>
          <a:xfrm>
            <a:off x="7257431" y="5667639"/>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DD105B1-0E96-4C61-AF9A-2B9E315751B3}"/>
              </a:ext>
            </a:extLst>
          </p:cNvPr>
          <p:cNvCxnSpPr/>
          <p:nvPr/>
        </p:nvCxnSpPr>
        <p:spPr>
          <a:xfrm>
            <a:off x="7463911" y="5667639"/>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07B1BEF0-A83D-447C-8E1E-1031FA9CB75E}"/>
              </a:ext>
            </a:extLst>
          </p:cNvPr>
          <p:cNvCxnSpPr/>
          <p:nvPr/>
        </p:nvCxnSpPr>
        <p:spPr>
          <a:xfrm>
            <a:off x="7669057" y="5660806"/>
            <a:ext cx="137397" cy="155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0" name="Text Box 57">
            <a:extLst>
              <a:ext uri="{FF2B5EF4-FFF2-40B4-BE49-F238E27FC236}">
                <a16:creationId xmlns:a16="http://schemas.microsoft.com/office/drawing/2014/main" id="{E74977C1-D755-4B22-975E-B9E9EC43906A}"/>
              </a:ext>
            </a:extLst>
          </p:cNvPr>
          <p:cNvSpPr txBox="1">
            <a:spLocks noChangeArrowheads="1"/>
          </p:cNvSpPr>
          <p:nvPr/>
        </p:nvSpPr>
        <p:spPr bwMode="auto">
          <a:xfrm>
            <a:off x="5674354" y="5165468"/>
            <a:ext cx="1150938" cy="416296"/>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sp>
        <p:nvSpPr>
          <p:cNvPr id="152" name="Text Box 73">
            <a:extLst>
              <a:ext uri="{FF2B5EF4-FFF2-40B4-BE49-F238E27FC236}">
                <a16:creationId xmlns:a16="http://schemas.microsoft.com/office/drawing/2014/main" id="{A19ADA8E-20AF-47B2-A76A-F6C3A4DC6E46}"/>
              </a:ext>
            </a:extLst>
          </p:cNvPr>
          <p:cNvSpPr txBox="1">
            <a:spLocks noChangeArrowheads="1"/>
          </p:cNvSpPr>
          <p:nvPr/>
        </p:nvSpPr>
        <p:spPr bwMode="auto">
          <a:xfrm>
            <a:off x="5672767" y="5576520"/>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153" name="Line 51">
            <a:extLst>
              <a:ext uri="{FF2B5EF4-FFF2-40B4-BE49-F238E27FC236}">
                <a16:creationId xmlns:a16="http://schemas.microsoft.com/office/drawing/2014/main" id="{065B07F6-A110-4A2E-8B4A-37ED6E5578CD}"/>
              </a:ext>
            </a:extLst>
          </p:cNvPr>
          <p:cNvSpPr>
            <a:spLocks noChangeShapeType="1"/>
          </p:cNvSpPr>
          <p:nvPr/>
        </p:nvSpPr>
        <p:spPr bwMode="auto">
          <a:xfrm>
            <a:off x="5541707" y="339074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4" name="Line 52">
            <a:extLst>
              <a:ext uri="{FF2B5EF4-FFF2-40B4-BE49-F238E27FC236}">
                <a16:creationId xmlns:a16="http://schemas.microsoft.com/office/drawing/2014/main" id="{CF0E9128-B09A-4F48-8333-B8BCD8AFFDB6}"/>
              </a:ext>
            </a:extLst>
          </p:cNvPr>
          <p:cNvSpPr>
            <a:spLocks noChangeShapeType="1"/>
          </p:cNvSpPr>
          <p:nvPr/>
        </p:nvSpPr>
        <p:spPr bwMode="auto">
          <a:xfrm>
            <a:off x="6866328" y="3390744"/>
            <a:ext cx="0" cy="5316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5" name="Line 51">
            <a:extLst>
              <a:ext uri="{FF2B5EF4-FFF2-40B4-BE49-F238E27FC236}">
                <a16:creationId xmlns:a16="http://schemas.microsoft.com/office/drawing/2014/main" id="{9CACD631-1531-4DC1-809B-50E34CAB6136}"/>
              </a:ext>
            </a:extLst>
          </p:cNvPr>
          <p:cNvSpPr>
            <a:spLocks noChangeShapeType="1"/>
          </p:cNvSpPr>
          <p:nvPr/>
        </p:nvSpPr>
        <p:spPr bwMode="auto">
          <a:xfrm>
            <a:off x="5541707" y="419666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6" name="Line 52">
            <a:extLst>
              <a:ext uri="{FF2B5EF4-FFF2-40B4-BE49-F238E27FC236}">
                <a16:creationId xmlns:a16="http://schemas.microsoft.com/office/drawing/2014/main" id="{5BA6EC06-AFF5-4567-96AC-EE659440E294}"/>
              </a:ext>
            </a:extLst>
          </p:cNvPr>
          <p:cNvSpPr>
            <a:spLocks noChangeShapeType="1"/>
          </p:cNvSpPr>
          <p:nvPr/>
        </p:nvSpPr>
        <p:spPr bwMode="auto">
          <a:xfrm>
            <a:off x="6866328" y="4196668"/>
            <a:ext cx="0" cy="5316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7" name="Line 51">
            <a:extLst>
              <a:ext uri="{FF2B5EF4-FFF2-40B4-BE49-F238E27FC236}">
                <a16:creationId xmlns:a16="http://schemas.microsoft.com/office/drawing/2014/main" id="{F8B98AC8-33A3-474D-8CFC-516506E3B1AF}"/>
              </a:ext>
            </a:extLst>
          </p:cNvPr>
          <p:cNvSpPr>
            <a:spLocks noChangeShapeType="1"/>
          </p:cNvSpPr>
          <p:nvPr/>
        </p:nvSpPr>
        <p:spPr bwMode="auto">
          <a:xfrm>
            <a:off x="5545081" y="512228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8" name="Line 52">
            <a:extLst>
              <a:ext uri="{FF2B5EF4-FFF2-40B4-BE49-F238E27FC236}">
                <a16:creationId xmlns:a16="http://schemas.microsoft.com/office/drawing/2014/main" id="{E62CB987-5907-432A-9E75-E1751C6C18EF}"/>
              </a:ext>
            </a:extLst>
          </p:cNvPr>
          <p:cNvSpPr>
            <a:spLocks noChangeShapeType="1"/>
          </p:cNvSpPr>
          <p:nvPr/>
        </p:nvSpPr>
        <p:spPr bwMode="auto">
          <a:xfrm>
            <a:off x="6869702" y="5122289"/>
            <a:ext cx="0" cy="91386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9" name="TextBox 158">
            <a:extLst>
              <a:ext uri="{FF2B5EF4-FFF2-40B4-BE49-F238E27FC236}">
                <a16:creationId xmlns:a16="http://schemas.microsoft.com/office/drawing/2014/main" id="{E60BA602-54C7-48D6-83C8-F1F3D83E507E}"/>
              </a:ext>
            </a:extLst>
          </p:cNvPr>
          <p:cNvSpPr txBox="1"/>
          <p:nvPr/>
        </p:nvSpPr>
        <p:spPr>
          <a:xfrm>
            <a:off x="6165995" y="3077331"/>
            <a:ext cx="1488293" cy="369332"/>
          </a:xfrm>
          <a:prstGeom prst="rect">
            <a:avLst/>
          </a:prstGeom>
          <a:noFill/>
        </p:spPr>
        <p:txBody>
          <a:bodyPr wrap="none" rtlCol="0">
            <a:spAutoFit/>
          </a:bodyPr>
          <a:lstStyle/>
          <a:p>
            <a:r>
              <a:rPr lang="nl-BE" dirty="0"/>
              <a:t>Asset-</a:t>
            </a:r>
            <a:r>
              <a:rPr lang="nl-BE" dirty="0" err="1"/>
              <a:t>burning</a:t>
            </a:r>
            <a:endParaRPr lang="nl-BE" dirty="0"/>
          </a:p>
        </p:txBody>
      </p:sp>
      <p:sp>
        <p:nvSpPr>
          <p:cNvPr id="161" name="TextBox 160">
            <a:extLst>
              <a:ext uri="{FF2B5EF4-FFF2-40B4-BE49-F238E27FC236}">
                <a16:creationId xmlns:a16="http://schemas.microsoft.com/office/drawing/2014/main" id="{CEDFE083-7E22-480D-87CB-1019FF461167}"/>
              </a:ext>
            </a:extLst>
          </p:cNvPr>
          <p:cNvSpPr txBox="1"/>
          <p:nvPr/>
        </p:nvSpPr>
        <p:spPr>
          <a:xfrm>
            <a:off x="5860858" y="3896966"/>
            <a:ext cx="2100062" cy="369332"/>
          </a:xfrm>
          <a:prstGeom prst="rect">
            <a:avLst/>
          </a:prstGeom>
          <a:noFill/>
        </p:spPr>
        <p:txBody>
          <a:bodyPr wrap="none" rtlCol="0">
            <a:spAutoFit/>
          </a:bodyPr>
          <a:lstStyle/>
          <a:p>
            <a:r>
              <a:rPr lang="nl-BE" dirty="0"/>
              <a:t>Externe Financiering</a:t>
            </a:r>
          </a:p>
        </p:txBody>
      </p:sp>
      <p:sp>
        <p:nvSpPr>
          <p:cNvPr id="162" name="TextBox 161">
            <a:extLst>
              <a:ext uri="{FF2B5EF4-FFF2-40B4-BE49-F238E27FC236}">
                <a16:creationId xmlns:a16="http://schemas.microsoft.com/office/drawing/2014/main" id="{C1EA05D5-419A-4E30-B521-DE352E26AF43}"/>
              </a:ext>
            </a:extLst>
          </p:cNvPr>
          <p:cNvSpPr txBox="1"/>
          <p:nvPr/>
        </p:nvSpPr>
        <p:spPr>
          <a:xfrm>
            <a:off x="5814907" y="4808857"/>
            <a:ext cx="2065181" cy="369332"/>
          </a:xfrm>
          <a:prstGeom prst="rect">
            <a:avLst/>
          </a:prstGeom>
          <a:noFill/>
        </p:spPr>
        <p:txBody>
          <a:bodyPr wrap="none" rtlCol="0">
            <a:spAutoFit/>
          </a:bodyPr>
          <a:lstStyle/>
          <a:p>
            <a:r>
              <a:rPr lang="nl-BE" dirty="0"/>
              <a:t>Interne Financiering</a:t>
            </a:r>
          </a:p>
        </p:txBody>
      </p:sp>
      <p:cxnSp>
        <p:nvCxnSpPr>
          <p:cNvPr id="17" name="Straight Arrow Connector 16">
            <a:extLst>
              <a:ext uri="{FF2B5EF4-FFF2-40B4-BE49-F238E27FC236}">
                <a16:creationId xmlns:a16="http://schemas.microsoft.com/office/drawing/2014/main" id="{F5028142-B3CC-408F-BE5C-301D1007E771}"/>
              </a:ext>
            </a:extLst>
          </p:cNvPr>
          <p:cNvCxnSpPr/>
          <p:nvPr/>
        </p:nvCxnSpPr>
        <p:spPr>
          <a:xfrm>
            <a:off x="1989886" y="2769476"/>
            <a:ext cx="587490" cy="7689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D2FE66A0-B8AE-4BF0-B508-B5D5A54CACAC}"/>
              </a:ext>
            </a:extLst>
          </p:cNvPr>
          <p:cNvCxnSpPr>
            <a:cxnSpLocks/>
          </p:cNvCxnSpPr>
          <p:nvPr/>
        </p:nvCxnSpPr>
        <p:spPr>
          <a:xfrm flipH="1">
            <a:off x="3201664" y="2914660"/>
            <a:ext cx="440246" cy="6429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00B5AE0F-9716-4627-89B8-4BC80A1D1E95}"/>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171" name="TextBox 170">
            <a:extLst>
              <a:ext uri="{FF2B5EF4-FFF2-40B4-BE49-F238E27FC236}">
                <a16:creationId xmlns:a16="http://schemas.microsoft.com/office/drawing/2014/main" id="{95947D9F-3A29-4390-B6C3-39B8FC498F5C}"/>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4" name="TextBox 3">
            <a:extLst>
              <a:ext uri="{FF2B5EF4-FFF2-40B4-BE49-F238E27FC236}">
                <a16:creationId xmlns:a16="http://schemas.microsoft.com/office/drawing/2014/main" id="{1D6673CE-BDFF-4DE7-9A74-7B93B755F2B6}"/>
              </a:ext>
            </a:extLst>
          </p:cNvPr>
          <p:cNvSpPr txBox="1"/>
          <p:nvPr/>
        </p:nvSpPr>
        <p:spPr>
          <a:xfrm>
            <a:off x="371934" y="5221036"/>
            <a:ext cx="5002268" cy="954107"/>
          </a:xfrm>
          <a:prstGeom prst="rect">
            <a:avLst/>
          </a:prstGeom>
          <a:noFill/>
        </p:spPr>
        <p:txBody>
          <a:bodyPr wrap="square" rtlCol="0">
            <a:spAutoFit/>
          </a:bodyPr>
          <a:lstStyle/>
          <a:p>
            <a:r>
              <a:rPr lang="nl-BE" sz="1400" dirty="0">
                <a:solidFill>
                  <a:srgbClr val="FF0000"/>
                </a:solidFill>
              </a:rPr>
              <a:t>Hier is er dus een </a:t>
            </a:r>
            <a:r>
              <a:rPr lang="nl-BE" sz="1400" b="1" dirty="0">
                <a:solidFill>
                  <a:srgbClr val="FF0000"/>
                </a:solidFill>
              </a:rPr>
              <a:t>grote stijging van de liquide middelen</a:t>
            </a:r>
            <a:r>
              <a:rPr lang="nl-BE" sz="1400" dirty="0">
                <a:solidFill>
                  <a:srgbClr val="FF0000"/>
                </a:solidFill>
              </a:rPr>
              <a:t>, gefinancierd door de cash flow uit de operaties, ontoereikende investeringen, inning van klanten en oplopende schulden aan leveranciers en overheid.</a:t>
            </a:r>
          </a:p>
        </p:txBody>
      </p:sp>
      <p:sp>
        <p:nvSpPr>
          <p:cNvPr id="109" name="TextBox 108">
            <a:extLst>
              <a:ext uri="{FF2B5EF4-FFF2-40B4-BE49-F238E27FC236}">
                <a16:creationId xmlns:a16="http://schemas.microsoft.com/office/drawing/2014/main" id="{E76A65F9-BD2E-470A-9B13-E4B37197241E}"/>
              </a:ext>
            </a:extLst>
          </p:cNvPr>
          <p:cNvSpPr txBox="1"/>
          <p:nvPr/>
        </p:nvSpPr>
        <p:spPr>
          <a:xfrm>
            <a:off x="5790153" y="306097"/>
            <a:ext cx="2836611" cy="2708434"/>
          </a:xfrm>
          <a:prstGeom prst="rect">
            <a:avLst/>
          </a:prstGeom>
          <a:noFill/>
        </p:spPr>
        <p:txBody>
          <a:bodyPr wrap="square" rtlCol="0">
            <a:spAutoFit/>
          </a:bodyPr>
          <a:lstStyle/>
          <a:p>
            <a:r>
              <a:rPr lang="nl-BE" sz="2400" b="1" dirty="0">
                <a:solidFill>
                  <a:srgbClr val="FF0000"/>
                </a:solidFill>
              </a:rPr>
              <a:t>Een </a:t>
            </a:r>
            <a:r>
              <a:rPr lang="nl-BE" sz="2400" b="1" u="sng" dirty="0">
                <a:solidFill>
                  <a:srgbClr val="FF0000"/>
                </a:solidFill>
              </a:rPr>
              <a:t>flattering</a:t>
            </a:r>
            <a:r>
              <a:rPr lang="nl-BE" sz="2400" b="1" dirty="0">
                <a:solidFill>
                  <a:srgbClr val="FF0000"/>
                </a:solidFill>
              </a:rPr>
              <a:t> van het resultaat leidt niet tot cash!</a:t>
            </a:r>
          </a:p>
          <a:p>
            <a:endParaRPr lang="nl-BE" sz="1400" dirty="0">
              <a:solidFill>
                <a:srgbClr val="FF0000"/>
              </a:solidFill>
            </a:endParaRPr>
          </a:p>
          <a:p>
            <a:r>
              <a:rPr lang="nl-BE" sz="1400" dirty="0">
                <a:solidFill>
                  <a:srgbClr val="FF0000"/>
                </a:solidFill>
              </a:rPr>
              <a:t> Het kan enkel door:</a:t>
            </a:r>
          </a:p>
          <a:p>
            <a:pPr marL="285750" indent="-285750">
              <a:buFont typeface="Arial" panose="020B0604020202020204" pitchFamily="34" charset="0"/>
              <a:buChar char="•"/>
            </a:pPr>
            <a:r>
              <a:rPr lang="nl-BE" sz="1400" dirty="0">
                <a:solidFill>
                  <a:srgbClr val="FF0000"/>
                </a:solidFill>
              </a:rPr>
              <a:t>overschatting vaste activa</a:t>
            </a:r>
          </a:p>
          <a:p>
            <a:pPr marL="285750" indent="-285750">
              <a:buFont typeface="Arial" panose="020B0604020202020204" pitchFamily="34" charset="0"/>
              <a:buChar char="•"/>
            </a:pPr>
            <a:r>
              <a:rPr lang="nl-BE" sz="1400" dirty="0">
                <a:solidFill>
                  <a:srgbClr val="FF0000"/>
                </a:solidFill>
              </a:rPr>
              <a:t>foute </a:t>
            </a:r>
            <a:r>
              <a:rPr lang="nl-BE" sz="1400" dirty="0" err="1">
                <a:solidFill>
                  <a:srgbClr val="FF0000"/>
                </a:solidFill>
              </a:rPr>
              <a:t>cut-off</a:t>
            </a:r>
            <a:r>
              <a:rPr lang="nl-BE" sz="1400" dirty="0">
                <a:solidFill>
                  <a:srgbClr val="FF0000"/>
                </a:solidFill>
              </a:rPr>
              <a:t> =&gt; WCR</a:t>
            </a:r>
          </a:p>
          <a:p>
            <a:pPr marL="285750" indent="-285750">
              <a:buFont typeface="Arial" panose="020B0604020202020204" pitchFamily="34" charset="0"/>
              <a:buChar char="•"/>
            </a:pPr>
            <a:r>
              <a:rPr lang="nl-BE" sz="1400" dirty="0">
                <a:solidFill>
                  <a:srgbClr val="FF0000"/>
                </a:solidFill>
              </a:rPr>
              <a:t>overschatting voorraad =&gt; WCR</a:t>
            </a:r>
          </a:p>
          <a:p>
            <a:pPr marL="285750" indent="-285750">
              <a:buFont typeface="Arial" panose="020B0604020202020204" pitchFamily="34" charset="0"/>
              <a:buChar char="•"/>
            </a:pPr>
            <a:r>
              <a:rPr lang="nl-BE" sz="1400" dirty="0">
                <a:solidFill>
                  <a:srgbClr val="FF0000"/>
                </a:solidFill>
              </a:rPr>
              <a:t>fictieve vorderingen =&gt; WCR</a:t>
            </a:r>
          </a:p>
          <a:p>
            <a:pPr marL="285750" indent="-285750">
              <a:buFont typeface="Arial" panose="020B0604020202020204" pitchFamily="34" charset="0"/>
              <a:buChar char="•"/>
            </a:pPr>
            <a:r>
              <a:rPr lang="nl-BE" sz="1400" b="1" dirty="0">
                <a:solidFill>
                  <a:srgbClr val="FF0000"/>
                </a:solidFill>
              </a:rPr>
              <a:t>GEEN cash-effect</a:t>
            </a:r>
          </a:p>
        </p:txBody>
      </p:sp>
      <p:sp>
        <p:nvSpPr>
          <p:cNvPr id="125" name="Explosion: 14 Points 124">
            <a:extLst>
              <a:ext uri="{FF2B5EF4-FFF2-40B4-BE49-F238E27FC236}">
                <a16:creationId xmlns:a16="http://schemas.microsoft.com/office/drawing/2014/main" id="{5657A272-D4A4-49D4-92DF-602BB24BA5BF}"/>
              </a:ext>
            </a:extLst>
          </p:cNvPr>
          <p:cNvSpPr/>
          <p:nvPr/>
        </p:nvSpPr>
        <p:spPr>
          <a:xfrm rot="354592">
            <a:off x="4195650" y="932270"/>
            <a:ext cx="1613130" cy="436476"/>
          </a:xfrm>
          <a:prstGeom prst="irregularSeal2">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9" name="Straight Arrow Connector 8">
            <a:extLst>
              <a:ext uri="{FF2B5EF4-FFF2-40B4-BE49-F238E27FC236}">
                <a16:creationId xmlns:a16="http://schemas.microsoft.com/office/drawing/2014/main" id="{36ED326B-320B-42FC-88DF-7DC5B810A792}"/>
              </a:ext>
            </a:extLst>
          </p:cNvPr>
          <p:cNvCxnSpPr/>
          <p:nvPr/>
        </p:nvCxnSpPr>
        <p:spPr>
          <a:xfrm flipV="1">
            <a:off x="4050861" y="3429000"/>
            <a:ext cx="1389435" cy="2787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73FEFEA-CE14-4048-9F32-D67E1ACE1C20}"/>
              </a:ext>
            </a:extLst>
          </p:cNvPr>
          <p:cNvCxnSpPr>
            <a:cxnSpLocks/>
          </p:cNvCxnSpPr>
          <p:nvPr/>
        </p:nvCxnSpPr>
        <p:spPr>
          <a:xfrm>
            <a:off x="4050861" y="3822043"/>
            <a:ext cx="1434684" cy="295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8BAE2529-3659-4FEA-84AC-E37790922015}"/>
              </a:ext>
            </a:extLst>
          </p:cNvPr>
          <p:cNvCxnSpPr>
            <a:cxnSpLocks/>
          </p:cNvCxnSpPr>
          <p:nvPr/>
        </p:nvCxnSpPr>
        <p:spPr>
          <a:xfrm>
            <a:off x="4005612" y="3942486"/>
            <a:ext cx="1556878" cy="9866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Left Brace 24">
            <a:extLst>
              <a:ext uri="{FF2B5EF4-FFF2-40B4-BE49-F238E27FC236}">
                <a16:creationId xmlns:a16="http://schemas.microsoft.com/office/drawing/2014/main" id="{3FCA432C-ECBF-4EC3-A5A9-A767A57A2E4B}"/>
              </a:ext>
            </a:extLst>
          </p:cNvPr>
          <p:cNvSpPr/>
          <p:nvPr/>
        </p:nvSpPr>
        <p:spPr>
          <a:xfrm>
            <a:off x="5337161" y="5172337"/>
            <a:ext cx="163500" cy="82935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86" name="TextBox 85">
            <a:extLst>
              <a:ext uri="{FF2B5EF4-FFF2-40B4-BE49-F238E27FC236}">
                <a16:creationId xmlns:a16="http://schemas.microsoft.com/office/drawing/2014/main" id="{2EFE3CD3-65A4-42E2-AEE4-6909975CE00E}"/>
              </a:ext>
            </a:extLst>
          </p:cNvPr>
          <p:cNvSpPr txBox="1"/>
          <p:nvPr/>
        </p:nvSpPr>
        <p:spPr>
          <a:xfrm>
            <a:off x="410124" y="4351861"/>
            <a:ext cx="4584352" cy="1261884"/>
          </a:xfrm>
          <a:prstGeom prst="rect">
            <a:avLst/>
          </a:prstGeom>
          <a:noFill/>
        </p:spPr>
        <p:txBody>
          <a:bodyPr wrap="square" rtlCol="0">
            <a:spAutoFit/>
          </a:bodyPr>
          <a:lstStyle/>
          <a:p>
            <a:r>
              <a:rPr lang="nl-BE" sz="2400" b="1" dirty="0">
                <a:solidFill>
                  <a:srgbClr val="FF0000"/>
                </a:solidFill>
              </a:rPr>
              <a:t>Een flattering van het resultaat leidt niet tot cash!</a:t>
            </a:r>
          </a:p>
          <a:p>
            <a:endParaRPr lang="nl-BE" sz="1400" dirty="0">
              <a:solidFill>
                <a:srgbClr val="FF0000"/>
              </a:solidFill>
            </a:endParaRPr>
          </a:p>
          <a:p>
            <a:endParaRPr lang="nl-BE" sz="1400" dirty="0">
              <a:solidFill>
                <a:srgbClr val="FF0000"/>
              </a:solidFill>
            </a:endParaRPr>
          </a:p>
        </p:txBody>
      </p:sp>
      <p:cxnSp>
        <p:nvCxnSpPr>
          <p:cNvPr id="14" name="Straight Arrow Connector 13">
            <a:extLst>
              <a:ext uri="{FF2B5EF4-FFF2-40B4-BE49-F238E27FC236}">
                <a16:creationId xmlns:a16="http://schemas.microsoft.com/office/drawing/2014/main" id="{505B86AB-BC2D-4D66-B08F-E9E79B9F7909}"/>
              </a:ext>
            </a:extLst>
          </p:cNvPr>
          <p:cNvCxnSpPr/>
          <p:nvPr/>
        </p:nvCxnSpPr>
        <p:spPr>
          <a:xfrm flipV="1">
            <a:off x="7703840" y="2071339"/>
            <a:ext cx="154466" cy="236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A4E958C-4888-4127-A40F-E4972246B746}"/>
              </a:ext>
            </a:extLst>
          </p:cNvPr>
          <p:cNvCxnSpPr/>
          <p:nvPr/>
        </p:nvCxnSpPr>
        <p:spPr>
          <a:xfrm flipV="1">
            <a:off x="8472298" y="2278439"/>
            <a:ext cx="154466" cy="236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14A8BAC-D213-4B08-99E6-E45E06DABE40}"/>
              </a:ext>
            </a:extLst>
          </p:cNvPr>
          <p:cNvCxnSpPr/>
          <p:nvPr/>
        </p:nvCxnSpPr>
        <p:spPr>
          <a:xfrm flipV="1">
            <a:off x="8247851" y="2515116"/>
            <a:ext cx="154466" cy="236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5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4" grpId="0"/>
      <p:bldP spid="109" grpId="0"/>
      <p:bldP spid="125" grpId="0" animBg="1"/>
      <p:bldP spid="8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 Box 60">
            <a:extLst>
              <a:ext uri="{FF2B5EF4-FFF2-40B4-BE49-F238E27FC236}">
                <a16:creationId xmlns:a16="http://schemas.microsoft.com/office/drawing/2014/main" id="{B8BD409C-B996-43A6-803B-3A8DDEFBB61A}"/>
              </a:ext>
            </a:extLst>
          </p:cNvPr>
          <p:cNvSpPr txBox="1">
            <a:spLocks noChangeArrowheads="1"/>
          </p:cNvSpPr>
          <p:nvPr/>
        </p:nvSpPr>
        <p:spPr bwMode="auto">
          <a:xfrm>
            <a:off x="3154228" y="4606910"/>
            <a:ext cx="1150937" cy="381835"/>
          </a:xfrm>
          <a:prstGeom prst="rect">
            <a:avLst/>
          </a:prstGeom>
          <a:solidFill>
            <a:schemeClr val="tx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Handelsvord</a:t>
            </a:r>
            <a:r>
              <a:rPr lang="nl-NL" sz="1200" dirty="0"/>
              <a:t>.</a:t>
            </a:r>
          </a:p>
        </p:txBody>
      </p:sp>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xtBox 1">
            <a:extLst>
              <a:ext uri="{FF2B5EF4-FFF2-40B4-BE49-F238E27FC236}">
                <a16:creationId xmlns:a16="http://schemas.microsoft.com/office/drawing/2014/main" id="{DDA74B1C-C180-4F3F-B910-D7A868F401E8}"/>
              </a:ext>
            </a:extLst>
          </p:cNvPr>
          <p:cNvSpPr txBox="1"/>
          <p:nvPr/>
        </p:nvSpPr>
        <p:spPr>
          <a:xfrm>
            <a:off x="2811644" y="-14804"/>
            <a:ext cx="282450"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87" name="Group 86">
            <a:extLst>
              <a:ext uri="{FF2B5EF4-FFF2-40B4-BE49-F238E27FC236}">
                <a16:creationId xmlns:a16="http://schemas.microsoft.com/office/drawing/2014/main" id="{18458C7B-5947-4C72-A208-5C20DEDA1B28}"/>
              </a:ext>
            </a:extLst>
          </p:cNvPr>
          <p:cNvGrpSpPr/>
          <p:nvPr/>
        </p:nvGrpSpPr>
        <p:grpSpPr>
          <a:xfrm>
            <a:off x="4359640" y="526697"/>
            <a:ext cx="1151146" cy="759858"/>
            <a:chOff x="1504770" y="468528"/>
            <a:chExt cx="1151146" cy="759858"/>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4978" y="945048"/>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chemeClr val="tx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chemeClr val="bg1"/>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3184228" y="882765"/>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4354150" y="1653859"/>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Freeform: Shape 99">
            <a:extLst>
              <a:ext uri="{FF2B5EF4-FFF2-40B4-BE49-F238E27FC236}">
                <a16:creationId xmlns:a16="http://schemas.microsoft.com/office/drawing/2014/main" id="{B837A741-359C-4539-9FC4-9D2726648F5E}"/>
              </a:ext>
            </a:extLst>
          </p:cNvPr>
          <p:cNvSpPr/>
          <p:nvPr/>
        </p:nvSpPr>
        <p:spPr>
          <a:xfrm>
            <a:off x="3157807" y="1289066"/>
            <a:ext cx="2342854" cy="1592555"/>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51906 w 2312088"/>
              <a:gd name="connsiteY4" fmla="*/ 831273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261245 w 2312088"/>
              <a:gd name="connsiteY0" fmla="*/ 541066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02613"/>
              <a:gd name="connsiteY0" fmla="*/ 541066 h 1620982"/>
              <a:gd name="connsiteX1" fmla="*/ 2302613 w 2302613"/>
              <a:gd name="connsiteY1" fmla="*/ 547003 h 1620982"/>
              <a:gd name="connsiteX2" fmla="*/ 2286000 w 2302613"/>
              <a:gd name="connsiteY2" fmla="*/ 5937 h 1620982"/>
              <a:gd name="connsiteX3" fmla="*/ 1140031 w 2302613"/>
              <a:gd name="connsiteY3" fmla="*/ 0 h 1620982"/>
              <a:gd name="connsiteX4" fmla="*/ 1147168 w 2302613"/>
              <a:gd name="connsiteY4" fmla="*/ 532790 h 1620982"/>
              <a:gd name="connsiteX5" fmla="*/ 890649 w 2302613"/>
              <a:gd name="connsiteY5" fmla="*/ 1377537 h 1620982"/>
              <a:gd name="connsiteX6" fmla="*/ 0 w 2302613"/>
              <a:gd name="connsiteY6" fmla="*/ 1377537 h 1620982"/>
              <a:gd name="connsiteX7" fmla="*/ 0 w 2302613"/>
              <a:gd name="connsiteY7" fmla="*/ 1620982 h 1620982"/>
              <a:gd name="connsiteX8" fmla="*/ 1145969 w 2302613"/>
              <a:gd name="connsiteY8" fmla="*/ 1609106 h 1620982"/>
              <a:gd name="connsiteX9" fmla="*/ 1145969 w 2302613"/>
              <a:gd name="connsiteY9" fmla="*/ 1365662 h 1620982"/>
              <a:gd name="connsiteX10" fmla="*/ 985652 w 2302613"/>
              <a:gd name="connsiteY10" fmla="*/ 1377537 h 1620982"/>
              <a:gd name="connsiteX11" fmla="*/ 1261245 w 2302613"/>
              <a:gd name="connsiteY11" fmla="*/ 541066 h 1620982"/>
              <a:gd name="connsiteX0" fmla="*/ 1261245 w 2309689"/>
              <a:gd name="connsiteY0" fmla="*/ 541066 h 1620982"/>
              <a:gd name="connsiteX1" fmla="*/ 2302613 w 2309689"/>
              <a:gd name="connsiteY1" fmla="*/ 547003 h 1620982"/>
              <a:gd name="connsiteX2" fmla="*/ 2309689 w 2309689"/>
              <a:gd name="connsiteY2" fmla="*/ 5937 h 1620982"/>
              <a:gd name="connsiteX3" fmla="*/ 1140031 w 2309689"/>
              <a:gd name="connsiteY3" fmla="*/ 0 h 1620982"/>
              <a:gd name="connsiteX4" fmla="*/ 1147168 w 2309689"/>
              <a:gd name="connsiteY4" fmla="*/ 532790 h 1620982"/>
              <a:gd name="connsiteX5" fmla="*/ 890649 w 2309689"/>
              <a:gd name="connsiteY5" fmla="*/ 1377537 h 1620982"/>
              <a:gd name="connsiteX6" fmla="*/ 0 w 2309689"/>
              <a:gd name="connsiteY6" fmla="*/ 1377537 h 1620982"/>
              <a:gd name="connsiteX7" fmla="*/ 0 w 2309689"/>
              <a:gd name="connsiteY7" fmla="*/ 1620982 h 1620982"/>
              <a:gd name="connsiteX8" fmla="*/ 1145969 w 2309689"/>
              <a:gd name="connsiteY8" fmla="*/ 1609106 h 1620982"/>
              <a:gd name="connsiteX9" fmla="*/ 1145969 w 2309689"/>
              <a:gd name="connsiteY9" fmla="*/ 1365662 h 1620982"/>
              <a:gd name="connsiteX10" fmla="*/ 985652 w 2309689"/>
              <a:gd name="connsiteY10" fmla="*/ 1377537 h 1620982"/>
              <a:gd name="connsiteX11" fmla="*/ 1261245 w 2309689"/>
              <a:gd name="connsiteY11" fmla="*/ 541066 h 1620982"/>
              <a:gd name="connsiteX0" fmla="*/ 1294410 w 2342854"/>
              <a:gd name="connsiteY0" fmla="*/ 541066 h 1620982"/>
              <a:gd name="connsiteX1" fmla="*/ 2335778 w 2342854"/>
              <a:gd name="connsiteY1" fmla="*/ 547003 h 1620982"/>
              <a:gd name="connsiteX2" fmla="*/ 2342854 w 2342854"/>
              <a:gd name="connsiteY2" fmla="*/ 5937 h 1620982"/>
              <a:gd name="connsiteX3" fmla="*/ 1173196 w 2342854"/>
              <a:gd name="connsiteY3" fmla="*/ 0 h 1620982"/>
              <a:gd name="connsiteX4" fmla="*/ 1180333 w 2342854"/>
              <a:gd name="connsiteY4" fmla="*/ 532790 h 1620982"/>
              <a:gd name="connsiteX5" fmla="*/ 923814 w 2342854"/>
              <a:gd name="connsiteY5" fmla="*/ 1377537 h 1620982"/>
              <a:gd name="connsiteX6" fmla="*/ 0 w 2342854"/>
              <a:gd name="connsiteY6" fmla="*/ 714242 h 1620982"/>
              <a:gd name="connsiteX7" fmla="*/ 33165 w 2342854"/>
              <a:gd name="connsiteY7" fmla="*/ 1620982 h 1620982"/>
              <a:gd name="connsiteX8" fmla="*/ 1179134 w 2342854"/>
              <a:gd name="connsiteY8" fmla="*/ 1609106 h 1620982"/>
              <a:gd name="connsiteX9" fmla="*/ 1179134 w 2342854"/>
              <a:gd name="connsiteY9" fmla="*/ 1365662 h 1620982"/>
              <a:gd name="connsiteX10" fmla="*/ 1018817 w 2342854"/>
              <a:gd name="connsiteY10" fmla="*/ 1377537 h 1620982"/>
              <a:gd name="connsiteX11" fmla="*/ 1294410 w 2342854"/>
              <a:gd name="connsiteY11" fmla="*/ 541066 h 1620982"/>
              <a:gd name="connsiteX0" fmla="*/ 1294410 w 2342854"/>
              <a:gd name="connsiteY0" fmla="*/ 541066 h 1609106"/>
              <a:gd name="connsiteX1" fmla="*/ 2335778 w 2342854"/>
              <a:gd name="connsiteY1" fmla="*/ 547003 h 1609106"/>
              <a:gd name="connsiteX2" fmla="*/ 2342854 w 2342854"/>
              <a:gd name="connsiteY2" fmla="*/ 5937 h 1609106"/>
              <a:gd name="connsiteX3" fmla="*/ 1173196 w 2342854"/>
              <a:gd name="connsiteY3" fmla="*/ 0 h 1609106"/>
              <a:gd name="connsiteX4" fmla="*/ 1180333 w 2342854"/>
              <a:gd name="connsiteY4" fmla="*/ 532790 h 1609106"/>
              <a:gd name="connsiteX5" fmla="*/ 923814 w 2342854"/>
              <a:gd name="connsiteY5" fmla="*/ 1377537 h 1609106"/>
              <a:gd name="connsiteX6" fmla="*/ 0 w 2342854"/>
              <a:gd name="connsiteY6" fmla="*/ 714242 h 1609106"/>
              <a:gd name="connsiteX7" fmla="*/ 0 w 2342854"/>
              <a:gd name="connsiteY7" fmla="*/ 1592555 h 1609106"/>
              <a:gd name="connsiteX8" fmla="*/ 1179134 w 2342854"/>
              <a:gd name="connsiteY8" fmla="*/ 1609106 h 1609106"/>
              <a:gd name="connsiteX9" fmla="*/ 1179134 w 2342854"/>
              <a:gd name="connsiteY9" fmla="*/ 1365662 h 1609106"/>
              <a:gd name="connsiteX10" fmla="*/ 1018817 w 2342854"/>
              <a:gd name="connsiteY10" fmla="*/ 1377537 h 1609106"/>
              <a:gd name="connsiteX11" fmla="*/ 1294410 w 2342854"/>
              <a:gd name="connsiteY11" fmla="*/ 541066 h 1609106"/>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923814 w 2342854"/>
              <a:gd name="connsiteY5" fmla="*/ 1377537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2854" h="1592555">
                <a:moveTo>
                  <a:pt x="1294410" y="541066"/>
                </a:moveTo>
                <a:cubicBezTo>
                  <a:pt x="1682594" y="544624"/>
                  <a:pt x="2028137" y="529231"/>
                  <a:pt x="2335778" y="547003"/>
                </a:cubicBezTo>
                <a:cubicBezTo>
                  <a:pt x="2338137" y="366648"/>
                  <a:pt x="2340495" y="186292"/>
                  <a:pt x="2342854" y="5937"/>
                </a:cubicBezTo>
                <a:lnTo>
                  <a:pt x="1173196" y="0"/>
                </a:lnTo>
                <a:lnTo>
                  <a:pt x="1180333" y="532790"/>
                </a:lnTo>
                <a:lnTo>
                  <a:pt x="1127540" y="728455"/>
                </a:lnTo>
                <a:lnTo>
                  <a:pt x="0" y="714242"/>
                </a:lnTo>
                <a:lnTo>
                  <a:pt x="0" y="1592555"/>
                </a:lnTo>
                <a:lnTo>
                  <a:pt x="1169658" y="1590155"/>
                </a:lnTo>
                <a:lnTo>
                  <a:pt x="1179134" y="1365662"/>
                </a:lnTo>
                <a:lnTo>
                  <a:pt x="1175165" y="1121694"/>
                </a:lnTo>
                <a:cubicBezTo>
                  <a:pt x="1148584" y="819181"/>
                  <a:pt x="1254662" y="734609"/>
                  <a:pt x="1294410" y="541066"/>
                </a:cubicBez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9" name="TextBox 118">
            <a:extLst>
              <a:ext uri="{FF2B5EF4-FFF2-40B4-BE49-F238E27FC236}">
                <a16:creationId xmlns:a16="http://schemas.microsoft.com/office/drawing/2014/main" id="{399C860C-0ACC-4B84-8B22-58CAD895297C}"/>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22" name="Group 21">
            <a:extLst>
              <a:ext uri="{FF2B5EF4-FFF2-40B4-BE49-F238E27FC236}">
                <a16:creationId xmlns:a16="http://schemas.microsoft.com/office/drawing/2014/main" id="{3BE32293-70E9-40D0-876A-BA402E4615D0}"/>
              </a:ext>
            </a:extLst>
          </p:cNvPr>
          <p:cNvGrpSpPr/>
          <p:nvPr/>
        </p:nvGrpSpPr>
        <p:grpSpPr>
          <a:xfrm>
            <a:off x="286740" y="97885"/>
            <a:ext cx="2592387" cy="2573218"/>
            <a:chOff x="286740" y="97885"/>
            <a:chExt cx="2592387" cy="2573218"/>
          </a:xfrm>
        </p:grpSpPr>
        <p:sp>
          <p:nvSpPr>
            <p:cNvPr id="103" name="Line 51">
              <a:extLst>
                <a:ext uri="{FF2B5EF4-FFF2-40B4-BE49-F238E27FC236}">
                  <a16:creationId xmlns:a16="http://schemas.microsoft.com/office/drawing/2014/main" id="{9D03EC6B-60A5-402C-82CE-A5A93868DEB4}"/>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4" name="Text Box 55">
              <a:extLst>
                <a:ext uri="{FF2B5EF4-FFF2-40B4-BE49-F238E27FC236}">
                  <a16:creationId xmlns:a16="http://schemas.microsoft.com/office/drawing/2014/main" id="{8D046A32-F092-4B11-B16A-9AA8F226435E}"/>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105" name="Text Box 56">
              <a:extLst>
                <a:ext uri="{FF2B5EF4-FFF2-40B4-BE49-F238E27FC236}">
                  <a16:creationId xmlns:a16="http://schemas.microsoft.com/office/drawing/2014/main" id="{0A9AA90F-5F6F-4853-A1A9-251B90F37773}"/>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6" name="Text Box 57">
              <a:extLst>
                <a:ext uri="{FF2B5EF4-FFF2-40B4-BE49-F238E27FC236}">
                  <a16:creationId xmlns:a16="http://schemas.microsoft.com/office/drawing/2014/main" id="{048BAF1E-533B-4D47-8EA6-E1411E10B280}"/>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7" name="Text Box 58">
              <a:extLst>
                <a:ext uri="{FF2B5EF4-FFF2-40B4-BE49-F238E27FC236}">
                  <a16:creationId xmlns:a16="http://schemas.microsoft.com/office/drawing/2014/main" id="{B57012EB-4122-414A-8E03-0C183C3FB075}"/>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08" name="Text Box 60">
              <a:extLst>
                <a:ext uri="{FF2B5EF4-FFF2-40B4-BE49-F238E27FC236}">
                  <a16:creationId xmlns:a16="http://schemas.microsoft.com/office/drawing/2014/main" id="{118F4B17-1DED-4C2A-AA64-A0D042F39700}"/>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10" name="Text Box 61">
              <a:extLst>
                <a:ext uri="{FF2B5EF4-FFF2-40B4-BE49-F238E27FC236}">
                  <a16:creationId xmlns:a16="http://schemas.microsoft.com/office/drawing/2014/main" id="{E4D3401E-EC7C-40A6-83E1-761DE40E5564}"/>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11" name="Text Box 62">
              <a:extLst>
                <a:ext uri="{FF2B5EF4-FFF2-40B4-BE49-F238E27FC236}">
                  <a16:creationId xmlns:a16="http://schemas.microsoft.com/office/drawing/2014/main" id="{403718C2-9F27-484B-B614-21E9FFFCC210}"/>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12" name="Text Box 63">
              <a:extLst>
                <a:ext uri="{FF2B5EF4-FFF2-40B4-BE49-F238E27FC236}">
                  <a16:creationId xmlns:a16="http://schemas.microsoft.com/office/drawing/2014/main" id="{A4D3E75C-3BC7-40BB-8EE5-DD7EF7282D2A}"/>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13" name="Text Box 64">
              <a:extLst>
                <a:ext uri="{FF2B5EF4-FFF2-40B4-BE49-F238E27FC236}">
                  <a16:creationId xmlns:a16="http://schemas.microsoft.com/office/drawing/2014/main" id="{3DC62567-B5D3-4737-BEB3-3B27CFAE5A27}"/>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14" name="Text Box 72">
              <a:extLst>
                <a:ext uri="{FF2B5EF4-FFF2-40B4-BE49-F238E27FC236}">
                  <a16:creationId xmlns:a16="http://schemas.microsoft.com/office/drawing/2014/main" id="{D6B6CCDA-3D47-4794-9FA5-356135B6BA72}"/>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115" name="Text Box 73">
              <a:extLst>
                <a:ext uri="{FF2B5EF4-FFF2-40B4-BE49-F238E27FC236}">
                  <a16:creationId xmlns:a16="http://schemas.microsoft.com/office/drawing/2014/main" id="{4E68E33A-833F-41C6-9FAB-7EFF8883BCB5}"/>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116" name="Line 52">
              <a:extLst>
                <a:ext uri="{FF2B5EF4-FFF2-40B4-BE49-F238E27FC236}">
                  <a16:creationId xmlns:a16="http://schemas.microsoft.com/office/drawing/2014/main" id="{D7C19D1E-F1AC-41A8-80DC-486E1ED84C0C}"/>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17" name="TextBox 116">
              <a:extLst>
                <a:ext uri="{FF2B5EF4-FFF2-40B4-BE49-F238E27FC236}">
                  <a16:creationId xmlns:a16="http://schemas.microsoft.com/office/drawing/2014/main" id="{32EFD4CA-D6CF-42F6-8CBF-0B00E036C5B7}"/>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118" name="Freeform: Shape 117">
              <a:extLst>
                <a:ext uri="{FF2B5EF4-FFF2-40B4-BE49-F238E27FC236}">
                  <a16:creationId xmlns:a16="http://schemas.microsoft.com/office/drawing/2014/main" id="{E4D05AE2-FE5E-4F41-8C30-E28CDA7E9A00}"/>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1" name="Freeform: Shape 120">
              <a:extLst>
                <a:ext uri="{FF2B5EF4-FFF2-40B4-BE49-F238E27FC236}">
                  <a16:creationId xmlns:a16="http://schemas.microsoft.com/office/drawing/2014/main" id="{B58A3C2A-5FB8-4DAE-B9D9-0955550C675E}"/>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Freeform: Shape 121">
              <a:extLst>
                <a:ext uri="{FF2B5EF4-FFF2-40B4-BE49-F238E27FC236}">
                  <a16:creationId xmlns:a16="http://schemas.microsoft.com/office/drawing/2014/main" id="{F2F55BE2-E5B0-424B-A076-19A2B3BF9F82}"/>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3" name="Rectangle 122">
              <a:extLst>
                <a:ext uri="{FF2B5EF4-FFF2-40B4-BE49-F238E27FC236}">
                  <a16:creationId xmlns:a16="http://schemas.microsoft.com/office/drawing/2014/main" id="{31BD21D8-68A6-4B3C-BC34-BBA1501FD059}"/>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24" name="TextBox 123">
            <a:extLst>
              <a:ext uri="{FF2B5EF4-FFF2-40B4-BE49-F238E27FC236}">
                <a16:creationId xmlns:a16="http://schemas.microsoft.com/office/drawing/2014/main" id="{9CDDD5AA-07BF-4625-A7E7-CA7F85036A60}"/>
              </a:ext>
            </a:extLst>
          </p:cNvPr>
          <p:cNvSpPr txBox="1"/>
          <p:nvPr/>
        </p:nvSpPr>
        <p:spPr>
          <a:xfrm>
            <a:off x="4050861" y="105714"/>
            <a:ext cx="566181" cy="369332"/>
          </a:xfrm>
          <a:prstGeom prst="rect">
            <a:avLst/>
          </a:prstGeom>
          <a:noFill/>
        </p:spPr>
        <p:txBody>
          <a:bodyPr wrap="none" rtlCol="0">
            <a:spAutoFit/>
          </a:bodyPr>
          <a:lstStyle/>
          <a:p>
            <a:r>
              <a:rPr lang="nl-BE" dirty="0"/>
              <a:t>N+1</a:t>
            </a:r>
          </a:p>
        </p:txBody>
      </p:sp>
      <p:cxnSp>
        <p:nvCxnSpPr>
          <p:cNvPr id="17" name="Straight Arrow Connector 16">
            <a:extLst>
              <a:ext uri="{FF2B5EF4-FFF2-40B4-BE49-F238E27FC236}">
                <a16:creationId xmlns:a16="http://schemas.microsoft.com/office/drawing/2014/main" id="{F5028142-B3CC-408F-BE5C-301D1007E771}"/>
              </a:ext>
            </a:extLst>
          </p:cNvPr>
          <p:cNvCxnSpPr/>
          <p:nvPr/>
        </p:nvCxnSpPr>
        <p:spPr>
          <a:xfrm>
            <a:off x="1989886" y="2769476"/>
            <a:ext cx="587490" cy="7689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D2FE66A0-B8AE-4BF0-B508-B5D5A54CACAC}"/>
              </a:ext>
            </a:extLst>
          </p:cNvPr>
          <p:cNvCxnSpPr>
            <a:cxnSpLocks/>
          </p:cNvCxnSpPr>
          <p:nvPr/>
        </p:nvCxnSpPr>
        <p:spPr>
          <a:xfrm flipH="1">
            <a:off x="4323919" y="2868389"/>
            <a:ext cx="2358" cy="3921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00B5AE0F-9716-4627-89B8-4BC80A1D1E95}"/>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171" name="TextBox 170">
            <a:extLst>
              <a:ext uri="{FF2B5EF4-FFF2-40B4-BE49-F238E27FC236}">
                <a16:creationId xmlns:a16="http://schemas.microsoft.com/office/drawing/2014/main" id="{95947D9F-3A29-4390-B6C3-39B8FC498F5C}"/>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109" name="TextBox 108">
            <a:extLst>
              <a:ext uri="{FF2B5EF4-FFF2-40B4-BE49-F238E27FC236}">
                <a16:creationId xmlns:a16="http://schemas.microsoft.com/office/drawing/2014/main" id="{E76A65F9-BD2E-470A-9B13-E4B37197241E}"/>
              </a:ext>
            </a:extLst>
          </p:cNvPr>
          <p:cNvSpPr txBox="1"/>
          <p:nvPr/>
        </p:nvSpPr>
        <p:spPr>
          <a:xfrm>
            <a:off x="5790153" y="306097"/>
            <a:ext cx="2836611" cy="2708434"/>
          </a:xfrm>
          <a:prstGeom prst="rect">
            <a:avLst/>
          </a:prstGeom>
          <a:noFill/>
        </p:spPr>
        <p:txBody>
          <a:bodyPr wrap="square" rtlCol="0">
            <a:spAutoFit/>
          </a:bodyPr>
          <a:lstStyle/>
          <a:p>
            <a:r>
              <a:rPr lang="nl-BE" sz="2400" b="1" dirty="0">
                <a:solidFill>
                  <a:srgbClr val="FF0000"/>
                </a:solidFill>
              </a:rPr>
              <a:t>Een </a:t>
            </a:r>
            <a:r>
              <a:rPr lang="nl-BE" sz="2400" b="1" u="sng" dirty="0">
                <a:solidFill>
                  <a:srgbClr val="FF0000"/>
                </a:solidFill>
              </a:rPr>
              <a:t>flattering</a:t>
            </a:r>
            <a:r>
              <a:rPr lang="nl-BE" sz="2400" b="1" dirty="0">
                <a:solidFill>
                  <a:srgbClr val="FF0000"/>
                </a:solidFill>
              </a:rPr>
              <a:t> van het resultaat leidt niet tot cash!</a:t>
            </a:r>
          </a:p>
          <a:p>
            <a:endParaRPr lang="nl-BE" sz="1400" dirty="0">
              <a:solidFill>
                <a:srgbClr val="FF0000"/>
              </a:solidFill>
            </a:endParaRPr>
          </a:p>
          <a:p>
            <a:r>
              <a:rPr lang="nl-BE" sz="1400" dirty="0">
                <a:solidFill>
                  <a:srgbClr val="FF0000"/>
                </a:solidFill>
              </a:rPr>
              <a:t> Het kan enkel door:</a:t>
            </a:r>
          </a:p>
          <a:p>
            <a:pPr marL="285750" indent="-285750">
              <a:buFont typeface="Arial" panose="020B0604020202020204" pitchFamily="34" charset="0"/>
              <a:buChar char="•"/>
            </a:pPr>
            <a:r>
              <a:rPr lang="nl-BE" sz="1400" dirty="0">
                <a:solidFill>
                  <a:srgbClr val="FF0000"/>
                </a:solidFill>
              </a:rPr>
              <a:t>overschatting vaste activa</a:t>
            </a:r>
          </a:p>
          <a:p>
            <a:pPr marL="285750" indent="-285750">
              <a:buFont typeface="Arial" panose="020B0604020202020204" pitchFamily="34" charset="0"/>
              <a:buChar char="•"/>
            </a:pPr>
            <a:r>
              <a:rPr lang="nl-BE" sz="1400" dirty="0">
                <a:solidFill>
                  <a:srgbClr val="FF0000"/>
                </a:solidFill>
              </a:rPr>
              <a:t>foute </a:t>
            </a:r>
            <a:r>
              <a:rPr lang="nl-BE" sz="1400" dirty="0" err="1">
                <a:solidFill>
                  <a:srgbClr val="FF0000"/>
                </a:solidFill>
              </a:rPr>
              <a:t>cut-off</a:t>
            </a:r>
            <a:r>
              <a:rPr lang="nl-BE" sz="1400" dirty="0">
                <a:solidFill>
                  <a:srgbClr val="FF0000"/>
                </a:solidFill>
              </a:rPr>
              <a:t> =&gt; WCR</a:t>
            </a:r>
          </a:p>
          <a:p>
            <a:pPr marL="285750" indent="-285750">
              <a:buFont typeface="Arial" panose="020B0604020202020204" pitchFamily="34" charset="0"/>
              <a:buChar char="•"/>
            </a:pPr>
            <a:r>
              <a:rPr lang="nl-BE" sz="1400" dirty="0">
                <a:solidFill>
                  <a:srgbClr val="FF0000"/>
                </a:solidFill>
              </a:rPr>
              <a:t>overschatting voorraad =&gt; WCR</a:t>
            </a:r>
          </a:p>
          <a:p>
            <a:pPr marL="285750" indent="-285750">
              <a:buFont typeface="Arial" panose="020B0604020202020204" pitchFamily="34" charset="0"/>
              <a:buChar char="•"/>
            </a:pPr>
            <a:r>
              <a:rPr lang="nl-BE" sz="1400" dirty="0">
                <a:solidFill>
                  <a:srgbClr val="FF0000"/>
                </a:solidFill>
              </a:rPr>
              <a:t>fictieve vorderingen =&gt; WCR</a:t>
            </a:r>
          </a:p>
          <a:p>
            <a:pPr marL="285750" indent="-285750">
              <a:buFont typeface="Arial" panose="020B0604020202020204" pitchFamily="34" charset="0"/>
              <a:buChar char="•"/>
            </a:pPr>
            <a:r>
              <a:rPr lang="nl-BE" sz="1400" b="1" dirty="0">
                <a:solidFill>
                  <a:srgbClr val="FF0000"/>
                </a:solidFill>
              </a:rPr>
              <a:t>GEEN cash-effect</a:t>
            </a:r>
          </a:p>
        </p:txBody>
      </p:sp>
      <p:sp>
        <p:nvSpPr>
          <p:cNvPr id="125" name="Explosion: 14 Points 124">
            <a:extLst>
              <a:ext uri="{FF2B5EF4-FFF2-40B4-BE49-F238E27FC236}">
                <a16:creationId xmlns:a16="http://schemas.microsoft.com/office/drawing/2014/main" id="{5657A272-D4A4-49D4-92DF-602BB24BA5BF}"/>
              </a:ext>
            </a:extLst>
          </p:cNvPr>
          <p:cNvSpPr/>
          <p:nvPr/>
        </p:nvSpPr>
        <p:spPr>
          <a:xfrm rot="354592">
            <a:off x="4195650" y="932270"/>
            <a:ext cx="1613130" cy="436476"/>
          </a:xfrm>
          <a:prstGeom prst="irregularSeal2">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4" name="Straight Arrow Connector 13">
            <a:extLst>
              <a:ext uri="{FF2B5EF4-FFF2-40B4-BE49-F238E27FC236}">
                <a16:creationId xmlns:a16="http://schemas.microsoft.com/office/drawing/2014/main" id="{505B86AB-BC2D-4D66-B08F-E9E79B9F7909}"/>
              </a:ext>
            </a:extLst>
          </p:cNvPr>
          <p:cNvCxnSpPr/>
          <p:nvPr/>
        </p:nvCxnSpPr>
        <p:spPr>
          <a:xfrm flipV="1">
            <a:off x="7703840" y="2071339"/>
            <a:ext cx="154466" cy="236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A4E958C-4888-4127-A40F-E4972246B746}"/>
              </a:ext>
            </a:extLst>
          </p:cNvPr>
          <p:cNvCxnSpPr/>
          <p:nvPr/>
        </p:nvCxnSpPr>
        <p:spPr>
          <a:xfrm flipV="1">
            <a:off x="8472298" y="2278439"/>
            <a:ext cx="154466" cy="236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14A8BAC-D213-4B08-99E6-E45E06DABE40}"/>
              </a:ext>
            </a:extLst>
          </p:cNvPr>
          <p:cNvCxnSpPr/>
          <p:nvPr/>
        </p:nvCxnSpPr>
        <p:spPr>
          <a:xfrm flipV="1">
            <a:off x="8247851" y="2515116"/>
            <a:ext cx="154466" cy="236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D9C95AA-E5A0-4977-9544-D9E20D6D503E}"/>
              </a:ext>
            </a:extLst>
          </p:cNvPr>
          <p:cNvPicPr>
            <a:picLocks noChangeAspect="1"/>
          </p:cNvPicPr>
          <p:nvPr/>
        </p:nvPicPr>
        <p:blipFill>
          <a:blip r:embed="rId2"/>
          <a:stretch>
            <a:fillRect/>
          </a:stretch>
        </p:blipFill>
        <p:spPr>
          <a:xfrm>
            <a:off x="3160383" y="2028912"/>
            <a:ext cx="1147900" cy="847397"/>
          </a:xfrm>
          <a:prstGeom prst="rect">
            <a:avLst/>
          </a:prstGeom>
        </p:spPr>
      </p:pic>
      <p:sp>
        <p:nvSpPr>
          <p:cNvPr id="102" name="Line 51">
            <a:extLst>
              <a:ext uri="{FF2B5EF4-FFF2-40B4-BE49-F238E27FC236}">
                <a16:creationId xmlns:a16="http://schemas.microsoft.com/office/drawing/2014/main" id="{32700CB4-1482-4B88-8783-20B0FF1AEFF0}"/>
              </a:ext>
            </a:extLst>
          </p:cNvPr>
          <p:cNvSpPr>
            <a:spLocks noChangeShapeType="1"/>
          </p:cNvSpPr>
          <p:nvPr/>
        </p:nvSpPr>
        <p:spPr bwMode="auto">
          <a:xfrm>
            <a:off x="3015288" y="3601781"/>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20" name="Text Box 55">
            <a:extLst>
              <a:ext uri="{FF2B5EF4-FFF2-40B4-BE49-F238E27FC236}">
                <a16:creationId xmlns:a16="http://schemas.microsoft.com/office/drawing/2014/main" id="{43C21543-EEB2-4C11-B659-D7735EC26249}"/>
              </a:ext>
            </a:extLst>
          </p:cNvPr>
          <p:cNvSpPr txBox="1">
            <a:spLocks noChangeArrowheads="1"/>
          </p:cNvSpPr>
          <p:nvPr/>
        </p:nvSpPr>
        <p:spPr bwMode="auto">
          <a:xfrm>
            <a:off x="3159750" y="3674806"/>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126" name="Rectangle 125">
            <a:extLst>
              <a:ext uri="{FF2B5EF4-FFF2-40B4-BE49-F238E27FC236}">
                <a16:creationId xmlns:a16="http://schemas.microsoft.com/office/drawing/2014/main" id="{A7557325-B53A-403F-B61B-7E9BFF741EDB}"/>
              </a:ext>
            </a:extLst>
          </p:cNvPr>
          <p:cNvSpPr/>
          <p:nvPr/>
        </p:nvSpPr>
        <p:spPr>
          <a:xfrm>
            <a:off x="3158474" y="3679723"/>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0" name="Text Box 61">
            <a:extLst>
              <a:ext uri="{FF2B5EF4-FFF2-40B4-BE49-F238E27FC236}">
                <a16:creationId xmlns:a16="http://schemas.microsoft.com/office/drawing/2014/main" id="{0CB663BA-EAC5-4462-A0C2-D37F10C36EDD}"/>
              </a:ext>
            </a:extLst>
          </p:cNvPr>
          <p:cNvSpPr txBox="1">
            <a:spLocks noChangeArrowheads="1"/>
          </p:cNvSpPr>
          <p:nvPr/>
        </p:nvSpPr>
        <p:spPr bwMode="auto">
          <a:xfrm>
            <a:off x="3151002" y="4980425"/>
            <a:ext cx="1150937" cy="45701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grpSp>
        <p:nvGrpSpPr>
          <p:cNvPr id="133" name="Group 132">
            <a:extLst>
              <a:ext uri="{FF2B5EF4-FFF2-40B4-BE49-F238E27FC236}">
                <a16:creationId xmlns:a16="http://schemas.microsoft.com/office/drawing/2014/main" id="{93B0E848-8B2F-4A17-A564-AD4B3FB1751B}"/>
              </a:ext>
            </a:extLst>
          </p:cNvPr>
          <p:cNvGrpSpPr/>
          <p:nvPr/>
        </p:nvGrpSpPr>
        <p:grpSpPr>
          <a:xfrm>
            <a:off x="4340996" y="3681520"/>
            <a:ext cx="1151146" cy="1168575"/>
            <a:chOff x="1504770" y="468528"/>
            <a:chExt cx="1151146" cy="1015172"/>
          </a:xfrm>
        </p:grpSpPr>
        <p:sp>
          <p:nvSpPr>
            <p:cNvPr id="134" name="Text Box 57">
              <a:extLst>
                <a:ext uri="{FF2B5EF4-FFF2-40B4-BE49-F238E27FC236}">
                  <a16:creationId xmlns:a16="http://schemas.microsoft.com/office/drawing/2014/main" id="{70239382-5ADC-42A2-AC45-62B256122508}"/>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35" name="Text Box 57">
              <a:extLst>
                <a:ext uri="{FF2B5EF4-FFF2-40B4-BE49-F238E27FC236}">
                  <a16:creationId xmlns:a16="http://schemas.microsoft.com/office/drawing/2014/main" id="{FDB68DC2-7EB3-4F60-B643-2D7AE5087AB0}"/>
                </a:ext>
              </a:extLst>
            </p:cNvPr>
            <p:cNvSpPr txBox="1">
              <a:spLocks noChangeArrowheads="1"/>
            </p:cNvSpPr>
            <p:nvPr/>
          </p:nvSpPr>
          <p:spPr bwMode="auto">
            <a:xfrm>
              <a:off x="1504978" y="945047"/>
              <a:ext cx="1150938" cy="538653"/>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137" name="Group 136">
            <a:extLst>
              <a:ext uri="{FF2B5EF4-FFF2-40B4-BE49-F238E27FC236}">
                <a16:creationId xmlns:a16="http://schemas.microsoft.com/office/drawing/2014/main" id="{6CEA48FF-0E61-4152-BCE9-ED8F6C533EA2}"/>
              </a:ext>
            </a:extLst>
          </p:cNvPr>
          <p:cNvGrpSpPr/>
          <p:nvPr/>
        </p:nvGrpSpPr>
        <p:grpSpPr>
          <a:xfrm>
            <a:off x="4336879" y="5375074"/>
            <a:ext cx="1163782" cy="1064900"/>
            <a:chOff x="4330103" y="1552829"/>
            <a:chExt cx="1163782" cy="1064900"/>
          </a:xfrm>
        </p:grpSpPr>
        <p:sp>
          <p:nvSpPr>
            <p:cNvPr id="138" name="Text Box 64">
              <a:extLst>
                <a:ext uri="{FF2B5EF4-FFF2-40B4-BE49-F238E27FC236}">
                  <a16:creationId xmlns:a16="http://schemas.microsoft.com/office/drawing/2014/main" id="{7EB9120A-368B-49C7-AE2C-07D9929AF166}"/>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39" name="Text Box 72">
              <a:extLst>
                <a:ext uri="{FF2B5EF4-FFF2-40B4-BE49-F238E27FC236}">
                  <a16:creationId xmlns:a16="http://schemas.microsoft.com/office/drawing/2014/main" id="{C6C05402-800B-439D-8EC0-E6E83B6F2DEA}"/>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142" name="Freeform: Shape 141">
              <a:extLst>
                <a:ext uri="{FF2B5EF4-FFF2-40B4-BE49-F238E27FC236}">
                  <a16:creationId xmlns:a16="http://schemas.microsoft.com/office/drawing/2014/main" id="{F3D19859-7AEF-4222-9D55-7F4E0F866AC0}"/>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44" name="Text Box 56">
            <a:extLst>
              <a:ext uri="{FF2B5EF4-FFF2-40B4-BE49-F238E27FC236}">
                <a16:creationId xmlns:a16="http://schemas.microsoft.com/office/drawing/2014/main" id="{F2C1F633-4C5E-475F-952F-B7AE9E823BD5}"/>
              </a:ext>
            </a:extLst>
          </p:cNvPr>
          <p:cNvSpPr txBox="1">
            <a:spLocks noChangeArrowheads="1"/>
          </p:cNvSpPr>
          <p:nvPr/>
        </p:nvSpPr>
        <p:spPr bwMode="auto">
          <a:xfrm>
            <a:off x="4339946" y="4860090"/>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51" name="Text Box 60">
            <a:extLst>
              <a:ext uri="{FF2B5EF4-FFF2-40B4-BE49-F238E27FC236}">
                <a16:creationId xmlns:a16="http://schemas.microsoft.com/office/drawing/2014/main" id="{4E718188-39B1-4804-91B3-82D902F4A187}"/>
              </a:ext>
            </a:extLst>
          </p:cNvPr>
          <p:cNvSpPr txBox="1">
            <a:spLocks noChangeArrowheads="1"/>
          </p:cNvSpPr>
          <p:nvPr/>
        </p:nvSpPr>
        <p:spPr bwMode="auto">
          <a:xfrm>
            <a:off x="3163304" y="4218043"/>
            <a:ext cx="1150937" cy="381835"/>
          </a:xfrm>
          <a:prstGeom prst="rect">
            <a:avLst/>
          </a:prstGeom>
          <a:solidFill>
            <a:schemeClr val="tx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60" name="Text Box 57">
            <a:extLst>
              <a:ext uri="{FF2B5EF4-FFF2-40B4-BE49-F238E27FC236}">
                <a16:creationId xmlns:a16="http://schemas.microsoft.com/office/drawing/2014/main" id="{5F058BB0-5FF4-4480-87AF-784F1804A4BF}"/>
              </a:ext>
            </a:extLst>
          </p:cNvPr>
          <p:cNvSpPr txBox="1">
            <a:spLocks noChangeArrowheads="1"/>
          </p:cNvSpPr>
          <p:nvPr/>
        </p:nvSpPr>
        <p:spPr bwMode="auto">
          <a:xfrm>
            <a:off x="3146380" y="4978928"/>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170" name="Text Box 73">
            <a:extLst>
              <a:ext uri="{FF2B5EF4-FFF2-40B4-BE49-F238E27FC236}">
                <a16:creationId xmlns:a16="http://schemas.microsoft.com/office/drawing/2014/main" id="{3C18EECE-3196-4F7F-83AF-32D5FEFAA188}"/>
              </a:ext>
            </a:extLst>
          </p:cNvPr>
          <p:cNvSpPr txBox="1">
            <a:spLocks noChangeArrowheads="1"/>
          </p:cNvSpPr>
          <p:nvPr/>
        </p:nvSpPr>
        <p:spPr bwMode="auto">
          <a:xfrm>
            <a:off x="3165584" y="4037589"/>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172" name="Text Box 73">
            <a:extLst>
              <a:ext uri="{FF2B5EF4-FFF2-40B4-BE49-F238E27FC236}">
                <a16:creationId xmlns:a16="http://schemas.microsoft.com/office/drawing/2014/main" id="{EF6E2803-55E8-4DB9-891B-29435D2816B9}"/>
              </a:ext>
            </a:extLst>
          </p:cNvPr>
          <p:cNvSpPr txBox="1">
            <a:spLocks noChangeArrowheads="1"/>
          </p:cNvSpPr>
          <p:nvPr/>
        </p:nvSpPr>
        <p:spPr bwMode="auto">
          <a:xfrm>
            <a:off x="4342122" y="5225436"/>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173" name="Line 52">
            <a:extLst>
              <a:ext uri="{FF2B5EF4-FFF2-40B4-BE49-F238E27FC236}">
                <a16:creationId xmlns:a16="http://schemas.microsoft.com/office/drawing/2014/main" id="{68B71BCE-553A-4116-8EEE-4979E87273C4}"/>
              </a:ext>
            </a:extLst>
          </p:cNvPr>
          <p:cNvSpPr>
            <a:spLocks noChangeShapeType="1"/>
          </p:cNvSpPr>
          <p:nvPr/>
        </p:nvSpPr>
        <p:spPr bwMode="auto">
          <a:xfrm>
            <a:off x="4312275" y="3601780"/>
            <a:ext cx="0" cy="29437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4" name="Freeform: Shape 173">
            <a:extLst>
              <a:ext uri="{FF2B5EF4-FFF2-40B4-BE49-F238E27FC236}">
                <a16:creationId xmlns:a16="http://schemas.microsoft.com/office/drawing/2014/main" id="{89D16446-B445-4A37-97D4-2880A644E3C8}"/>
              </a:ext>
            </a:extLst>
          </p:cNvPr>
          <p:cNvSpPr/>
          <p:nvPr/>
        </p:nvSpPr>
        <p:spPr>
          <a:xfrm>
            <a:off x="3163104" y="4853723"/>
            <a:ext cx="2342854" cy="1592555"/>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51906 w 2312088"/>
              <a:gd name="connsiteY4" fmla="*/ 831273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261245 w 2312088"/>
              <a:gd name="connsiteY0" fmla="*/ 541066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02613"/>
              <a:gd name="connsiteY0" fmla="*/ 541066 h 1620982"/>
              <a:gd name="connsiteX1" fmla="*/ 2302613 w 2302613"/>
              <a:gd name="connsiteY1" fmla="*/ 547003 h 1620982"/>
              <a:gd name="connsiteX2" fmla="*/ 2286000 w 2302613"/>
              <a:gd name="connsiteY2" fmla="*/ 5937 h 1620982"/>
              <a:gd name="connsiteX3" fmla="*/ 1140031 w 2302613"/>
              <a:gd name="connsiteY3" fmla="*/ 0 h 1620982"/>
              <a:gd name="connsiteX4" fmla="*/ 1147168 w 2302613"/>
              <a:gd name="connsiteY4" fmla="*/ 532790 h 1620982"/>
              <a:gd name="connsiteX5" fmla="*/ 890649 w 2302613"/>
              <a:gd name="connsiteY5" fmla="*/ 1377537 h 1620982"/>
              <a:gd name="connsiteX6" fmla="*/ 0 w 2302613"/>
              <a:gd name="connsiteY6" fmla="*/ 1377537 h 1620982"/>
              <a:gd name="connsiteX7" fmla="*/ 0 w 2302613"/>
              <a:gd name="connsiteY7" fmla="*/ 1620982 h 1620982"/>
              <a:gd name="connsiteX8" fmla="*/ 1145969 w 2302613"/>
              <a:gd name="connsiteY8" fmla="*/ 1609106 h 1620982"/>
              <a:gd name="connsiteX9" fmla="*/ 1145969 w 2302613"/>
              <a:gd name="connsiteY9" fmla="*/ 1365662 h 1620982"/>
              <a:gd name="connsiteX10" fmla="*/ 985652 w 2302613"/>
              <a:gd name="connsiteY10" fmla="*/ 1377537 h 1620982"/>
              <a:gd name="connsiteX11" fmla="*/ 1261245 w 2302613"/>
              <a:gd name="connsiteY11" fmla="*/ 541066 h 1620982"/>
              <a:gd name="connsiteX0" fmla="*/ 1261245 w 2309689"/>
              <a:gd name="connsiteY0" fmla="*/ 541066 h 1620982"/>
              <a:gd name="connsiteX1" fmla="*/ 2302613 w 2309689"/>
              <a:gd name="connsiteY1" fmla="*/ 547003 h 1620982"/>
              <a:gd name="connsiteX2" fmla="*/ 2309689 w 2309689"/>
              <a:gd name="connsiteY2" fmla="*/ 5937 h 1620982"/>
              <a:gd name="connsiteX3" fmla="*/ 1140031 w 2309689"/>
              <a:gd name="connsiteY3" fmla="*/ 0 h 1620982"/>
              <a:gd name="connsiteX4" fmla="*/ 1147168 w 2309689"/>
              <a:gd name="connsiteY4" fmla="*/ 532790 h 1620982"/>
              <a:gd name="connsiteX5" fmla="*/ 890649 w 2309689"/>
              <a:gd name="connsiteY5" fmla="*/ 1377537 h 1620982"/>
              <a:gd name="connsiteX6" fmla="*/ 0 w 2309689"/>
              <a:gd name="connsiteY6" fmla="*/ 1377537 h 1620982"/>
              <a:gd name="connsiteX7" fmla="*/ 0 w 2309689"/>
              <a:gd name="connsiteY7" fmla="*/ 1620982 h 1620982"/>
              <a:gd name="connsiteX8" fmla="*/ 1145969 w 2309689"/>
              <a:gd name="connsiteY8" fmla="*/ 1609106 h 1620982"/>
              <a:gd name="connsiteX9" fmla="*/ 1145969 w 2309689"/>
              <a:gd name="connsiteY9" fmla="*/ 1365662 h 1620982"/>
              <a:gd name="connsiteX10" fmla="*/ 985652 w 2309689"/>
              <a:gd name="connsiteY10" fmla="*/ 1377537 h 1620982"/>
              <a:gd name="connsiteX11" fmla="*/ 1261245 w 2309689"/>
              <a:gd name="connsiteY11" fmla="*/ 541066 h 1620982"/>
              <a:gd name="connsiteX0" fmla="*/ 1294410 w 2342854"/>
              <a:gd name="connsiteY0" fmla="*/ 541066 h 1620982"/>
              <a:gd name="connsiteX1" fmla="*/ 2335778 w 2342854"/>
              <a:gd name="connsiteY1" fmla="*/ 547003 h 1620982"/>
              <a:gd name="connsiteX2" fmla="*/ 2342854 w 2342854"/>
              <a:gd name="connsiteY2" fmla="*/ 5937 h 1620982"/>
              <a:gd name="connsiteX3" fmla="*/ 1173196 w 2342854"/>
              <a:gd name="connsiteY3" fmla="*/ 0 h 1620982"/>
              <a:gd name="connsiteX4" fmla="*/ 1180333 w 2342854"/>
              <a:gd name="connsiteY4" fmla="*/ 532790 h 1620982"/>
              <a:gd name="connsiteX5" fmla="*/ 923814 w 2342854"/>
              <a:gd name="connsiteY5" fmla="*/ 1377537 h 1620982"/>
              <a:gd name="connsiteX6" fmla="*/ 0 w 2342854"/>
              <a:gd name="connsiteY6" fmla="*/ 714242 h 1620982"/>
              <a:gd name="connsiteX7" fmla="*/ 33165 w 2342854"/>
              <a:gd name="connsiteY7" fmla="*/ 1620982 h 1620982"/>
              <a:gd name="connsiteX8" fmla="*/ 1179134 w 2342854"/>
              <a:gd name="connsiteY8" fmla="*/ 1609106 h 1620982"/>
              <a:gd name="connsiteX9" fmla="*/ 1179134 w 2342854"/>
              <a:gd name="connsiteY9" fmla="*/ 1365662 h 1620982"/>
              <a:gd name="connsiteX10" fmla="*/ 1018817 w 2342854"/>
              <a:gd name="connsiteY10" fmla="*/ 1377537 h 1620982"/>
              <a:gd name="connsiteX11" fmla="*/ 1294410 w 2342854"/>
              <a:gd name="connsiteY11" fmla="*/ 541066 h 1620982"/>
              <a:gd name="connsiteX0" fmla="*/ 1294410 w 2342854"/>
              <a:gd name="connsiteY0" fmla="*/ 541066 h 1609106"/>
              <a:gd name="connsiteX1" fmla="*/ 2335778 w 2342854"/>
              <a:gd name="connsiteY1" fmla="*/ 547003 h 1609106"/>
              <a:gd name="connsiteX2" fmla="*/ 2342854 w 2342854"/>
              <a:gd name="connsiteY2" fmla="*/ 5937 h 1609106"/>
              <a:gd name="connsiteX3" fmla="*/ 1173196 w 2342854"/>
              <a:gd name="connsiteY3" fmla="*/ 0 h 1609106"/>
              <a:gd name="connsiteX4" fmla="*/ 1180333 w 2342854"/>
              <a:gd name="connsiteY4" fmla="*/ 532790 h 1609106"/>
              <a:gd name="connsiteX5" fmla="*/ 923814 w 2342854"/>
              <a:gd name="connsiteY5" fmla="*/ 1377537 h 1609106"/>
              <a:gd name="connsiteX6" fmla="*/ 0 w 2342854"/>
              <a:gd name="connsiteY6" fmla="*/ 714242 h 1609106"/>
              <a:gd name="connsiteX7" fmla="*/ 0 w 2342854"/>
              <a:gd name="connsiteY7" fmla="*/ 1592555 h 1609106"/>
              <a:gd name="connsiteX8" fmla="*/ 1179134 w 2342854"/>
              <a:gd name="connsiteY8" fmla="*/ 1609106 h 1609106"/>
              <a:gd name="connsiteX9" fmla="*/ 1179134 w 2342854"/>
              <a:gd name="connsiteY9" fmla="*/ 1365662 h 1609106"/>
              <a:gd name="connsiteX10" fmla="*/ 1018817 w 2342854"/>
              <a:gd name="connsiteY10" fmla="*/ 1377537 h 1609106"/>
              <a:gd name="connsiteX11" fmla="*/ 1294410 w 2342854"/>
              <a:gd name="connsiteY11" fmla="*/ 541066 h 1609106"/>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923814 w 2342854"/>
              <a:gd name="connsiteY5" fmla="*/ 1377537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2854" h="1592555">
                <a:moveTo>
                  <a:pt x="1294410" y="541066"/>
                </a:moveTo>
                <a:cubicBezTo>
                  <a:pt x="1682594" y="544624"/>
                  <a:pt x="2028137" y="529231"/>
                  <a:pt x="2335778" y="547003"/>
                </a:cubicBezTo>
                <a:cubicBezTo>
                  <a:pt x="2338137" y="366648"/>
                  <a:pt x="2340495" y="186292"/>
                  <a:pt x="2342854" y="5937"/>
                </a:cubicBezTo>
                <a:lnTo>
                  <a:pt x="1173196" y="0"/>
                </a:lnTo>
                <a:lnTo>
                  <a:pt x="1180333" y="532790"/>
                </a:lnTo>
                <a:lnTo>
                  <a:pt x="1127540" y="728455"/>
                </a:lnTo>
                <a:lnTo>
                  <a:pt x="0" y="714242"/>
                </a:lnTo>
                <a:lnTo>
                  <a:pt x="0" y="1592555"/>
                </a:lnTo>
                <a:lnTo>
                  <a:pt x="1169658" y="1590155"/>
                </a:lnTo>
                <a:lnTo>
                  <a:pt x="1179134" y="1365662"/>
                </a:lnTo>
                <a:lnTo>
                  <a:pt x="1175165" y="1121694"/>
                </a:lnTo>
                <a:cubicBezTo>
                  <a:pt x="1148584" y="819181"/>
                  <a:pt x="1254662" y="734609"/>
                  <a:pt x="1294410" y="541066"/>
                </a:cubicBez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5" name="TextBox 174">
            <a:extLst>
              <a:ext uri="{FF2B5EF4-FFF2-40B4-BE49-F238E27FC236}">
                <a16:creationId xmlns:a16="http://schemas.microsoft.com/office/drawing/2014/main" id="{D17A8502-9699-4144-8BC1-0BCF491888AD}"/>
              </a:ext>
            </a:extLst>
          </p:cNvPr>
          <p:cNvSpPr txBox="1"/>
          <p:nvPr/>
        </p:nvSpPr>
        <p:spPr>
          <a:xfrm>
            <a:off x="3388142" y="3284392"/>
            <a:ext cx="1802994" cy="369332"/>
          </a:xfrm>
          <a:prstGeom prst="rect">
            <a:avLst/>
          </a:prstGeom>
          <a:noFill/>
        </p:spPr>
        <p:txBody>
          <a:bodyPr wrap="none" rtlCol="0">
            <a:spAutoFit/>
          </a:bodyPr>
          <a:lstStyle/>
          <a:p>
            <a:r>
              <a:rPr lang="nl-BE" dirty="0" err="1"/>
              <a:t>Window</a:t>
            </a:r>
            <a:r>
              <a:rPr lang="nl-BE" dirty="0"/>
              <a:t> dressing</a:t>
            </a:r>
          </a:p>
        </p:txBody>
      </p:sp>
      <p:pic>
        <p:nvPicPr>
          <p:cNvPr id="176" name="Picture 175">
            <a:extLst>
              <a:ext uri="{FF2B5EF4-FFF2-40B4-BE49-F238E27FC236}">
                <a16:creationId xmlns:a16="http://schemas.microsoft.com/office/drawing/2014/main" id="{DB1217C6-560A-4C2B-8CE5-D8667854C0FC}"/>
              </a:ext>
            </a:extLst>
          </p:cNvPr>
          <p:cNvPicPr>
            <a:picLocks noChangeAspect="1"/>
          </p:cNvPicPr>
          <p:nvPr/>
        </p:nvPicPr>
        <p:blipFill>
          <a:blip r:embed="rId2"/>
          <a:stretch>
            <a:fillRect/>
          </a:stretch>
        </p:blipFill>
        <p:spPr>
          <a:xfrm>
            <a:off x="3142997" y="5576798"/>
            <a:ext cx="1147900" cy="847397"/>
          </a:xfrm>
          <a:prstGeom prst="rect">
            <a:avLst/>
          </a:prstGeom>
        </p:spPr>
      </p:pic>
      <p:sp>
        <p:nvSpPr>
          <p:cNvPr id="16" name="Rectangle 15">
            <a:extLst>
              <a:ext uri="{FF2B5EF4-FFF2-40B4-BE49-F238E27FC236}">
                <a16:creationId xmlns:a16="http://schemas.microsoft.com/office/drawing/2014/main" id="{59D65B2A-24EE-4BEC-A88D-FEFE3E82DFE6}"/>
              </a:ext>
            </a:extLst>
          </p:cNvPr>
          <p:cNvSpPr/>
          <p:nvPr/>
        </p:nvSpPr>
        <p:spPr>
          <a:xfrm>
            <a:off x="3157423" y="4472272"/>
            <a:ext cx="1139895" cy="12883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7" name="Rectangle 176">
            <a:extLst>
              <a:ext uri="{FF2B5EF4-FFF2-40B4-BE49-F238E27FC236}">
                <a16:creationId xmlns:a16="http://schemas.microsoft.com/office/drawing/2014/main" id="{0B776099-F9D8-466A-8E8D-C386A61EB7F2}"/>
              </a:ext>
            </a:extLst>
          </p:cNvPr>
          <p:cNvSpPr/>
          <p:nvPr/>
        </p:nvSpPr>
        <p:spPr>
          <a:xfrm>
            <a:off x="3159750" y="4850096"/>
            <a:ext cx="1139895" cy="12883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8" name="Rectangle 177">
            <a:extLst>
              <a:ext uri="{FF2B5EF4-FFF2-40B4-BE49-F238E27FC236}">
                <a16:creationId xmlns:a16="http://schemas.microsoft.com/office/drawing/2014/main" id="{3A93A517-1AFB-4DA2-8854-3D9D0CB63597}"/>
              </a:ext>
            </a:extLst>
          </p:cNvPr>
          <p:cNvSpPr/>
          <p:nvPr/>
        </p:nvSpPr>
        <p:spPr>
          <a:xfrm>
            <a:off x="3156789" y="5447966"/>
            <a:ext cx="1139895" cy="12883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TextBox 17">
            <a:extLst>
              <a:ext uri="{FF2B5EF4-FFF2-40B4-BE49-F238E27FC236}">
                <a16:creationId xmlns:a16="http://schemas.microsoft.com/office/drawing/2014/main" id="{24B2C259-1FAE-4080-859F-6237BC3C54CE}"/>
              </a:ext>
            </a:extLst>
          </p:cNvPr>
          <p:cNvSpPr txBox="1"/>
          <p:nvPr/>
        </p:nvSpPr>
        <p:spPr>
          <a:xfrm>
            <a:off x="901232" y="4397289"/>
            <a:ext cx="2316147" cy="276999"/>
          </a:xfrm>
          <a:prstGeom prst="rect">
            <a:avLst/>
          </a:prstGeom>
          <a:noFill/>
        </p:spPr>
        <p:txBody>
          <a:bodyPr wrap="none" rtlCol="0">
            <a:spAutoFit/>
          </a:bodyPr>
          <a:lstStyle/>
          <a:p>
            <a:r>
              <a:rPr lang="nl-BE" sz="1200" dirty="0" err="1"/>
              <a:t>Aanp</a:t>
            </a:r>
            <a:r>
              <a:rPr lang="nl-BE" sz="1200" dirty="0"/>
              <a:t>. waarderingsregels voorraad</a:t>
            </a:r>
          </a:p>
        </p:txBody>
      </p:sp>
      <p:sp>
        <p:nvSpPr>
          <p:cNvPr id="183" name="TextBox 182">
            <a:extLst>
              <a:ext uri="{FF2B5EF4-FFF2-40B4-BE49-F238E27FC236}">
                <a16:creationId xmlns:a16="http://schemas.microsoft.com/office/drawing/2014/main" id="{CB59C61F-0BF8-4E92-A320-A865C10376BF}"/>
              </a:ext>
            </a:extLst>
          </p:cNvPr>
          <p:cNvSpPr txBox="1"/>
          <p:nvPr/>
        </p:nvSpPr>
        <p:spPr>
          <a:xfrm>
            <a:off x="1006671" y="4770804"/>
            <a:ext cx="2192331" cy="276999"/>
          </a:xfrm>
          <a:prstGeom prst="rect">
            <a:avLst/>
          </a:prstGeom>
          <a:noFill/>
        </p:spPr>
        <p:txBody>
          <a:bodyPr wrap="none" rtlCol="0">
            <a:spAutoFit/>
          </a:bodyPr>
          <a:lstStyle/>
          <a:p>
            <a:r>
              <a:rPr lang="nl-BE" sz="1200" dirty="0"/>
              <a:t>Boeking verkopen van jan in dec</a:t>
            </a:r>
          </a:p>
        </p:txBody>
      </p:sp>
      <p:sp>
        <p:nvSpPr>
          <p:cNvPr id="184" name="TextBox 183">
            <a:extLst>
              <a:ext uri="{FF2B5EF4-FFF2-40B4-BE49-F238E27FC236}">
                <a16:creationId xmlns:a16="http://schemas.microsoft.com/office/drawing/2014/main" id="{7BF033BD-EDBF-43AD-8469-D9E420B1E954}"/>
              </a:ext>
            </a:extLst>
          </p:cNvPr>
          <p:cNvSpPr txBox="1"/>
          <p:nvPr/>
        </p:nvSpPr>
        <p:spPr>
          <a:xfrm>
            <a:off x="236858" y="5368619"/>
            <a:ext cx="2973827" cy="276999"/>
          </a:xfrm>
          <a:prstGeom prst="rect">
            <a:avLst/>
          </a:prstGeom>
          <a:noFill/>
        </p:spPr>
        <p:txBody>
          <a:bodyPr wrap="none" rtlCol="0">
            <a:spAutoFit/>
          </a:bodyPr>
          <a:lstStyle/>
          <a:p>
            <a:r>
              <a:rPr lang="nl-BE" sz="1200" dirty="0" err="1"/>
              <a:t>Ipv</a:t>
            </a:r>
            <a:r>
              <a:rPr lang="nl-BE" sz="1200" dirty="0"/>
              <a:t>. loon in kosten neemt Mgr. geld op in R/C</a:t>
            </a:r>
          </a:p>
        </p:txBody>
      </p:sp>
      <p:sp>
        <p:nvSpPr>
          <p:cNvPr id="185" name="Rectangle 184">
            <a:extLst>
              <a:ext uri="{FF2B5EF4-FFF2-40B4-BE49-F238E27FC236}">
                <a16:creationId xmlns:a16="http://schemas.microsoft.com/office/drawing/2014/main" id="{7FD94CBC-7532-4BE3-9B50-9AF2F8540A4D}"/>
              </a:ext>
            </a:extLst>
          </p:cNvPr>
          <p:cNvSpPr/>
          <p:nvPr/>
        </p:nvSpPr>
        <p:spPr>
          <a:xfrm>
            <a:off x="4339973" y="4479368"/>
            <a:ext cx="1139895" cy="12883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6" name="Rectangle 185">
            <a:extLst>
              <a:ext uri="{FF2B5EF4-FFF2-40B4-BE49-F238E27FC236}">
                <a16:creationId xmlns:a16="http://schemas.microsoft.com/office/drawing/2014/main" id="{5179A407-A0CB-4F19-9C19-7D2DAAD11B50}"/>
              </a:ext>
            </a:extLst>
          </p:cNvPr>
          <p:cNvSpPr/>
          <p:nvPr/>
        </p:nvSpPr>
        <p:spPr>
          <a:xfrm>
            <a:off x="4339239" y="4609071"/>
            <a:ext cx="1139895" cy="12883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7" name="Rectangle 186">
            <a:extLst>
              <a:ext uri="{FF2B5EF4-FFF2-40B4-BE49-F238E27FC236}">
                <a16:creationId xmlns:a16="http://schemas.microsoft.com/office/drawing/2014/main" id="{A0190B4E-D299-493A-BE35-FC17AAC6D53D}"/>
              </a:ext>
            </a:extLst>
          </p:cNvPr>
          <p:cNvSpPr/>
          <p:nvPr/>
        </p:nvSpPr>
        <p:spPr>
          <a:xfrm>
            <a:off x="4339438" y="4738960"/>
            <a:ext cx="1139895" cy="12883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B5ADD291-4C9F-45A0-A6A1-924A108CECF4}"/>
              </a:ext>
            </a:extLst>
          </p:cNvPr>
          <p:cNvSpPr/>
          <p:nvPr/>
        </p:nvSpPr>
        <p:spPr>
          <a:xfrm>
            <a:off x="3165584" y="2026302"/>
            <a:ext cx="1160429" cy="855319"/>
          </a:xfrm>
          <a:prstGeom prst="rect">
            <a:avLst/>
          </a:prstGeom>
          <a:solidFill>
            <a:srgbClr val="FF33CC">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8" name="Rectangle 187">
            <a:extLst>
              <a:ext uri="{FF2B5EF4-FFF2-40B4-BE49-F238E27FC236}">
                <a16:creationId xmlns:a16="http://schemas.microsoft.com/office/drawing/2014/main" id="{1DAD3795-2371-4581-BD63-24899E1FF868}"/>
              </a:ext>
            </a:extLst>
          </p:cNvPr>
          <p:cNvSpPr/>
          <p:nvPr/>
        </p:nvSpPr>
        <p:spPr>
          <a:xfrm>
            <a:off x="3138241" y="5587329"/>
            <a:ext cx="1160429" cy="855319"/>
          </a:xfrm>
          <a:prstGeom prst="rect">
            <a:avLst/>
          </a:prstGeom>
          <a:solidFill>
            <a:srgbClr val="FF33CC">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5416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3" grpId="0"/>
      <p:bldP spid="184" grpId="0"/>
      <p:bldP spid="185" grpId="0" animBg="1"/>
      <p:bldP spid="186" grpId="0" animBg="1"/>
      <p:bldP spid="187" grpId="0" animBg="1"/>
      <p:bldP spid="19" grpId="0" animBg="1"/>
      <p:bldP spid="18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BBCC8F0A-5759-44AF-9F43-9AB2118CC967}"/>
              </a:ext>
            </a:extLst>
          </p:cNvPr>
          <p:cNvSpPr>
            <a:spLocks noGrp="1"/>
          </p:cNvSpPr>
          <p:nvPr>
            <p:ph type="ftr" sz="quarter" idx="11"/>
          </p:nvPr>
        </p:nvSpPr>
        <p:spPr>
          <a:xfrm>
            <a:off x="3028950" y="6347298"/>
            <a:ext cx="3086100" cy="365125"/>
          </a:xfrm>
        </p:spPr>
        <p:txBody>
          <a:bodyPr/>
          <a:lstStyle/>
          <a:p>
            <a:endParaRPr kumimoji="0" lang="en-US"/>
          </a:p>
        </p:txBody>
      </p:sp>
      <p:pic>
        <p:nvPicPr>
          <p:cNvPr id="5" name="Picture 4">
            <a:extLst>
              <a:ext uri="{FF2B5EF4-FFF2-40B4-BE49-F238E27FC236}">
                <a16:creationId xmlns:a16="http://schemas.microsoft.com/office/drawing/2014/main" id="{D801AF99-09E4-4701-BC19-43D3A2D4F4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grpSp>
        <p:nvGrpSpPr>
          <p:cNvPr id="6" name="Group 5">
            <a:extLst>
              <a:ext uri="{FF2B5EF4-FFF2-40B4-BE49-F238E27FC236}">
                <a16:creationId xmlns:a16="http://schemas.microsoft.com/office/drawing/2014/main" id="{3D0E1135-6CA9-437D-B9D5-06CA6F42E360}"/>
              </a:ext>
            </a:extLst>
          </p:cNvPr>
          <p:cNvGrpSpPr/>
          <p:nvPr/>
        </p:nvGrpSpPr>
        <p:grpSpPr>
          <a:xfrm>
            <a:off x="219257" y="3175180"/>
            <a:ext cx="2592387" cy="3172030"/>
            <a:chOff x="3055923" y="3179583"/>
            <a:chExt cx="2592387" cy="3172030"/>
          </a:xfrm>
        </p:grpSpPr>
        <p:sp>
          <p:nvSpPr>
            <p:cNvPr id="7" name="TextBox 6">
              <a:extLst>
                <a:ext uri="{FF2B5EF4-FFF2-40B4-BE49-F238E27FC236}">
                  <a16:creationId xmlns:a16="http://schemas.microsoft.com/office/drawing/2014/main" id="{C0D4C9BE-9FE5-44F0-8B47-FDAA8E060C62}"/>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8" name="Group 7">
              <a:extLst>
                <a:ext uri="{FF2B5EF4-FFF2-40B4-BE49-F238E27FC236}">
                  <a16:creationId xmlns:a16="http://schemas.microsoft.com/office/drawing/2014/main" id="{D1D04553-0FBB-4CEE-B3C2-F2D3F6004D57}"/>
                </a:ext>
              </a:extLst>
            </p:cNvPr>
            <p:cNvGrpSpPr/>
            <p:nvPr/>
          </p:nvGrpSpPr>
          <p:grpSpPr>
            <a:xfrm>
              <a:off x="3174269" y="3539862"/>
              <a:ext cx="2337838" cy="2613965"/>
              <a:chOff x="3221649" y="3544600"/>
              <a:chExt cx="2337838" cy="2613965"/>
            </a:xfrm>
          </p:grpSpPr>
          <p:sp>
            <p:nvSpPr>
              <p:cNvPr id="11" name="Text Box 57">
                <a:extLst>
                  <a:ext uri="{FF2B5EF4-FFF2-40B4-BE49-F238E27FC236}">
                    <a16:creationId xmlns:a16="http://schemas.microsoft.com/office/drawing/2014/main" id="{F90C6919-1743-48DB-AA6E-124C87E806A5}"/>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12" name="Text Box 57">
                <a:extLst>
                  <a:ext uri="{FF2B5EF4-FFF2-40B4-BE49-F238E27FC236}">
                    <a16:creationId xmlns:a16="http://schemas.microsoft.com/office/drawing/2014/main" id="{82E75E68-9038-4C21-B89B-D3D2CFA05B25}"/>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13" name="Text Box 57">
                <a:extLst>
                  <a:ext uri="{FF2B5EF4-FFF2-40B4-BE49-F238E27FC236}">
                    <a16:creationId xmlns:a16="http://schemas.microsoft.com/office/drawing/2014/main" id="{8A6D81B1-2DC2-41F8-B081-D53882A0D490}"/>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14" name="Text Box 57">
                <a:extLst>
                  <a:ext uri="{FF2B5EF4-FFF2-40B4-BE49-F238E27FC236}">
                    <a16:creationId xmlns:a16="http://schemas.microsoft.com/office/drawing/2014/main" id="{27AEEF16-DD8C-4DAA-8B57-494AB68E7D49}"/>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15" name="Text Box 57">
                <a:extLst>
                  <a:ext uri="{FF2B5EF4-FFF2-40B4-BE49-F238E27FC236}">
                    <a16:creationId xmlns:a16="http://schemas.microsoft.com/office/drawing/2014/main" id="{6034DE70-932D-479C-8529-8B40C7F07308}"/>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16" name="Text Box 57">
                <a:extLst>
                  <a:ext uri="{FF2B5EF4-FFF2-40B4-BE49-F238E27FC236}">
                    <a16:creationId xmlns:a16="http://schemas.microsoft.com/office/drawing/2014/main" id="{070E8726-EA93-4407-8469-15B2FB2639D5}"/>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17" name="Text Box 57">
                <a:extLst>
                  <a:ext uri="{FF2B5EF4-FFF2-40B4-BE49-F238E27FC236}">
                    <a16:creationId xmlns:a16="http://schemas.microsoft.com/office/drawing/2014/main" id="{EFBEF2B1-F73B-41D2-8975-B6986DF4B7E8}"/>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9" name="Line 51">
              <a:extLst>
                <a:ext uri="{FF2B5EF4-FFF2-40B4-BE49-F238E27FC236}">
                  <a16:creationId xmlns:a16="http://schemas.microsoft.com/office/drawing/2014/main" id="{B8B9AAAC-8955-423C-8332-C28D5B119825}"/>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 name="Line 52">
              <a:extLst>
                <a:ext uri="{FF2B5EF4-FFF2-40B4-BE49-F238E27FC236}">
                  <a16:creationId xmlns:a16="http://schemas.microsoft.com/office/drawing/2014/main" id="{3C9A0E23-655C-4815-B0B3-9F60546652AE}"/>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 name="TextBox 17">
            <a:extLst>
              <a:ext uri="{FF2B5EF4-FFF2-40B4-BE49-F238E27FC236}">
                <a16:creationId xmlns:a16="http://schemas.microsoft.com/office/drawing/2014/main" id="{8D0E5B8A-3321-4750-8D71-55343562C155}"/>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19" name="Line 51">
            <a:extLst>
              <a:ext uri="{FF2B5EF4-FFF2-40B4-BE49-F238E27FC236}">
                <a16:creationId xmlns:a16="http://schemas.microsoft.com/office/drawing/2014/main" id="{1F46ACFF-D36F-464F-9EC3-6A8605BB83F6}"/>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 name="Line 52">
            <a:extLst>
              <a:ext uri="{FF2B5EF4-FFF2-40B4-BE49-F238E27FC236}">
                <a16:creationId xmlns:a16="http://schemas.microsoft.com/office/drawing/2014/main" id="{98D78E51-26B0-457C-BE63-4486B4A92E16}"/>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21" name="Group 20">
            <a:extLst>
              <a:ext uri="{FF2B5EF4-FFF2-40B4-BE49-F238E27FC236}">
                <a16:creationId xmlns:a16="http://schemas.microsoft.com/office/drawing/2014/main" id="{BB8AB3F9-A9E3-4925-8379-47FB87962E78}"/>
              </a:ext>
            </a:extLst>
          </p:cNvPr>
          <p:cNvGrpSpPr/>
          <p:nvPr/>
        </p:nvGrpSpPr>
        <p:grpSpPr>
          <a:xfrm>
            <a:off x="3047837" y="3525284"/>
            <a:ext cx="2592387" cy="1309422"/>
            <a:chOff x="293534" y="3521637"/>
            <a:chExt cx="2592387" cy="1309422"/>
          </a:xfrm>
        </p:grpSpPr>
        <p:sp>
          <p:nvSpPr>
            <p:cNvPr id="22" name="Text Box 60">
              <a:extLst>
                <a:ext uri="{FF2B5EF4-FFF2-40B4-BE49-F238E27FC236}">
                  <a16:creationId xmlns:a16="http://schemas.microsoft.com/office/drawing/2014/main" id="{086E9217-612C-44BF-BC98-EAD9882732B1}"/>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23" name="Text Box 61">
              <a:extLst>
                <a:ext uri="{FF2B5EF4-FFF2-40B4-BE49-F238E27FC236}">
                  <a16:creationId xmlns:a16="http://schemas.microsoft.com/office/drawing/2014/main" id="{1DF892A8-29B7-4A3E-8825-148879FE8BF4}"/>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24" name="Text Box 62">
              <a:extLst>
                <a:ext uri="{FF2B5EF4-FFF2-40B4-BE49-F238E27FC236}">
                  <a16:creationId xmlns:a16="http://schemas.microsoft.com/office/drawing/2014/main" id="{9E8DF754-EAE7-473C-B233-621EA39187B9}"/>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25" name="Group 24">
              <a:extLst>
                <a:ext uri="{FF2B5EF4-FFF2-40B4-BE49-F238E27FC236}">
                  <a16:creationId xmlns:a16="http://schemas.microsoft.com/office/drawing/2014/main" id="{01F554A7-1EE1-4960-8D1E-FEFA2D815EAA}"/>
                </a:ext>
              </a:extLst>
            </p:cNvPr>
            <p:cNvGrpSpPr/>
            <p:nvPr/>
          </p:nvGrpSpPr>
          <p:grpSpPr>
            <a:xfrm>
              <a:off x="1597671" y="3634580"/>
              <a:ext cx="1150938" cy="792163"/>
              <a:chOff x="4330919" y="1552829"/>
              <a:chExt cx="1150938" cy="792163"/>
            </a:xfrm>
          </p:grpSpPr>
          <p:sp>
            <p:nvSpPr>
              <p:cNvPr id="28" name="Text Box 64">
                <a:extLst>
                  <a:ext uri="{FF2B5EF4-FFF2-40B4-BE49-F238E27FC236}">
                    <a16:creationId xmlns:a16="http://schemas.microsoft.com/office/drawing/2014/main" id="{DB2D9E33-119F-4176-905F-AC0666FB6687}"/>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29" name="Text Box 72">
                <a:extLst>
                  <a:ext uri="{FF2B5EF4-FFF2-40B4-BE49-F238E27FC236}">
                    <a16:creationId xmlns:a16="http://schemas.microsoft.com/office/drawing/2014/main" id="{5824B9E1-0A92-429A-A33F-8B22434118B2}"/>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26" name="Line 52">
              <a:extLst>
                <a:ext uri="{FF2B5EF4-FFF2-40B4-BE49-F238E27FC236}">
                  <a16:creationId xmlns:a16="http://schemas.microsoft.com/office/drawing/2014/main" id="{A8DA51CD-DC78-480F-928A-CDE38E1DD1A6}"/>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7" name="Line 51">
              <a:extLst>
                <a:ext uri="{FF2B5EF4-FFF2-40B4-BE49-F238E27FC236}">
                  <a16:creationId xmlns:a16="http://schemas.microsoft.com/office/drawing/2014/main" id="{E59C8D08-3440-462E-ACD8-BC0CCA684C5D}"/>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0" name="TextBox 29">
            <a:extLst>
              <a:ext uri="{FF2B5EF4-FFF2-40B4-BE49-F238E27FC236}">
                <a16:creationId xmlns:a16="http://schemas.microsoft.com/office/drawing/2014/main" id="{4DC605D7-F6EB-4660-9BF9-BDB234F3CA2C}"/>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32" name="TextBox 31">
            <a:extLst>
              <a:ext uri="{FF2B5EF4-FFF2-40B4-BE49-F238E27FC236}">
                <a16:creationId xmlns:a16="http://schemas.microsoft.com/office/drawing/2014/main" id="{D9B73B49-5C31-4B16-A2BB-B592C188268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33" name="TextBox 32">
            <a:extLst>
              <a:ext uri="{FF2B5EF4-FFF2-40B4-BE49-F238E27FC236}">
                <a16:creationId xmlns:a16="http://schemas.microsoft.com/office/drawing/2014/main" id="{17DBDE8B-48F2-4E27-9E0E-98D68EB027A0}"/>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cxnSp>
        <p:nvCxnSpPr>
          <p:cNvPr id="35" name="Straight Arrow Connector 34">
            <a:extLst>
              <a:ext uri="{FF2B5EF4-FFF2-40B4-BE49-F238E27FC236}">
                <a16:creationId xmlns:a16="http://schemas.microsoft.com/office/drawing/2014/main" id="{AF19282C-C166-4A3B-B482-97127848FE15}"/>
              </a:ext>
            </a:extLst>
          </p:cNvPr>
          <p:cNvCxnSpPr>
            <a:cxnSpLocks/>
          </p:cNvCxnSpPr>
          <p:nvPr/>
        </p:nvCxnSpPr>
        <p:spPr>
          <a:xfrm>
            <a:off x="1251279" y="3696423"/>
            <a:ext cx="3217103" cy="803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E7C367F-2AF7-4E88-BC7C-F4B6DA2622E9}"/>
              </a:ext>
            </a:extLst>
          </p:cNvPr>
          <p:cNvCxnSpPr>
            <a:cxnSpLocks/>
          </p:cNvCxnSpPr>
          <p:nvPr/>
        </p:nvCxnSpPr>
        <p:spPr>
          <a:xfrm flipV="1">
            <a:off x="1402395" y="3886566"/>
            <a:ext cx="3103275" cy="17616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7EFA834-E1F5-49E6-8C62-359CF458CACA}"/>
              </a:ext>
            </a:extLst>
          </p:cNvPr>
          <p:cNvCxnSpPr>
            <a:cxnSpLocks/>
          </p:cNvCxnSpPr>
          <p:nvPr/>
        </p:nvCxnSpPr>
        <p:spPr>
          <a:xfrm flipV="1">
            <a:off x="1402395" y="4192307"/>
            <a:ext cx="3103275" cy="49449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035306A-A96B-41EB-8D5A-56CA0C04C5B9}"/>
              </a:ext>
            </a:extLst>
          </p:cNvPr>
          <p:cNvCxnSpPr>
            <a:cxnSpLocks/>
          </p:cNvCxnSpPr>
          <p:nvPr/>
        </p:nvCxnSpPr>
        <p:spPr>
          <a:xfrm flipV="1">
            <a:off x="1372633" y="4344709"/>
            <a:ext cx="3285437" cy="137851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C52BC97D-452F-405B-8638-EE65F75369E1}"/>
              </a:ext>
            </a:extLst>
          </p:cNvPr>
          <p:cNvPicPr>
            <a:picLocks noChangeAspect="1"/>
          </p:cNvPicPr>
          <p:nvPr/>
        </p:nvPicPr>
        <p:blipFill>
          <a:blip r:embed="rId3"/>
          <a:stretch>
            <a:fillRect/>
          </a:stretch>
        </p:blipFill>
        <p:spPr>
          <a:xfrm rot="18409463">
            <a:off x="6279525" y="4555920"/>
            <a:ext cx="1597889" cy="1102227"/>
          </a:xfrm>
          <a:prstGeom prst="rect">
            <a:avLst/>
          </a:prstGeom>
        </p:spPr>
      </p:pic>
      <p:cxnSp>
        <p:nvCxnSpPr>
          <p:cNvPr id="44" name="Straight Arrow Connector 43">
            <a:extLst>
              <a:ext uri="{FF2B5EF4-FFF2-40B4-BE49-F238E27FC236}">
                <a16:creationId xmlns:a16="http://schemas.microsoft.com/office/drawing/2014/main" id="{B3041263-79A3-4017-B8C8-D6850D2853DB}"/>
              </a:ext>
            </a:extLst>
          </p:cNvPr>
          <p:cNvCxnSpPr>
            <a:cxnSpLocks/>
          </p:cNvCxnSpPr>
          <p:nvPr/>
        </p:nvCxnSpPr>
        <p:spPr>
          <a:xfrm flipH="1" flipV="1">
            <a:off x="5375297" y="3853047"/>
            <a:ext cx="1318394" cy="12021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17033F9-2E59-4E11-8993-264BB6F7AAA8}"/>
              </a:ext>
            </a:extLst>
          </p:cNvPr>
          <p:cNvCxnSpPr>
            <a:cxnSpLocks/>
          </p:cNvCxnSpPr>
          <p:nvPr/>
        </p:nvCxnSpPr>
        <p:spPr>
          <a:xfrm>
            <a:off x="4174023" y="4102955"/>
            <a:ext cx="2544934" cy="108840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532C873-6F13-4949-B710-AF6E457000B3}"/>
              </a:ext>
            </a:extLst>
          </p:cNvPr>
          <p:cNvCxnSpPr>
            <a:cxnSpLocks/>
          </p:cNvCxnSpPr>
          <p:nvPr/>
        </p:nvCxnSpPr>
        <p:spPr>
          <a:xfrm flipH="1" flipV="1">
            <a:off x="5276037" y="4183498"/>
            <a:ext cx="1406288" cy="850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E7AB58A-12D2-4FFB-AFFE-D319A419EC4C}"/>
              </a:ext>
            </a:extLst>
          </p:cNvPr>
          <p:cNvSpPr txBox="1"/>
          <p:nvPr/>
        </p:nvSpPr>
        <p:spPr>
          <a:xfrm>
            <a:off x="594693" y="2312405"/>
            <a:ext cx="1993816" cy="369332"/>
          </a:xfrm>
          <a:prstGeom prst="rect">
            <a:avLst/>
          </a:prstGeom>
          <a:noFill/>
        </p:spPr>
        <p:txBody>
          <a:bodyPr wrap="none" rtlCol="0">
            <a:spAutoFit/>
          </a:bodyPr>
          <a:lstStyle/>
          <a:p>
            <a:r>
              <a:rPr lang="nl-BE" dirty="0">
                <a:solidFill>
                  <a:srgbClr val="FF33CC"/>
                </a:solidFill>
              </a:rPr>
              <a:t>Niet boeken kosten</a:t>
            </a:r>
          </a:p>
        </p:txBody>
      </p:sp>
      <p:cxnSp>
        <p:nvCxnSpPr>
          <p:cNvPr id="48" name="Straight Arrow Connector 47">
            <a:extLst>
              <a:ext uri="{FF2B5EF4-FFF2-40B4-BE49-F238E27FC236}">
                <a16:creationId xmlns:a16="http://schemas.microsoft.com/office/drawing/2014/main" id="{96E65E41-EF8A-4005-85F6-05BB34C98663}"/>
              </a:ext>
            </a:extLst>
          </p:cNvPr>
          <p:cNvCxnSpPr>
            <a:cxnSpLocks/>
          </p:cNvCxnSpPr>
          <p:nvPr/>
        </p:nvCxnSpPr>
        <p:spPr>
          <a:xfrm flipV="1">
            <a:off x="1277336" y="2654231"/>
            <a:ext cx="246197" cy="1041420"/>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D0C6D8B-BBC7-462E-B15B-013B65C86FE4}"/>
              </a:ext>
            </a:extLst>
          </p:cNvPr>
          <p:cNvCxnSpPr/>
          <p:nvPr/>
        </p:nvCxnSpPr>
        <p:spPr>
          <a:xfrm>
            <a:off x="4465066" y="2460811"/>
            <a:ext cx="272471" cy="272181"/>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03249F7-863E-4971-B5F7-2D2F80AD1FAF}"/>
              </a:ext>
            </a:extLst>
          </p:cNvPr>
          <p:cNvSpPr txBox="1"/>
          <p:nvPr/>
        </p:nvSpPr>
        <p:spPr>
          <a:xfrm>
            <a:off x="3653484" y="2104643"/>
            <a:ext cx="2591350" cy="646331"/>
          </a:xfrm>
          <a:prstGeom prst="rect">
            <a:avLst/>
          </a:prstGeom>
          <a:noFill/>
        </p:spPr>
        <p:txBody>
          <a:bodyPr wrap="none" rtlCol="0">
            <a:spAutoFit/>
          </a:bodyPr>
          <a:lstStyle/>
          <a:p>
            <a:r>
              <a:rPr lang="nl-BE" dirty="0">
                <a:solidFill>
                  <a:srgbClr val="FF33CC"/>
                </a:solidFill>
              </a:rPr>
              <a:t>Lagere leveranciersschuld</a:t>
            </a:r>
          </a:p>
          <a:p>
            <a:r>
              <a:rPr lang="nl-BE" dirty="0">
                <a:solidFill>
                  <a:srgbClr val="FF33CC"/>
                </a:solidFill>
              </a:rPr>
              <a:t>=&gt; WCR       </a:t>
            </a:r>
          </a:p>
        </p:txBody>
      </p:sp>
      <p:cxnSp>
        <p:nvCxnSpPr>
          <p:cNvPr id="60" name="Straight Arrow Connector 59">
            <a:extLst>
              <a:ext uri="{FF2B5EF4-FFF2-40B4-BE49-F238E27FC236}">
                <a16:creationId xmlns:a16="http://schemas.microsoft.com/office/drawing/2014/main" id="{5C45BC8E-9D26-4491-BA95-3D81D137E3C8}"/>
              </a:ext>
            </a:extLst>
          </p:cNvPr>
          <p:cNvCxnSpPr>
            <a:cxnSpLocks/>
          </p:cNvCxnSpPr>
          <p:nvPr/>
        </p:nvCxnSpPr>
        <p:spPr>
          <a:xfrm>
            <a:off x="2552342" y="2540394"/>
            <a:ext cx="1030023" cy="0"/>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418A381-D270-4A49-9ABC-D104EAE6C9E5}"/>
              </a:ext>
            </a:extLst>
          </p:cNvPr>
          <p:cNvCxnSpPr>
            <a:cxnSpLocks/>
          </p:cNvCxnSpPr>
          <p:nvPr/>
        </p:nvCxnSpPr>
        <p:spPr>
          <a:xfrm>
            <a:off x="6116009" y="2547861"/>
            <a:ext cx="566316" cy="0"/>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254D453-5E7A-4C6F-92FA-A6BE10CBBB9E}"/>
              </a:ext>
            </a:extLst>
          </p:cNvPr>
          <p:cNvSpPr txBox="1"/>
          <p:nvPr/>
        </p:nvSpPr>
        <p:spPr>
          <a:xfrm>
            <a:off x="6684831" y="2363195"/>
            <a:ext cx="1202573" cy="369332"/>
          </a:xfrm>
          <a:prstGeom prst="rect">
            <a:avLst/>
          </a:prstGeom>
          <a:noFill/>
        </p:spPr>
        <p:txBody>
          <a:bodyPr wrap="none" rtlCol="0">
            <a:spAutoFit/>
          </a:bodyPr>
          <a:lstStyle/>
          <a:p>
            <a:r>
              <a:rPr lang="nl-BE" dirty="0">
                <a:solidFill>
                  <a:srgbClr val="FF33CC"/>
                </a:solidFill>
              </a:rPr>
              <a:t>GEEN Cash</a:t>
            </a:r>
          </a:p>
        </p:txBody>
      </p:sp>
    </p:spTree>
    <p:extLst>
      <p:ext uri="{BB962C8B-B14F-4D97-AF65-F5344CB8AC3E}">
        <p14:creationId xmlns:p14="http://schemas.microsoft.com/office/powerpoint/2010/main" val="18688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9" grpId="0"/>
      <p:bldP spid="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BBCC8F0A-5759-44AF-9F43-9AB2118CC967}"/>
              </a:ext>
            </a:extLst>
          </p:cNvPr>
          <p:cNvSpPr>
            <a:spLocks noGrp="1"/>
          </p:cNvSpPr>
          <p:nvPr>
            <p:ph type="ftr" sz="quarter" idx="11"/>
          </p:nvPr>
        </p:nvSpPr>
        <p:spPr>
          <a:xfrm>
            <a:off x="3028950" y="6347298"/>
            <a:ext cx="3086100" cy="365125"/>
          </a:xfrm>
        </p:spPr>
        <p:txBody>
          <a:bodyPr/>
          <a:lstStyle/>
          <a:p>
            <a:endParaRPr kumimoji="0" lang="en-US"/>
          </a:p>
        </p:txBody>
      </p:sp>
      <p:pic>
        <p:nvPicPr>
          <p:cNvPr id="5" name="Picture 4">
            <a:extLst>
              <a:ext uri="{FF2B5EF4-FFF2-40B4-BE49-F238E27FC236}">
                <a16:creationId xmlns:a16="http://schemas.microsoft.com/office/drawing/2014/main" id="{D801AF99-09E4-4701-BC19-43D3A2D4F4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grpSp>
        <p:nvGrpSpPr>
          <p:cNvPr id="6" name="Group 5">
            <a:extLst>
              <a:ext uri="{FF2B5EF4-FFF2-40B4-BE49-F238E27FC236}">
                <a16:creationId xmlns:a16="http://schemas.microsoft.com/office/drawing/2014/main" id="{3D0E1135-6CA9-437D-B9D5-06CA6F42E360}"/>
              </a:ext>
            </a:extLst>
          </p:cNvPr>
          <p:cNvGrpSpPr/>
          <p:nvPr/>
        </p:nvGrpSpPr>
        <p:grpSpPr>
          <a:xfrm>
            <a:off x="219257" y="3175180"/>
            <a:ext cx="2592387" cy="3172030"/>
            <a:chOff x="3055923" y="3179583"/>
            <a:chExt cx="2592387" cy="3172030"/>
          </a:xfrm>
        </p:grpSpPr>
        <p:sp>
          <p:nvSpPr>
            <p:cNvPr id="7" name="TextBox 6">
              <a:extLst>
                <a:ext uri="{FF2B5EF4-FFF2-40B4-BE49-F238E27FC236}">
                  <a16:creationId xmlns:a16="http://schemas.microsoft.com/office/drawing/2014/main" id="{C0D4C9BE-9FE5-44F0-8B47-FDAA8E060C62}"/>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8" name="Group 7">
              <a:extLst>
                <a:ext uri="{FF2B5EF4-FFF2-40B4-BE49-F238E27FC236}">
                  <a16:creationId xmlns:a16="http://schemas.microsoft.com/office/drawing/2014/main" id="{D1D04553-0FBB-4CEE-B3C2-F2D3F6004D57}"/>
                </a:ext>
              </a:extLst>
            </p:cNvPr>
            <p:cNvGrpSpPr/>
            <p:nvPr/>
          </p:nvGrpSpPr>
          <p:grpSpPr>
            <a:xfrm>
              <a:off x="3174269" y="3539862"/>
              <a:ext cx="2337838" cy="2613965"/>
              <a:chOff x="3221649" y="3544600"/>
              <a:chExt cx="2337838" cy="2613965"/>
            </a:xfrm>
          </p:grpSpPr>
          <p:sp>
            <p:nvSpPr>
              <p:cNvPr id="11" name="Text Box 57">
                <a:extLst>
                  <a:ext uri="{FF2B5EF4-FFF2-40B4-BE49-F238E27FC236}">
                    <a16:creationId xmlns:a16="http://schemas.microsoft.com/office/drawing/2014/main" id="{F90C6919-1743-48DB-AA6E-124C87E806A5}"/>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12" name="Text Box 57">
                <a:extLst>
                  <a:ext uri="{FF2B5EF4-FFF2-40B4-BE49-F238E27FC236}">
                    <a16:creationId xmlns:a16="http://schemas.microsoft.com/office/drawing/2014/main" id="{82E75E68-9038-4C21-B89B-D3D2CFA05B25}"/>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13" name="Text Box 57">
                <a:extLst>
                  <a:ext uri="{FF2B5EF4-FFF2-40B4-BE49-F238E27FC236}">
                    <a16:creationId xmlns:a16="http://schemas.microsoft.com/office/drawing/2014/main" id="{8A6D81B1-2DC2-41F8-B081-D53882A0D490}"/>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14" name="Text Box 57">
                <a:extLst>
                  <a:ext uri="{FF2B5EF4-FFF2-40B4-BE49-F238E27FC236}">
                    <a16:creationId xmlns:a16="http://schemas.microsoft.com/office/drawing/2014/main" id="{27AEEF16-DD8C-4DAA-8B57-494AB68E7D49}"/>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15" name="Text Box 57">
                <a:extLst>
                  <a:ext uri="{FF2B5EF4-FFF2-40B4-BE49-F238E27FC236}">
                    <a16:creationId xmlns:a16="http://schemas.microsoft.com/office/drawing/2014/main" id="{6034DE70-932D-479C-8529-8B40C7F07308}"/>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16" name="Text Box 57">
                <a:extLst>
                  <a:ext uri="{FF2B5EF4-FFF2-40B4-BE49-F238E27FC236}">
                    <a16:creationId xmlns:a16="http://schemas.microsoft.com/office/drawing/2014/main" id="{070E8726-EA93-4407-8469-15B2FB2639D5}"/>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17" name="Text Box 57">
                <a:extLst>
                  <a:ext uri="{FF2B5EF4-FFF2-40B4-BE49-F238E27FC236}">
                    <a16:creationId xmlns:a16="http://schemas.microsoft.com/office/drawing/2014/main" id="{EFBEF2B1-F73B-41D2-8975-B6986DF4B7E8}"/>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9" name="Line 51">
              <a:extLst>
                <a:ext uri="{FF2B5EF4-FFF2-40B4-BE49-F238E27FC236}">
                  <a16:creationId xmlns:a16="http://schemas.microsoft.com/office/drawing/2014/main" id="{B8B9AAAC-8955-423C-8332-C28D5B119825}"/>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 name="Line 52">
              <a:extLst>
                <a:ext uri="{FF2B5EF4-FFF2-40B4-BE49-F238E27FC236}">
                  <a16:creationId xmlns:a16="http://schemas.microsoft.com/office/drawing/2014/main" id="{3C9A0E23-655C-4815-B0B3-9F60546652AE}"/>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 name="TextBox 17">
            <a:extLst>
              <a:ext uri="{FF2B5EF4-FFF2-40B4-BE49-F238E27FC236}">
                <a16:creationId xmlns:a16="http://schemas.microsoft.com/office/drawing/2014/main" id="{8D0E5B8A-3321-4750-8D71-55343562C155}"/>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19" name="Line 51">
            <a:extLst>
              <a:ext uri="{FF2B5EF4-FFF2-40B4-BE49-F238E27FC236}">
                <a16:creationId xmlns:a16="http://schemas.microsoft.com/office/drawing/2014/main" id="{1F46ACFF-D36F-464F-9EC3-6A8605BB83F6}"/>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 name="Line 52">
            <a:extLst>
              <a:ext uri="{FF2B5EF4-FFF2-40B4-BE49-F238E27FC236}">
                <a16:creationId xmlns:a16="http://schemas.microsoft.com/office/drawing/2014/main" id="{98D78E51-26B0-457C-BE63-4486B4A92E16}"/>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21" name="Group 20">
            <a:extLst>
              <a:ext uri="{FF2B5EF4-FFF2-40B4-BE49-F238E27FC236}">
                <a16:creationId xmlns:a16="http://schemas.microsoft.com/office/drawing/2014/main" id="{BB8AB3F9-A9E3-4925-8379-47FB87962E78}"/>
              </a:ext>
            </a:extLst>
          </p:cNvPr>
          <p:cNvGrpSpPr/>
          <p:nvPr/>
        </p:nvGrpSpPr>
        <p:grpSpPr>
          <a:xfrm>
            <a:off x="3047837" y="3525284"/>
            <a:ext cx="2592387" cy="1309422"/>
            <a:chOff x="293534" y="3521637"/>
            <a:chExt cx="2592387" cy="1309422"/>
          </a:xfrm>
        </p:grpSpPr>
        <p:sp>
          <p:nvSpPr>
            <p:cNvPr id="22" name="Text Box 60">
              <a:extLst>
                <a:ext uri="{FF2B5EF4-FFF2-40B4-BE49-F238E27FC236}">
                  <a16:creationId xmlns:a16="http://schemas.microsoft.com/office/drawing/2014/main" id="{086E9217-612C-44BF-BC98-EAD9882732B1}"/>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23" name="Text Box 61">
              <a:extLst>
                <a:ext uri="{FF2B5EF4-FFF2-40B4-BE49-F238E27FC236}">
                  <a16:creationId xmlns:a16="http://schemas.microsoft.com/office/drawing/2014/main" id="{1DF892A8-29B7-4A3E-8825-148879FE8BF4}"/>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24" name="Text Box 62">
              <a:extLst>
                <a:ext uri="{FF2B5EF4-FFF2-40B4-BE49-F238E27FC236}">
                  <a16:creationId xmlns:a16="http://schemas.microsoft.com/office/drawing/2014/main" id="{9E8DF754-EAE7-473C-B233-621EA39187B9}"/>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25" name="Group 24">
              <a:extLst>
                <a:ext uri="{FF2B5EF4-FFF2-40B4-BE49-F238E27FC236}">
                  <a16:creationId xmlns:a16="http://schemas.microsoft.com/office/drawing/2014/main" id="{01F554A7-1EE1-4960-8D1E-FEFA2D815EAA}"/>
                </a:ext>
              </a:extLst>
            </p:cNvPr>
            <p:cNvGrpSpPr/>
            <p:nvPr/>
          </p:nvGrpSpPr>
          <p:grpSpPr>
            <a:xfrm>
              <a:off x="1597671" y="3634580"/>
              <a:ext cx="1150938" cy="792163"/>
              <a:chOff x="4330919" y="1552829"/>
              <a:chExt cx="1150938" cy="792163"/>
            </a:xfrm>
          </p:grpSpPr>
          <p:sp>
            <p:nvSpPr>
              <p:cNvPr id="28" name="Text Box 64">
                <a:extLst>
                  <a:ext uri="{FF2B5EF4-FFF2-40B4-BE49-F238E27FC236}">
                    <a16:creationId xmlns:a16="http://schemas.microsoft.com/office/drawing/2014/main" id="{DB2D9E33-119F-4176-905F-AC0666FB6687}"/>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29" name="Text Box 72">
                <a:extLst>
                  <a:ext uri="{FF2B5EF4-FFF2-40B4-BE49-F238E27FC236}">
                    <a16:creationId xmlns:a16="http://schemas.microsoft.com/office/drawing/2014/main" id="{5824B9E1-0A92-429A-A33F-8B22434118B2}"/>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26" name="Line 52">
              <a:extLst>
                <a:ext uri="{FF2B5EF4-FFF2-40B4-BE49-F238E27FC236}">
                  <a16:creationId xmlns:a16="http://schemas.microsoft.com/office/drawing/2014/main" id="{A8DA51CD-DC78-480F-928A-CDE38E1DD1A6}"/>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7" name="Line 51">
              <a:extLst>
                <a:ext uri="{FF2B5EF4-FFF2-40B4-BE49-F238E27FC236}">
                  <a16:creationId xmlns:a16="http://schemas.microsoft.com/office/drawing/2014/main" id="{E59C8D08-3440-462E-ACD8-BC0CCA684C5D}"/>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0" name="TextBox 29">
            <a:extLst>
              <a:ext uri="{FF2B5EF4-FFF2-40B4-BE49-F238E27FC236}">
                <a16:creationId xmlns:a16="http://schemas.microsoft.com/office/drawing/2014/main" id="{4DC605D7-F6EB-4660-9BF9-BDB234F3CA2C}"/>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32" name="TextBox 31">
            <a:extLst>
              <a:ext uri="{FF2B5EF4-FFF2-40B4-BE49-F238E27FC236}">
                <a16:creationId xmlns:a16="http://schemas.microsoft.com/office/drawing/2014/main" id="{D9B73B49-5C31-4B16-A2BB-B592C188268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33" name="TextBox 32">
            <a:extLst>
              <a:ext uri="{FF2B5EF4-FFF2-40B4-BE49-F238E27FC236}">
                <a16:creationId xmlns:a16="http://schemas.microsoft.com/office/drawing/2014/main" id="{17DBDE8B-48F2-4E27-9E0E-98D68EB027A0}"/>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cxnSp>
        <p:nvCxnSpPr>
          <p:cNvPr id="37" name="Straight Arrow Connector 36">
            <a:extLst>
              <a:ext uri="{FF2B5EF4-FFF2-40B4-BE49-F238E27FC236}">
                <a16:creationId xmlns:a16="http://schemas.microsoft.com/office/drawing/2014/main" id="{B7EFA834-E1F5-49E6-8C62-359CF458CACA}"/>
              </a:ext>
            </a:extLst>
          </p:cNvPr>
          <p:cNvCxnSpPr>
            <a:cxnSpLocks/>
          </p:cNvCxnSpPr>
          <p:nvPr/>
        </p:nvCxnSpPr>
        <p:spPr>
          <a:xfrm flipV="1">
            <a:off x="2258084" y="4102955"/>
            <a:ext cx="1095563" cy="1226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C52BC97D-452F-405B-8638-EE65F75369E1}"/>
              </a:ext>
            </a:extLst>
          </p:cNvPr>
          <p:cNvPicPr>
            <a:picLocks noChangeAspect="1"/>
          </p:cNvPicPr>
          <p:nvPr/>
        </p:nvPicPr>
        <p:blipFill>
          <a:blip r:embed="rId3"/>
          <a:stretch>
            <a:fillRect/>
          </a:stretch>
        </p:blipFill>
        <p:spPr>
          <a:xfrm rot="18409463">
            <a:off x="6279525" y="4555920"/>
            <a:ext cx="1597889" cy="1102227"/>
          </a:xfrm>
          <a:prstGeom prst="rect">
            <a:avLst/>
          </a:prstGeom>
        </p:spPr>
      </p:pic>
      <p:cxnSp>
        <p:nvCxnSpPr>
          <p:cNvPr id="44" name="Straight Arrow Connector 43">
            <a:extLst>
              <a:ext uri="{FF2B5EF4-FFF2-40B4-BE49-F238E27FC236}">
                <a16:creationId xmlns:a16="http://schemas.microsoft.com/office/drawing/2014/main" id="{B3041263-79A3-4017-B8C8-D6850D2853DB}"/>
              </a:ext>
            </a:extLst>
          </p:cNvPr>
          <p:cNvCxnSpPr>
            <a:cxnSpLocks/>
          </p:cNvCxnSpPr>
          <p:nvPr/>
        </p:nvCxnSpPr>
        <p:spPr>
          <a:xfrm flipH="1" flipV="1">
            <a:off x="5375297" y="3853047"/>
            <a:ext cx="1318394" cy="12021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17033F9-2E59-4E11-8993-264BB6F7AAA8}"/>
              </a:ext>
            </a:extLst>
          </p:cNvPr>
          <p:cNvCxnSpPr>
            <a:cxnSpLocks/>
          </p:cNvCxnSpPr>
          <p:nvPr/>
        </p:nvCxnSpPr>
        <p:spPr>
          <a:xfrm>
            <a:off x="4174023" y="4102955"/>
            <a:ext cx="2544934" cy="108840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532C873-6F13-4949-B710-AF6E457000B3}"/>
              </a:ext>
            </a:extLst>
          </p:cNvPr>
          <p:cNvCxnSpPr>
            <a:cxnSpLocks/>
          </p:cNvCxnSpPr>
          <p:nvPr/>
        </p:nvCxnSpPr>
        <p:spPr>
          <a:xfrm flipH="1" flipV="1">
            <a:off x="5276037" y="4183498"/>
            <a:ext cx="1406288" cy="850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E7AB58A-12D2-4FFB-AFFE-D319A419EC4C}"/>
              </a:ext>
            </a:extLst>
          </p:cNvPr>
          <p:cNvSpPr txBox="1"/>
          <p:nvPr/>
        </p:nvSpPr>
        <p:spPr>
          <a:xfrm>
            <a:off x="1453487" y="1803209"/>
            <a:ext cx="1292969" cy="923330"/>
          </a:xfrm>
          <a:prstGeom prst="rect">
            <a:avLst/>
          </a:prstGeom>
          <a:noFill/>
        </p:spPr>
        <p:txBody>
          <a:bodyPr wrap="square" rtlCol="0">
            <a:spAutoFit/>
          </a:bodyPr>
          <a:lstStyle/>
          <a:p>
            <a:r>
              <a:rPr lang="nl-BE" dirty="0">
                <a:solidFill>
                  <a:srgbClr val="FF33CC"/>
                </a:solidFill>
              </a:rPr>
              <a:t>Fictieve of voorbarige inkomsten</a:t>
            </a:r>
          </a:p>
        </p:txBody>
      </p:sp>
      <p:cxnSp>
        <p:nvCxnSpPr>
          <p:cNvPr id="48" name="Straight Arrow Connector 47">
            <a:extLst>
              <a:ext uri="{FF2B5EF4-FFF2-40B4-BE49-F238E27FC236}">
                <a16:creationId xmlns:a16="http://schemas.microsoft.com/office/drawing/2014/main" id="{96E65E41-EF8A-4005-85F6-05BB34C98663}"/>
              </a:ext>
            </a:extLst>
          </p:cNvPr>
          <p:cNvCxnSpPr>
            <a:cxnSpLocks/>
          </p:cNvCxnSpPr>
          <p:nvPr/>
        </p:nvCxnSpPr>
        <p:spPr>
          <a:xfrm flipV="1">
            <a:off x="1899990" y="2654470"/>
            <a:ext cx="246197" cy="1041420"/>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D0C6D8B-BBC7-462E-B15B-013B65C86FE4}"/>
              </a:ext>
            </a:extLst>
          </p:cNvPr>
          <p:cNvCxnSpPr>
            <a:cxnSpLocks/>
          </p:cNvCxnSpPr>
          <p:nvPr/>
        </p:nvCxnSpPr>
        <p:spPr>
          <a:xfrm flipV="1">
            <a:off x="4447705" y="2152895"/>
            <a:ext cx="240043" cy="250046"/>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03249F7-863E-4971-B5F7-2D2F80AD1FAF}"/>
              </a:ext>
            </a:extLst>
          </p:cNvPr>
          <p:cNvSpPr txBox="1"/>
          <p:nvPr/>
        </p:nvSpPr>
        <p:spPr>
          <a:xfrm>
            <a:off x="3606989" y="1826319"/>
            <a:ext cx="2551468" cy="646331"/>
          </a:xfrm>
          <a:prstGeom prst="rect">
            <a:avLst/>
          </a:prstGeom>
          <a:noFill/>
        </p:spPr>
        <p:txBody>
          <a:bodyPr wrap="none" rtlCol="0">
            <a:spAutoFit/>
          </a:bodyPr>
          <a:lstStyle/>
          <a:p>
            <a:r>
              <a:rPr lang="nl-BE" dirty="0">
                <a:solidFill>
                  <a:srgbClr val="FF33CC"/>
                </a:solidFill>
              </a:rPr>
              <a:t>Hogere handelsvordering</a:t>
            </a:r>
          </a:p>
          <a:p>
            <a:r>
              <a:rPr lang="nl-BE" dirty="0">
                <a:solidFill>
                  <a:srgbClr val="FF33CC"/>
                </a:solidFill>
              </a:rPr>
              <a:t>=&gt; WCR       </a:t>
            </a:r>
          </a:p>
        </p:txBody>
      </p:sp>
      <p:cxnSp>
        <p:nvCxnSpPr>
          <p:cNvPr id="60" name="Straight Arrow Connector 59">
            <a:extLst>
              <a:ext uri="{FF2B5EF4-FFF2-40B4-BE49-F238E27FC236}">
                <a16:creationId xmlns:a16="http://schemas.microsoft.com/office/drawing/2014/main" id="{5C45BC8E-9D26-4491-BA95-3D81D137E3C8}"/>
              </a:ext>
            </a:extLst>
          </p:cNvPr>
          <p:cNvCxnSpPr>
            <a:cxnSpLocks/>
          </p:cNvCxnSpPr>
          <p:nvPr/>
        </p:nvCxnSpPr>
        <p:spPr>
          <a:xfrm>
            <a:off x="2623461" y="2258838"/>
            <a:ext cx="1030023" cy="0"/>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418A381-D270-4A49-9ABC-D104EAE6C9E5}"/>
              </a:ext>
            </a:extLst>
          </p:cNvPr>
          <p:cNvCxnSpPr>
            <a:cxnSpLocks/>
          </p:cNvCxnSpPr>
          <p:nvPr/>
        </p:nvCxnSpPr>
        <p:spPr>
          <a:xfrm>
            <a:off x="6116009" y="2547861"/>
            <a:ext cx="566316" cy="0"/>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254D453-5E7A-4C6F-92FA-A6BE10CBBB9E}"/>
              </a:ext>
            </a:extLst>
          </p:cNvPr>
          <p:cNvSpPr txBox="1"/>
          <p:nvPr/>
        </p:nvSpPr>
        <p:spPr>
          <a:xfrm>
            <a:off x="6684831" y="2363195"/>
            <a:ext cx="1202573" cy="369332"/>
          </a:xfrm>
          <a:prstGeom prst="rect">
            <a:avLst/>
          </a:prstGeom>
          <a:noFill/>
        </p:spPr>
        <p:txBody>
          <a:bodyPr wrap="none" rtlCol="0">
            <a:spAutoFit/>
          </a:bodyPr>
          <a:lstStyle/>
          <a:p>
            <a:r>
              <a:rPr lang="nl-BE" dirty="0">
                <a:solidFill>
                  <a:srgbClr val="FF33CC"/>
                </a:solidFill>
              </a:rPr>
              <a:t>GEEN Cash</a:t>
            </a:r>
          </a:p>
        </p:txBody>
      </p:sp>
      <p:sp>
        <p:nvSpPr>
          <p:cNvPr id="49" name="TextBox 48">
            <a:extLst>
              <a:ext uri="{FF2B5EF4-FFF2-40B4-BE49-F238E27FC236}">
                <a16:creationId xmlns:a16="http://schemas.microsoft.com/office/drawing/2014/main" id="{DC757847-4B39-4A30-AB41-686565A827F1}"/>
              </a:ext>
            </a:extLst>
          </p:cNvPr>
          <p:cNvSpPr txBox="1"/>
          <p:nvPr/>
        </p:nvSpPr>
        <p:spPr>
          <a:xfrm>
            <a:off x="3580477" y="2362172"/>
            <a:ext cx="2450646" cy="492443"/>
          </a:xfrm>
          <a:prstGeom prst="rect">
            <a:avLst/>
          </a:prstGeom>
          <a:noFill/>
        </p:spPr>
        <p:txBody>
          <a:bodyPr wrap="square" rtlCol="0">
            <a:spAutoFit/>
          </a:bodyPr>
          <a:lstStyle/>
          <a:p>
            <a:r>
              <a:rPr lang="nl-BE" sz="1300" dirty="0">
                <a:solidFill>
                  <a:srgbClr val="FF33CC"/>
                </a:solidFill>
              </a:rPr>
              <a:t>Maar de fictieve vordering wordt niet betaald…</a:t>
            </a:r>
          </a:p>
        </p:txBody>
      </p:sp>
    </p:spTree>
    <p:extLst>
      <p:ext uri="{BB962C8B-B14F-4D97-AF65-F5344CB8AC3E}">
        <p14:creationId xmlns:p14="http://schemas.microsoft.com/office/powerpoint/2010/main" val="7628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9" grpId="0"/>
      <p:bldP spid="64" grpId="0"/>
      <p:bldP spid="4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BBCC8F0A-5759-44AF-9F43-9AB2118CC967}"/>
              </a:ext>
            </a:extLst>
          </p:cNvPr>
          <p:cNvSpPr>
            <a:spLocks noGrp="1"/>
          </p:cNvSpPr>
          <p:nvPr>
            <p:ph type="ftr" sz="quarter" idx="11"/>
          </p:nvPr>
        </p:nvSpPr>
        <p:spPr>
          <a:xfrm>
            <a:off x="3028950" y="6347298"/>
            <a:ext cx="3086100" cy="365125"/>
          </a:xfrm>
        </p:spPr>
        <p:txBody>
          <a:bodyPr/>
          <a:lstStyle/>
          <a:p>
            <a:endParaRPr kumimoji="0" lang="en-US"/>
          </a:p>
        </p:txBody>
      </p:sp>
      <p:pic>
        <p:nvPicPr>
          <p:cNvPr id="5" name="Picture 4">
            <a:extLst>
              <a:ext uri="{FF2B5EF4-FFF2-40B4-BE49-F238E27FC236}">
                <a16:creationId xmlns:a16="http://schemas.microsoft.com/office/drawing/2014/main" id="{D801AF99-09E4-4701-BC19-43D3A2D4F4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grpSp>
        <p:nvGrpSpPr>
          <p:cNvPr id="6" name="Group 5">
            <a:extLst>
              <a:ext uri="{FF2B5EF4-FFF2-40B4-BE49-F238E27FC236}">
                <a16:creationId xmlns:a16="http://schemas.microsoft.com/office/drawing/2014/main" id="{3D0E1135-6CA9-437D-B9D5-06CA6F42E360}"/>
              </a:ext>
            </a:extLst>
          </p:cNvPr>
          <p:cNvGrpSpPr/>
          <p:nvPr/>
        </p:nvGrpSpPr>
        <p:grpSpPr>
          <a:xfrm>
            <a:off x="219257" y="3175180"/>
            <a:ext cx="2592387" cy="3172030"/>
            <a:chOff x="3055923" y="3179583"/>
            <a:chExt cx="2592387" cy="3172030"/>
          </a:xfrm>
        </p:grpSpPr>
        <p:sp>
          <p:nvSpPr>
            <p:cNvPr id="7" name="TextBox 6">
              <a:extLst>
                <a:ext uri="{FF2B5EF4-FFF2-40B4-BE49-F238E27FC236}">
                  <a16:creationId xmlns:a16="http://schemas.microsoft.com/office/drawing/2014/main" id="{C0D4C9BE-9FE5-44F0-8B47-FDAA8E060C62}"/>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8" name="Group 7">
              <a:extLst>
                <a:ext uri="{FF2B5EF4-FFF2-40B4-BE49-F238E27FC236}">
                  <a16:creationId xmlns:a16="http://schemas.microsoft.com/office/drawing/2014/main" id="{D1D04553-0FBB-4CEE-B3C2-F2D3F6004D57}"/>
                </a:ext>
              </a:extLst>
            </p:cNvPr>
            <p:cNvGrpSpPr/>
            <p:nvPr/>
          </p:nvGrpSpPr>
          <p:grpSpPr>
            <a:xfrm>
              <a:off x="3174269" y="3539862"/>
              <a:ext cx="2337838" cy="2613965"/>
              <a:chOff x="3221649" y="3544600"/>
              <a:chExt cx="2337838" cy="2613965"/>
            </a:xfrm>
          </p:grpSpPr>
          <p:sp>
            <p:nvSpPr>
              <p:cNvPr id="11" name="Text Box 57">
                <a:extLst>
                  <a:ext uri="{FF2B5EF4-FFF2-40B4-BE49-F238E27FC236}">
                    <a16:creationId xmlns:a16="http://schemas.microsoft.com/office/drawing/2014/main" id="{F90C6919-1743-48DB-AA6E-124C87E806A5}"/>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12" name="Text Box 57">
                <a:extLst>
                  <a:ext uri="{FF2B5EF4-FFF2-40B4-BE49-F238E27FC236}">
                    <a16:creationId xmlns:a16="http://schemas.microsoft.com/office/drawing/2014/main" id="{82E75E68-9038-4C21-B89B-D3D2CFA05B25}"/>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13" name="Text Box 57">
                <a:extLst>
                  <a:ext uri="{FF2B5EF4-FFF2-40B4-BE49-F238E27FC236}">
                    <a16:creationId xmlns:a16="http://schemas.microsoft.com/office/drawing/2014/main" id="{8A6D81B1-2DC2-41F8-B081-D53882A0D490}"/>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14" name="Text Box 57">
                <a:extLst>
                  <a:ext uri="{FF2B5EF4-FFF2-40B4-BE49-F238E27FC236}">
                    <a16:creationId xmlns:a16="http://schemas.microsoft.com/office/drawing/2014/main" id="{27AEEF16-DD8C-4DAA-8B57-494AB68E7D49}"/>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15" name="Text Box 57">
                <a:extLst>
                  <a:ext uri="{FF2B5EF4-FFF2-40B4-BE49-F238E27FC236}">
                    <a16:creationId xmlns:a16="http://schemas.microsoft.com/office/drawing/2014/main" id="{6034DE70-932D-479C-8529-8B40C7F07308}"/>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16" name="Text Box 57">
                <a:extLst>
                  <a:ext uri="{FF2B5EF4-FFF2-40B4-BE49-F238E27FC236}">
                    <a16:creationId xmlns:a16="http://schemas.microsoft.com/office/drawing/2014/main" id="{070E8726-EA93-4407-8469-15B2FB2639D5}"/>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17" name="Text Box 57">
                <a:extLst>
                  <a:ext uri="{FF2B5EF4-FFF2-40B4-BE49-F238E27FC236}">
                    <a16:creationId xmlns:a16="http://schemas.microsoft.com/office/drawing/2014/main" id="{EFBEF2B1-F73B-41D2-8975-B6986DF4B7E8}"/>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9" name="Line 51">
              <a:extLst>
                <a:ext uri="{FF2B5EF4-FFF2-40B4-BE49-F238E27FC236}">
                  <a16:creationId xmlns:a16="http://schemas.microsoft.com/office/drawing/2014/main" id="{B8B9AAAC-8955-423C-8332-C28D5B119825}"/>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 name="Line 52">
              <a:extLst>
                <a:ext uri="{FF2B5EF4-FFF2-40B4-BE49-F238E27FC236}">
                  <a16:creationId xmlns:a16="http://schemas.microsoft.com/office/drawing/2014/main" id="{3C9A0E23-655C-4815-B0B3-9F60546652AE}"/>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 name="TextBox 17">
            <a:extLst>
              <a:ext uri="{FF2B5EF4-FFF2-40B4-BE49-F238E27FC236}">
                <a16:creationId xmlns:a16="http://schemas.microsoft.com/office/drawing/2014/main" id="{8D0E5B8A-3321-4750-8D71-55343562C155}"/>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19" name="Line 51">
            <a:extLst>
              <a:ext uri="{FF2B5EF4-FFF2-40B4-BE49-F238E27FC236}">
                <a16:creationId xmlns:a16="http://schemas.microsoft.com/office/drawing/2014/main" id="{1F46ACFF-D36F-464F-9EC3-6A8605BB83F6}"/>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 name="Line 52">
            <a:extLst>
              <a:ext uri="{FF2B5EF4-FFF2-40B4-BE49-F238E27FC236}">
                <a16:creationId xmlns:a16="http://schemas.microsoft.com/office/drawing/2014/main" id="{98D78E51-26B0-457C-BE63-4486B4A92E16}"/>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21" name="Group 20">
            <a:extLst>
              <a:ext uri="{FF2B5EF4-FFF2-40B4-BE49-F238E27FC236}">
                <a16:creationId xmlns:a16="http://schemas.microsoft.com/office/drawing/2014/main" id="{BB8AB3F9-A9E3-4925-8379-47FB87962E78}"/>
              </a:ext>
            </a:extLst>
          </p:cNvPr>
          <p:cNvGrpSpPr/>
          <p:nvPr/>
        </p:nvGrpSpPr>
        <p:grpSpPr>
          <a:xfrm>
            <a:off x="3047837" y="3525284"/>
            <a:ext cx="2592387" cy="1309422"/>
            <a:chOff x="293534" y="3521637"/>
            <a:chExt cx="2592387" cy="1309422"/>
          </a:xfrm>
        </p:grpSpPr>
        <p:sp>
          <p:nvSpPr>
            <p:cNvPr id="22" name="Text Box 60">
              <a:extLst>
                <a:ext uri="{FF2B5EF4-FFF2-40B4-BE49-F238E27FC236}">
                  <a16:creationId xmlns:a16="http://schemas.microsoft.com/office/drawing/2014/main" id="{086E9217-612C-44BF-BC98-EAD9882732B1}"/>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23" name="Text Box 61">
              <a:extLst>
                <a:ext uri="{FF2B5EF4-FFF2-40B4-BE49-F238E27FC236}">
                  <a16:creationId xmlns:a16="http://schemas.microsoft.com/office/drawing/2014/main" id="{1DF892A8-29B7-4A3E-8825-148879FE8BF4}"/>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24" name="Text Box 62">
              <a:extLst>
                <a:ext uri="{FF2B5EF4-FFF2-40B4-BE49-F238E27FC236}">
                  <a16:creationId xmlns:a16="http://schemas.microsoft.com/office/drawing/2014/main" id="{9E8DF754-EAE7-473C-B233-621EA39187B9}"/>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25" name="Group 24">
              <a:extLst>
                <a:ext uri="{FF2B5EF4-FFF2-40B4-BE49-F238E27FC236}">
                  <a16:creationId xmlns:a16="http://schemas.microsoft.com/office/drawing/2014/main" id="{01F554A7-1EE1-4960-8D1E-FEFA2D815EAA}"/>
                </a:ext>
              </a:extLst>
            </p:cNvPr>
            <p:cNvGrpSpPr/>
            <p:nvPr/>
          </p:nvGrpSpPr>
          <p:grpSpPr>
            <a:xfrm>
              <a:off x="1597671" y="3634580"/>
              <a:ext cx="1150938" cy="792163"/>
              <a:chOff x="4330919" y="1552829"/>
              <a:chExt cx="1150938" cy="792163"/>
            </a:xfrm>
          </p:grpSpPr>
          <p:sp>
            <p:nvSpPr>
              <p:cNvPr id="28" name="Text Box 64">
                <a:extLst>
                  <a:ext uri="{FF2B5EF4-FFF2-40B4-BE49-F238E27FC236}">
                    <a16:creationId xmlns:a16="http://schemas.microsoft.com/office/drawing/2014/main" id="{DB2D9E33-119F-4176-905F-AC0666FB6687}"/>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29" name="Text Box 72">
                <a:extLst>
                  <a:ext uri="{FF2B5EF4-FFF2-40B4-BE49-F238E27FC236}">
                    <a16:creationId xmlns:a16="http://schemas.microsoft.com/office/drawing/2014/main" id="{5824B9E1-0A92-429A-A33F-8B22434118B2}"/>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26" name="Line 52">
              <a:extLst>
                <a:ext uri="{FF2B5EF4-FFF2-40B4-BE49-F238E27FC236}">
                  <a16:creationId xmlns:a16="http://schemas.microsoft.com/office/drawing/2014/main" id="{A8DA51CD-DC78-480F-928A-CDE38E1DD1A6}"/>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7" name="Line 51">
              <a:extLst>
                <a:ext uri="{FF2B5EF4-FFF2-40B4-BE49-F238E27FC236}">
                  <a16:creationId xmlns:a16="http://schemas.microsoft.com/office/drawing/2014/main" id="{E59C8D08-3440-462E-ACD8-BC0CCA684C5D}"/>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0" name="TextBox 29">
            <a:extLst>
              <a:ext uri="{FF2B5EF4-FFF2-40B4-BE49-F238E27FC236}">
                <a16:creationId xmlns:a16="http://schemas.microsoft.com/office/drawing/2014/main" id="{4DC605D7-F6EB-4660-9BF9-BDB234F3CA2C}"/>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32" name="TextBox 31">
            <a:extLst>
              <a:ext uri="{FF2B5EF4-FFF2-40B4-BE49-F238E27FC236}">
                <a16:creationId xmlns:a16="http://schemas.microsoft.com/office/drawing/2014/main" id="{D9B73B49-5C31-4B16-A2BB-B592C188268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33" name="TextBox 32">
            <a:extLst>
              <a:ext uri="{FF2B5EF4-FFF2-40B4-BE49-F238E27FC236}">
                <a16:creationId xmlns:a16="http://schemas.microsoft.com/office/drawing/2014/main" id="{17DBDE8B-48F2-4E27-9E0E-98D68EB027A0}"/>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pic>
        <p:nvPicPr>
          <p:cNvPr id="43" name="Picture 42">
            <a:extLst>
              <a:ext uri="{FF2B5EF4-FFF2-40B4-BE49-F238E27FC236}">
                <a16:creationId xmlns:a16="http://schemas.microsoft.com/office/drawing/2014/main" id="{C52BC97D-452F-405B-8638-EE65F75369E1}"/>
              </a:ext>
            </a:extLst>
          </p:cNvPr>
          <p:cNvPicPr>
            <a:picLocks noChangeAspect="1"/>
          </p:cNvPicPr>
          <p:nvPr/>
        </p:nvPicPr>
        <p:blipFill>
          <a:blip r:embed="rId3"/>
          <a:stretch>
            <a:fillRect/>
          </a:stretch>
        </p:blipFill>
        <p:spPr>
          <a:xfrm rot="18409463">
            <a:off x="6279525" y="4555920"/>
            <a:ext cx="1597889" cy="1102227"/>
          </a:xfrm>
          <a:prstGeom prst="rect">
            <a:avLst/>
          </a:prstGeom>
        </p:spPr>
      </p:pic>
      <p:cxnSp>
        <p:nvCxnSpPr>
          <p:cNvPr id="44" name="Straight Arrow Connector 43">
            <a:extLst>
              <a:ext uri="{FF2B5EF4-FFF2-40B4-BE49-F238E27FC236}">
                <a16:creationId xmlns:a16="http://schemas.microsoft.com/office/drawing/2014/main" id="{B3041263-79A3-4017-B8C8-D6850D2853DB}"/>
              </a:ext>
            </a:extLst>
          </p:cNvPr>
          <p:cNvCxnSpPr>
            <a:cxnSpLocks/>
          </p:cNvCxnSpPr>
          <p:nvPr/>
        </p:nvCxnSpPr>
        <p:spPr>
          <a:xfrm flipH="1" flipV="1">
            <a:off x="5375297" y="3853047"/>
            <a:ext cx="1318394" cy="12021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17033F9-2E59-4E11-8993-264BB6F7AAA8}"/>
              </a:ext>
            </a:extLst>
          </p:cNvPr>
          <p:cNvCxnSpPr>
            <a:cxnSpLocks/>
          </p:cNvCxnSpPr>
          <p:nvPr/>
        </p:nvCxnSpPr>
        <p:spPr>
          <a:xfrm>
            <a:off x="4174023" y="4102955"/>
            <a:ext cx="2544934" cy="108840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532C873-6F13-4949-B710-AF6E457000B3}"/>
              </a:ext>
            </a:extLst>
          </p:cNvPr>
          <p:cNvCxnSpPr>
            <a:cxnSpLocks/>
          </p:cNvCxnSpPr>
          <p:nvPr/>
        </p:nvCxnSpPr>
        <p:spPr>
          <a:xfrm flipH="1" flipV="1">
            <a:off x="5276037" y="4183498"/>
            <a:ext cx="1406288" cy="850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E7AB58A-12D2-4FFB-AFFE-D319A419EC4C}"/>
              </a:ext>
            </a:extLst>
          </p:cNvPr>
          <p:cNvSpPr txBox="1"/>
          <p:nvPr/>
        </p:nvSpPr>
        <p:spPr>
          <a:xfrm>
            <a:off x="1185840" y="1739420"/>
            <a:ext cx="1576698" cy="923330"/>
          </a:xfrm>
          <a:prstGeom prst="rect">
            <a:avLst/>
          </a:prstGeom>
          <a:noFill/>
        </p:spPr>
        <p:txBody>
          <a:bodyPr wrap="square" rtlCol="0">
            <a:spAutoFit/>
          </a:bodyPr>
          <a:lstStyle/>
          <a:p>
            <a:pPr algn="ctr"/>
            <a:r>
              <a:rPr lang="nl-BE" dirty="0">
                <a:solidFill>
                  <a:srgbClr val="FF33CC"/>
                </a:solidFill>
              </a:rPr>
              <a:t>Hogere waardering eindvoorraad</a:t>
            </a:r>
          </a:p>
        </p:txBody>
      </p:sp>
      <p:cxnSp>
        <p:nvCxnSpPr>
          <p:cNvPr id="48" name="Straight Arrow Connector 47">
            <a:extLst>
              <a:ext uri="{FF2B5EF4-FFF2-40B4-BE49-F238E27FC236}">
                <a16:creationId xmlns:a16="http://schemas.microsoft.com/office/drawing/2014/main" id="{96E65E41-EF8A-4005-85F6-05BB34C98663}"/>
              </a:ext>
            </a:extLst>
          </p:cNvPr>
          <p:cNvCxnSpPr>
            <a:cxnSpLocks/>
          </p:cNvCxnSpPr>
          <p:nvPr/>
        </p:nvCxnSpPr>
        <p:spPr>
          <a:xfrm flipH="1" flipV="1">
            <a:off x="2146187" y="2654470"/>
            <a:ext cx="1207460" cy="1055216"/>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D0C6D8B-BBC7-462E-B15B-013B65C86FE4}"/>
              </a:ext>
            </a:extLst>
          </p:cNvPr>
          <p:cNvCxnSpPr>
            <a:cxnSpLocks/>
          </p:cNvCxnSpPr>
          <p:nvPr/>
        </p:nvCxnSpPr>
        <p:spPr>
          <a:xfrm flipV="1">
            <a:off x="4447705" y="2152895"/>
            <a:ext cx="240043" cy="250046"/>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03249F7-863E-4971-B5F7-2D2F80AD1FAF}"/>
              </a:ext>
            </a:extLst>
          </p:cNvPr>
          <p:cNvSpPr txBox="1"/>
          <p:nvPr/>
        </p:nvSpPr>
        <p:spPr>
          <a:xfrm>
            <a:off x="3606989" y="1826319"/>
            <a:ext cx="2461058" cy="646331"/>
          </a:xfrm>
          <a:prstGeom prst="rect">
            <a:avLst/>
          </a:prstGeom>
          <a:noFill/>
        </p:spPr>
        <p:txBody>
          <a:bodyPr wrap="none" rtlCol="0">
            <a:spAutoFit/>
          </a:bodyPr>
          <a:lstStyle/>
          <a:p>
            <a:r>
              <a:rPr lang="nl-BE" dirty="0">
                <a:solidFill>
                  <a:srgbClr val="FF33CC"/>
                </a:solidFill>
              </a:rPr>
              <a:t>Hogere voorraadwaarde</a:t>
            </a:r>
          </a:p>
          <a:p>
            <a:r>
              <a:rPr lang="nl-BE" dirty="0">
                <a:solidFill>
                  <a:srgbClr val="FF33CC"/>
                </a:solidFill>
              </a:rPr>
              <a:t>=&gt; WCR       </a:t>
            </a:r>
          </a:p>
        </p:txBody>
      </p:sp>
      <p:cxnSp>
        <p:nvCxnSpPr>
          <p:cNvPr id="60" name="Straight Arrow Connector 59">
            <a:extLst>
              <a:ext uri="{FF2B5EF4-FFF2-40B4-BE49-F238E27FC236}">
                <a16:creationId xmlns:a16="http://schemas.microsoft.com/office/drawing/2014/main" id="{5C45BC8E-9D26-4491-BA95-3D81D137E3C8}"/>
              </a:ext>
            </a:extLst>
          </p:cNvPr>
          <p:cNvCxnSpPr>
            <a:cxnSpLocks/>
          </p:cNvCxnSpPr>
          <p:nvPr/>
        </p:nvCxnSpPr>
        <p:spPr>
          <a:xfrm>
            <a:off x="2623461" y="2258838"/>
            <a:ext cx="1030023" cy="0"/>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418A381-D270-4A49-9ABC-D104EAE6C9E5}"/>
              </a:ext>
            </a:extLst>
          </p:cNvPr>
          <p:cNvCxnSpPr>
            <a:cxnSpLocks/>
          </p:cNvCxnSpPr>
          <p:nvPr/>
        </p:nvCxnSpPr>
        <p:spPr>
          <a:xfrm>
            <a:off x="6047286" y="2258838"/>
            <a:ext cx="566316" cy="0"/>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254D453-5E7A-4C6F-92FA-A6BE10CBBB9E}"/>
              </a:ext>
            </a:extLst>
          </p:cNvPr>
          <p:cNvSpPr txBox="1"/>
          <p:nvPr/>
        </p:nvSpPr>
        <p:spPr>
          <a:xfrm>
            <a:off x="6588224" y="2074172"/>
            <a:ext cx="1202573" cy="369332"/>
          </a:xfrm>
          <a:prstGeom prst="rect">
            <a:avLst/>
          </a:prstGeom>
          <a:noFill/>
        </p:spPr>
        <p:txBody>
          <a:bodyPr wrap="none" rtlCol="0">
            <a:spAutoFit/>
          </a:bodyPr>
          <a:lstStyle/>
          <a:p>
            <a:r>
              <a:rPr lang="nl-BE" dirty="0">
                <a:solidFill>
                  <a:srgbClr val="FF33CC"/>
                </a:solidFill>
              </a:rPr>
              <a:t>GEEN Cash</a:t>
            </a:r>
          </a:p>
        </p:txBody>
      </p:sp>
    </p:spTree>
    <p:extLst>
      <p:ext uri="{BB962C8B-B14F-4D97-AF65-F5344CB8AC3E}">
        <p14:creationId xmlns:p14="http://schemas.microsoft.com/office/powerpoint/2010/main" val="183526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9" grpId="0"/>
      <p:bldP spid="6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FF4761-B097-4100-9F4C-BDDC72D6A0B4}"/>
              </a:ext>
            </a:extLst>
          </p:cNvPr>
          <p:cNvPicPr>
            <a:picLocks noChangeAspect="1"/>
          </p:cNvPicPr>
          <p:nvPr/>
        </p:nvPicPr>
        <p:blipFill>
          <a:blip r:embed="rId2"/>
          <a:stretch>
            <a:fillRect/>
          </a:stretch>
        </p:blipFill>
        <p:spPr>
          <a:xfrm>
            <a:off x="0" y="2253554"/>
            <a:ext cx="10369888" cy="4613721"/>
          </a:xfrm>
          <a:prstGeom prst="rect">
            <a:avLst/>
          </a:prstGeom>
        </p:spPr>
      </p:pic>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109" name="TextBox 108">
            <a:extLst>
              <a:ext uri="{FF2B5EF4-FFF2-40B4-BE49-F238E27FC236}">
                <a16:creationId xmlns:a16="http://schemas.microsoft.com/office/drawing/2014/main" id="{E76A65F9-BD2E-470A-9B13-E4B37197241E}"/>
              </a:ext>
            </a:extLst>
          </p:cNvPr>
          <p:cNvSpPr txBox="1"/>
          <p:nvPr/>
        </p:nvSpPr>
        <p:spPr>
          <a:xfrm>
            <a:off x="0" y="58994"/>
            <a:ext cx="9285584" cy="2246769"/>
          </a:xfrm>
          <a:prstGeom prst="rect">
            <a:avLst/>
          </a:prstGeom>
          <a:solidFill>
            <a:srgbClr val="460000"/>
          </a:solidFill>
        </p:spPr>
        <p:txBody>
          <a:bodyPr wrap="square" rtlCol="0">
            <a:spAutoFit/>
          </a:bodyPr>
          <a:lstStyle/>
          <a:p>
            <a:endParaRPr lang="nl-BE" sz="6000" b="1" dirty="0">
              <a:solidFill>
                <a:srgbClr val="FF0000"/>
              </a:solidFill>
            </a:endParaRPr>
          </a:p>
          <a:p>
            <a:r>
              <a:rPr lang="nl-BE" sz="4000" b="1" dirty="0">
                <a:solidFill>
                  <a:srgbClr val="FF0000"/>
                </a:solidFill>
              </a:rPr>
              <a:t>POETS UW RESULTATEN TOT ZE MOOIER BLINKEN DAN OOIT TEVOREN!</a:t>
            </a:r>
          </a:p>
        </p:txBody>
      </p:sp>
      <p:sp>
        <p:nvSpPr>
          <p:cNvPr id="91" name="TextBox 90">
            <a:extLst>
              <a:ext uri="{FF2B5EF4-FFF2-40B4-BE49-F238E27FC236}">
                <a16:creationId xmlns:a16="http://schemas.microsoft.com/office/drawing/2014/main" id="{D189DB07-C765-4B9E-9C4D-DED5DFA63A6A}"/>
              </a:ext>
            </a:extLst>
          </p:cNvPr>
          <p:cNvSpPr txBox="1"/>
          <p:nvPr/>
        </p:nvSpPr>
        <p:spPr>
          <a:xfrm>
            <a:off x="6654472" y="843769"/>
            <a:ext cx="2943778" cy="861774"/>
          </a:xfrm>
          <a:prstGeom prst="rect">
            <a:avLst/>
          </a:prstGeom>
          <a:noFill/>
        </p:spPr>
        <p:txBody>
          <a:bodyPr wrap="square" rtlCol="0">
            <a:spAutoFit/>
          </a:bodyPr>
          <a:lstStyle/>
          <a:p>
            <a:r>
              <a:rPr lang="nl-BE" sz="4000" b="1" dirty="0">
                <a:solidFill>
                  <a:schemeClr val="bg1"/>
                </a:solidFill>
              </a:rPr>
              <a:t>MOOIER</a:t>
            </a:r>
            <a:r>
              <a:rPr lang="nl-BE" sz="5000" b="1" dirty="0">
                <a:solidFill>
                  <a:srgbClr val="FF0000"/>
                </a:solidFill>
              </a:rPr>
              <a:t> </a:t>
            </a:r>
          </a:p>
        </p:txBody>
      </p:sp>
      <p:sp>
        <p:nvSpPr>
          <p:cNvPr id="11" name="TextBox 10">
            <a:extLst>
              <a:ext uri="{FF2B5EF4-FFF2-40B4-BE49-F238E27FC236}">
                <a16:creationId xmlns:a16="http://schemas.microsoft.com/office/drawing/2014/main" id="{08339C29-FFC5-4D5D-B237-B5E25A3F5979}"/>
              </a:ext>
            </a:extLst>
          </p:cNvPr>
          <p:cNvSpPr txBox="1"/>
          <p:nvPr/>
        </p:nvSpPr>
        <p:spPr>
          <a:xfrm>
            <a:off x="23596" y="1485282"/>
            <a:ext cx="2943778" cy="861774"/>
          </a:xfrm>
          <a:prstGeom prst="rect">
            <a:avLst/>
          </a:prstGeom>
          <a:noFill/>
        </p:spPr>
        <p:txBody>
          <a:bodyPr wrap="square" rtlCol="0">
            <a:spAutoFit/>
          </a:bodyPr>
          <a:lstStyle/>
          <a:p>
            <a:r>
              <a:rPr lang="nl-BE" sz="4000" b="1" dirty="0">
                <a:solidFill>
                  <a:schemeClr val="bg1"/>
                </a:solidFill>
              </a:rPr>
              <a:t>BLINKEN</a:t>
            </a:r>
            <a:r>
              <a:rPr lang="nl-BE" sz="5000" b="1" dirty="0">
                <a:solidFill>
                  <a:srgbClr val="FF0000"/>
                </a:solidFill>
              </a:rPr>
              <a:t> </a:t>
            </a:r>
          </a:p>
        </p:txBody>
      </p:sp>
      <p:sp>
        <p:nvSpPr>
          <p:cNvPr id="12" name="TextBox 11">
            <a:extLst>
              <a:ext uri="{FF2B5EF4-FFF2-40B4-BE49-F238E27FC236}">
                <a16:creationId xmlns:a16="http://schemas.microsoft.com/office/drawing/2014/main" id="{3A155318-85DF-4793-9184-A7C9D246FC35}"/>
              </a:ext>
            </a:extLst>
          </p:cNvPr>
          <p:cNvSpPr txBox="1"/>
          <p:nvPr/>
        </p:nvSpPr>
        <p:spPr>
          <a:xfrm rot="1577482">
            <a:off x="3370659" y="1190257"/>
            <a:ext cx="3362938" cy="1477328"/>
          </a:xfrm>
          <a:prstGeom prst="rect">
            <a:avLst/>
          </a:prstGeom>
          <a:noFill/>
        </p:spPr>
        <p:txBody>
          <a:bodyPr wrap="square" rtlCol="0">
            <a:spAutoFit/>
          </a:bodyPr>
          <a:lstStyle/>
          <a:p>
            <a:r>
              <a:rPr lang="nl-BE" sz="9000" b="1" dirty="0">
                <a:solidFill>
                  <a:schemeClr val="bg1"/>
                </a:solidFill>
              </a:rPr>
              <a:t>NOPE!</a:t>
            </a:r>
            <a:r>
              <a:rPr lang="nl-BE" sz="9000" b="1" dirty="0">
                <a:solidFill>
                  <a:srgbClr val="FF0000"/>
                </a:solidFill>
              </a:rPr>
              <a:t> </a:t>
            </a:r>
          </a:p>
        </p:txBody>
      </p:sp>
      <p:sp>
        <p:nvSpPr>
          <p:cNvPr id="13" name="TextBox 12">
            <a:extLst>
              <a:ext uri="{FF2B5EF4-FFF2-40B4-BE49-F238E27FC236}">
                <a16:creationId xmlns:a16="http://schemas.microsoft.com/office/drawing/2014/main" id="{AC0B8108-F3FB-4A7D-8D3C-9DD98196CC03}"/>
              </a:ext>
            </a:extLst>
          </p:cNvPr>
          <p:cNvSpPr txBox="1"/>
          <p:nvPr/>
        </p:nvSpPr>
        <p:spPr>
          <a:xfrm rot="21076562">
            <a:off x="633355" y="3155358"/>
            <a:ext cx="5633849" cy="2862322"/>
          </a:xfrm>
          <a:prstGeom prst="rect">
            <a:avLst/>
          </a:prstGeom>
          <a:solidFill>
            <a:srgbClr val="FFFF00">
              <a:alpha val="47059"/>
            </a:srgbClr>
          </a:solidFill>
          <a:ln>
            <a:solidFill>
              <a:schemeClr val="bg1"/>
            </a:solidFill>
          </a:ln>
        </p:spPr>
        <p:txBody>
          <a:bodyPr wrap="square" rtlCol="0">
            <a:spAutoFit/>
          </a:bodyPr>
          <a:lstStyle/>
          <a:p>
            <a:pPr algn="ctr"/>
            <a:r>
              <a:rPr lang="nl-BE" sz="9000" b="1" dirty="0">
                <a:solidFill>
                  <a:srgbClr val="FF0000"/>
                </a:solidFill>
              </a:rPr>
              <a:t>Close, but no </a:t>
            </a:r>
            <a:r>
              <a:rPr lang="nl-BE" sz="9000" b="1" dirty="0" err="1">
                <a:solidFill>
                  <a:srgbClr val="FF0000"/>
                </a:solidFill>
              </a:rPr>
              <a:t>cigar</a:t>
            </a:r>
            <a:r>
              <a:rPr lang="nl-BE" sz="9000" b="1" dirty="0">
                <a:solidFill>
                  <a:srgbClr val="FF0000"/>
                </a:solidFill>
              </a:rPr>
              <a:t>! </a:t>
            </a:r>
          </a:p>
        </p:txBody>
      </p:sp>
    </p:spTree>
    <p:extLst>
      <p:ext uri="{BB962C8B-B14F-4D97-AF65-F5344CB8AC3E}">
        <p14:creationId xmlns:p14="http://schemas.microsoft.com/office/powerpoint/2010/main" val="34909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1" grpId="0"/>
      <p:bldP spid="12" grpId="0"/>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FF4761-B097-4100-9F4C-BDDC72D6A0B4}"/>
              </a:ext>
            </a:extLst>
          </p:cNvPr>
          <p:cNvPicPr>
            <a:picLocks noChangeAspect="1"/>
          </p:cNvPicPr>
          <p:nvPr/>
        </p:nvPicPr>
        <p:blipFill>
          <a:blip r:embed="rId2"/>
          <a:stretch>
            <a:fillRect/>
          </a:stretch>
        </p:blipFill>
        <p:spPr>
          <a:xfrm>
            <a:off x="0" y="2253554"/>
            <a:ext cx="10369888" cy="4613721"/>
          </a:xfrm>
          <a:prstGeom prst="rect">
            <a:avLst/>
          </a:prstGeom>
        </p:spPr>
      </p:pic>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109" name="TextBox 108">
            <a:extLst>
              <a:ext uri="{FF2B5EF4-FFF2-40B4-BE49-F238E27FC236}">
                <a16:creationId xmlns:a16="http://schemas.microsoft.com/office/drawing/2014/main" id="{E76A65F9-BD2E-470A-9B13-E4B37197241E}"/>
              </a:ext>
            </a:extLst>
          </p:cNvPr>
          <p:cNvSpPr txBox="1"/>
          <p:nvPr/>
        </p:nvSpPr>
        <p:spPr>
          <a:xfrm>
            <a:off x="-5899" y="-454250"/>
            <a:ext cx="9285584" cy="2862322"/>
          </a:xfrm>
          <a:prstGeom prst="rect">
            <a:avLst/>
          </a:prstGeom>
          <a:solidFill>
            <a:srgbClr val="460000"/>
          </a:solidFill>
        </p:spPr>
        <p:txBody>
          <a:bodyPr wrap="square" rtlCol="0">
            <a:spAutoFit/>
          </a:bodyPr>
          <a:lstStyle/>
          <a:p>
            <a:endParaRPr lang="nl-BE" sz="6000" b="1" dirty="0">
              <a:solidFill>
                <a:srgbClr val="FF0000"/>
              </a:solidFill>
            </a:endParaRPr>
          </a:p>
          <a:p>
            <a:r>
              <a:rPr lang="nl-BE" sz="6000" b="1" dirty="0">
                <a:solidFill>
                  <a:srgbClr val="FF0000"/>
                </a:solidFill>
              </a:rPr>
              <a:t>Een flattering van het resultaat leidt NIET tot cash!</a:t>
            </a:r>
          </a:p>
        </p:txBody>
      </p:sp>
      <p:sp>
        <p:nvSpPr>
          <p:cNvPr id="91" name="TextBox 90">
            <a:extLst>
              <a:ext uri="{FF2B5EF4-FFF2-40B4-BE49-F238E27FC236}">
                <a16:creationId xmlns:a16="http://schemas.microsoft.com/office/drawing/2014/main" id="{D189DB07-C765-4B9E-9C4D-DED5DFA63A6A}"/>
              </a:ext>
            </a:extLst>
          </p:cNvPr>
          <p:cNvSpPr txBox="1"/>
          <p:nvPr/>
        </p:nvSpPr>
        <p:spPr>
          <a:xfrm>
            <a:off x="4636893" y="1392409"/>
            <a:ext cx="1882877" cy="1015663"/>
          </a:xfrm>
          <a:prstGeom prst="rect">
            <a:avLst/>
          </a:prstGeom>
          <a:noFill/>
        </p:spPr>
        <p:txBody>
          <a:bodyPr wrap="square" rtlCol="0">
            <a:spAutoFit/>
          </a:bodyPr>
          <a:lstStyle/>
          <a:p>
            <a:r>
              <a:rPr lang="nl-BE" sz="6000" b="1" dirty="0">
                <a:solidFill>
                  <a:schemeClr val="bg1"/>
                </a:solidFill>
              </a:rPr>
              <a:t>NIET</a:t>
            </a:r>
            <a:r>
              <a:rPr lang="nl-BE" sz="6000" b="1" dirty="0">
                <a:solidFill>
                  <a:srgbClr val="FF0000"/>
                </a:solidFill>
              </a:rPr>
              <a:t> </a:t>
            </a:r>
          </a:p>
        </p:txBody>
      </p:sp>
      <p:sp>
        <p:nvSpPr>
          <p:cNvPr id="93" name="TextBox 92">
            <a:extLst>
              <a:ext uri="{FF2B5EF4-FFF2-40B4-BE49-F238E27FC236}">
                <a16:creationId xmlns:a16="http://schemas.microsoft.com/office/drawing/2014/main" id="{309CEB8E-D081-4B2F-95A6-487962AF5180}"/>
              </a:ext>
            </a:extLst>
          </p:cNvPr>
          <p:cNvSpPr txBox="1"/>
          <p:nvPr/>
        </p:nvSpPr>
        <p:spPr>
          <a:xfrm rot="19771600">
            <a:off x="7043831" y="1392408"/>
            <a:ext cx="2412836" cy="1015663"/>
          </a:xfrm>
          <a:prstGeom prst="rect">
            <a:avLst/>
          </a:prstGeom>
          <a:noFill/>
        </p:spPr>
        <p:txBody>
          <a:bodyPr wrap="square" rtlCol="0">
            <a:spAutoFit/>
          </a:bodyPr>
          <a:lstStyle/>
          <a:p>
            <a:r>
              <a:rPr lang="nl-BE" sz="6000" b="1" dirty="0">
                <a:solidFill>
                  <a:schemeClr val="bg1"/>
                </a:solidFill>
              </a:rPr>
              <a:t> REAL!</a:t>
            </a:r>
            <a:r>
              <a:rPr lang="nl-BE" sz="6000" b="1" dirty="0">
                <a:solidFill>
                  <a:srgbClr val="FF0000"/>
                </a:solidFill>
              </a:rPr>
              <a:t> </a:t>
            </a:r>
          </a:p>
        </p:txBody>
      </p:sp>
      <p:sp>
        <p:nvSpPr>
          <p:cNvPr id="102" name="TextBox 101">
            <a:extLst>
              <a:ext uri="{FF2B5EF4-FFF2-40B4-BE49-F238E27FC236}">
                <a16:creationId xmlns:a16="http://schemas.microsoft.com/office/drawing/2014/main" id="{C7834022-14E2-41C4-A614-BB67F68681E1}"/>
              </a:ext>
            </a:extLst>
          </p:cNvPr>
          <p:cNvSpPr txBox="1"/>
          <p:nvPr/>
        </p:nvSpPr>
        <p:spPr>
          <a:xfrm rot="19771600">
            <a:off x="1822532" y="541670"/>
            <a:ext cx="2412836" cy="1015663"/>
          </a:xfrm>
          <a:prstGeom prst="rect">
            <a:avLst/>
          </a:prstGeom>
          <a:noFill/>
        </p:spPr>
        <p:txBody>
          <a:bodyPr wrap="square" rtlCol="0">
            <a:spAutoFit/>
          </a:bodyPr>
          <a:lstStyle/>
          <a:p>
            <a:r>
              <a:rPr lang="nl-BE" sz="6000" b="1" dirty="0">
                <a:solidFill>
                  <a:schemeClr val="bg1"/>
                </a:solidFill>
              </a:rPr>
              <a:t> FAKE</a:t>
            </a:r>
            <a:r>
              <a:rPr lang="nl-BE" sz="6000" b="1" dirty="0">
                <a:solidFill>
                  <a:srgbClr val="FF0000"/>
                </a:solidFill>
              </a:rPr>
              <a:t> </a:t>
            </a:r>
          </a:p>
        </p:txBody>
      </p:sp>
      <p:cxnSp>
        <p:nvCxnSpPr>
          <p:cNvPr id="10" name="Straight Arrow Connector 9">
            <a:extLst>
              <a:ext uri="{FF2B5EF4-FFF2-40B4-BE49-F238E27FC236}">
                <a16:creationId xmlns:a16="http://schemas.microsoft.com/office/drawing/2014/main" id="{F5FE5AFE-8A29-4518-98C5-10425A3F5E97}"/>
              </a:ext>
            </a:extLst>
          </p:cNvPr>
          <p:cNvCxnSpPr/>
          <p:nvPr/>
        </p:nvCxnSpPr>
        <p:spPr>
          <a:xfrm>
            <a:off x="3415726" y="1238865"/>
            <a:ext cx="4017461" cy="859837"/>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9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3" grpId="0"/>
      <p:bldP spid="10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739728" y="1004922"/>
            <a:ext cx="1055738" cy="369332"/>
          </a:xfrm>
          <a:prstGeom prst="rect">
            <a:avLst/>
          </a:prstGeom>
          <a:noFill/>
        </p:spPr>
        <p:txBody>
          <a:bodyPr wrap="none" rtlCol="0">
            <a:spAutoFit/>
          </a:bodyPr>
          <a:lstStyle/>
          <a:p>
            <a:r>
              <a:rPr lang="nl-BE" dirty="0"/>
              <a:t>Resultaat</a:t>
            </a:r>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090294"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grpSp>
        <p:nvGrpSpPr>
          <p:cNvPr id="5" name="Group 4">
            <a:extLst>
              <a:ext uri="{FF2B5EF4-FFF2-40B4-BE49-F238E27FC236}">
                <a16:creationId xmlns:a16="http://schemas.microsoft.com/office/drawing/2014/main" id="{1A420DFB-D451-4F08-828E-06EC7A7F577B}"/>
              </a:ext>
            </a:extLst>
          </p:cNvPr>
          <p:cNvGrpSpPr/>
          <p:nvPr/>
        </p:nvGrpSpPr>
        <p:grpSpPr>
          <a:xfrm>
            <a:off x="3093694" y="1716307"/>
            <a:ext cx="1152276" cy="1986432"/>
            <a:chOff x="3093694" y="1716307"/>
            <a:chExt cx="1152276" cy="1986432"/>
          </a:xfrm>
        </p:grpSpPr>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095032" y="2321791"/>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3095032" y="2790277"/>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093694" y="3148998"/>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093755" y="3428258"/>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3093755" y="3703035"/>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A7E573BC-6306-410A-A8EF-8DBD8FA70364}"/>
              </a:ext>
            </a:extLst>
          </p:cNvPr>
          <p:cNvSpPr txBox="1"/>
          <p:nvPr/>
        </p:nvSpPr>
        <p:spPr>
          <a:xfrm>
            <a:off x="671332" y="630820"/>
            <a:ext cx="6431954" cy="369332"/>
          </a:xfrm>
          <a:prstGeom prst="rect">
            <a:avLst/>
          </a:prstGeom>
          <a:noFill/>
        </p:spPr>
        <p:txBody>
          <a:bodyPr wrap="none" rtlCol="0">
            <a:spAutoFit/>
          </a:bodyPr>
          <a:lstStyle/>
          <a:p>
            <a:r>
              <a:rPr lang="nl-BE" dirty="0"/>
              <a:t>We corrigeren de eerder besproken rekening, die geflatteerd bleek:</a:t>
            </a:r>
          </a:p>
        </p:txBody>
      </p:sp>
    </p:spTree>
    <p:extLst>
      <p:ext uri="{BB962C8B-B14F-4D97-AF65-F5344CB8AC3E}">
        <p14:creationId xmlns:p14="http://schemas.microsoft.com/office/powerpoint/2010/main" val="20046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11111E-6 2.59259E-6 L 1.11111E-6 0.02361 " pathEditMode="relative" rAng="0" ptsTypes="AA">
                                      <p:cBhvr>
                                        <p:cTn id="11" dur="2000" fill="hold"/>
                                        <p:tgtEl>
                                          <p:spTgt spid="5"/>
                                        </p:tgtEl>
                                        <p:attrNameLst>
                                          <p:attrName>ppt_x</p:attrName>
                                          <p:attrName>ppt_y</p:attrName>
                                        </p:attrNameLst>
                                      </p:cBhvr>
                                      <p:rCtr x="0"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739728" y="1004922"/>
            <a:ext cx="1055738" cy="369332"/>
          </a:xfrm>
          <a:prstGeom prst="rect">
            <a:avLst/>
          </a:prstGeom>
          <a:noFill/>
        </p:spPr>
        <p:txBody>
          <a:bodyPr wrap="none" rtlCol="0">
            <a:spAutoFit/>
          </a:bodyPr>
          <a:lstStyle/>
          <a:p>
            <a:r>
              <a:rPr lang="nl-BE" dirty="0"/>
              <a:t>Resultaat</a:t>
            </a:r>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093694" y="1912412"/>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grpSp>
        <p:nvGrpSpPr>
          <p:cNvPr id="2" name="Group 1">
            <a:extLst>
              <a:ext uri="{FF2B5EF4-FFF2-40B4-BE49-F238E27FC236}">
                <a16:creationId xmlns:a16="http://schemas.microsoft.com/office/drawing/2014/main" id="{D375D4A9-633B-48E9-992E-8B3D8375560C}"/>
              </a:ext>
            </a:extLst>
          </p:cNvPr>
          <p:cNvGrpSpPr/>
          <p:nvPr/>
        </p:nvGrpSpPr>
        <p:grpSpPr>
          <a:xfrm>
            <a:off x="3092356" y="2512553"/>
            <a:ext cx="1154399" cy="1386292"/>
            <a:chOff x="3092356" y="2512553"/>
            <a:chExt cx="1154399" cy="1386292"/>
          </a:xfrm>
        </p:grpSpPr>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093694" y="2512553"/>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3093694" y="2982369"/>
              <a:ext cx="1149600" cy="355119"/>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092356" y="3341967"/>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097155" y="3621227"/>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18" name="TextBox 17">
            <a:extLst>
              <a:ext uri="{FF2B5EF4-FFF2-40B4-BE49-F238E27FC236}">
                <a16:creationId xmlns:a16="http://schemas.microsoft.com/office/drawing/2014/main" id="{E5442E0C-373A-407A-AF90-7AC32CFF2D83}"/>
              </a:ext>
            </a:extLst>
          </p:cNvPr>
          <p:cNvSpPr txBox="1"/>
          <p:nvPr/>
        </p:nvSpPr>
        <p:spPr>
          <a:xfrm>
            <a:off x="671332" y="630820"/>
            <a:ext cx="6431954" cy="369332"/>
          </a:xfrm>
          <a:prstGeom prst="rect">
            <a:avLst/>
          </a:prstGeom>
          <a:noFill/>
        </p:spPr>
        <p:txBody>
          <a:bodyPr wrap="none" rtlCol="0">
            <a:spAutoFit/>
          </a:bodyPr>
          <a:lstStyle/>
          <a:p>
            <a:r>
              <a:rPr lang="nl-BE" dirty="0"/>
              <a:t>We corrigeren de eerder besproken rekening, die geflatteerd bleek:</a:t>
            </a:r>
          </a:p>
        </p:txBody>
      </p:sp>
    </p:spTree>
    <p:extLst>
      <p:ext uri="{BB962C8B-B14F-4D97-AF65-F5344CB8AC3E}">
        <p14:creationId xmlns:p14="http://schemas.microsoft.com/office/powerpoint/2010/main" val="26281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0.00069 L -0.0007 0.03982 " pathEditMode="relative" rAng="0" ptsTypes="AA">
                                      <p:cBhvr>
                                        <p:cTn id="6" dur="2000" fill="hold"/>
                                        <p:tgtEl>
                                          <p:spTgt spid="2"/>
                                        </p:tgtEl>
                                        <p:attrNameLst>
                                          <p:attrName>ppt_x</p:attrName>
                                          <p:attrName>ppt_y</p:attrName>
                                        </p:attrNameLst>
                                      </p:cBhvr>
                                      <p:rCtr x="-35" y="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739728" y="1004922"/>
            <a:ext cx="1055738" cy="369332"/>
          </a:xfrm>
          <a:prstGeom prst="rect">
            <a:avLst/>
          </a:prstGeom>
          <a:noFill/>
        </p:spPr>
        <p:txBody>
          <a:bodyPr wrap="none" rtlCol="0">
            <a:spAutoFit/>
          </a:bodyPr>
          <a:lstStyle/>
          <a:p>
            <a:r>
              <a:rPr lang="nl-BE" dirty="0"/>
              <a:t>Resultaat</a:t>
            </a:r>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093694" y="1912412"/>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093694" y="2512553"/>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3093694" y="2982369"/>
            <a:ext cx="1149600" cy="355119"/>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grpSp>
        <p:nvGrpSpPr>
          <p:cNvPr id="5" name="Group 4">
            <a:extLst>
              <a:ext uri="{FF2B5EF4-FFF2-40B4-BE49-F238E27FC236}">
                <a16:creationId xmlns:a16="http://schemas.microsoft.com/office/drawing/2014/main" id="{DC6C1330-D963-4198-9ADA-794770080581}"/>
              </a:ext>
            </a:extLst>
          </p:cNvPr>
          <p:cNvGrpSpPr/>
          <p:nvPr/>
        </p:nvGrpSpPr>
        <p:grpSpPr>
          <a:xfrm>
            <a:off x="3088956" y="3606940"/>
            <a:ext cx="1152766" cy="550648"/>
            <a:chOff x="3098432" y="3606940"/>
            <a:chExt cx="1152766" cy="550648"/>
          </a:xfrm>
        </p:grpSpPr>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101598" y="3606940"/>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098432" y="3879970"/>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20" name="Text Box 57">
            <a:extLst>
              <a:ext uri="{FF2B5EF4-FFF2-40B4-BE49-F238E27FC236}">
                <a16:creationId xmlns:a16="http://schemas.microsoft.com/office/drawing/2014/main" id="{B0F10D0A-9BE2-46B2-B4ED-FC7E215CDA8B}"/>
              </a:ext>
            </a:extLst>
          </p:cNvPr>
          <p:cNvSpPr txBox="1">
            <a:spLocks noChangeArrowheads="1"/>
          </p:cNvSpPr>
          <p:nvPr/>
        </p:nvSpPr>
        <p:spPr bwMode="auto">
          <a:xfrm>
            <a:off x="3097646" y="2783794"/>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21" name="Text Box 57">
            <a:extLst>
              <a:ext uri="{FF2B5EF4-FFF2-40B4-BE49-F238E27FC236}">
                <a16:creationId xmlns:a16="http://schemas.microsoft.com/office/drawing/2014/main" id="{73964FE8-815A-4B3D-A274-5786392C88AB}"/>
              </a:ext>
            </a:extLst>
          </p:cNvPr>
          <p:cNvSpPr txBox="1">
            <a:spLocks noChangeArrowheads="1"/>
          </p:cNvSpPr>
          <p:nvPr/>
        </p:nvSpPr>
        <p:spPr bwMode="auto">
          <a:xfrm>
            <a:off x="3092908" y="3253610"/>
            <a:ext cx="1149600" cy="355119"/>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24" name="Text Box 57">
            <a:extLst>
              <a:ext uri="{FF2B5EF4-FFF2-40B4-BE49-F238E27FC236}">
                <a16:creationId xmlns:a16="http://schemas.microsoft.com/office/drawing/2014/main" id="{33B54516-92BD-4890-9DEA-2AAF9B753545}"/>
              </a:ext>
            </a:extLst>
          </p:cNvPr>
          <p:cNvSpPr txBox="1">
            <a:spLocks noChangeArrowheads="1"/>
          </p:cNvSpPr>
          <p:nvPr/>
        </p:nvSpPr>
        <p:spPr bwMode="auto">
          <a:xfrm>
            <a:off x="3094912" y="2508901"/>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flipH="1">
            <a:off x="4245242" y="1346976"/>
            <a:ext cx="22353" cy="28814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2" name="TextBox 21">
            <a:extLst>
              <a:ext uri="{FF2B5EF4-FFF2-40B4-BE49-F238E27FC236}">
                <a16:creationId xmlns:a16="http://schemas.microsoft.com/office/drawing/2014/main" id="{7B41DC9F-3EA9-46D3-90CE-01C207664BCF}"/>
              </a:ext>
            </a:extLst>
          </p:cNvPr>
          <p:cNvSpPr txBox="1"/>
          <p:nvPr/>
        </p:nvSpPr>
        <p:spPr>
          <a:xfrm>
            <a:off x="671332" y="630820"/>
            <a:ext cx="6431954" cy="369332"/>
          </a:xfrm>
          <a:prstGeom prst="rect">
            <a:avLst/>
          </a:prstGeom>
          <a:noFill/>
        </p:spPr>
        <p:txBody>
          <a:bodyPr wrap="none" rtlCol="0">
            <a:spAutoFit/>
          </a:bodyPr>
          <a:lstStyle/>
          <a:p>
            <a:r>
              <a:rPr lang="nl-BE" dirty="0"/>
              <a:t>We corrigeren de eerder besproken rekening, die geflatteerd bleek:</a:t>
            </a:r>
          </a:p>
        </p:txBody>
      </p:sp>
    </p:spTree>
    <p:extLst>
      <p:ext uri="{BB962C8B-B14F-4D97-AF65-F5344CB8AC3E}">
        <p14:creationId xmlns:p14="http://schemas.microsoft.com/office/powerpoint/2010/main" val="15804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2.22222E-6 L 0.00017 0.03334 " pathEditMode="relative" rAng="0" ptsTypes="AA">
                                      <p:cBhvr>
                                        <p:cTn id="6" dur="2000" fill="hold"/>
                                        <p:tgtEl>
                                          <p:spTgt spid="5"/>
                                        </p:tgtEl>
                                        <p:attrNameLst>
                                          <p:attrName>ppt_x</p:attrName>
                                          <p:attrName>ppt_y</p:attrName>
                                        </p:attrNameLst>
                                      </p:cBhvr>
                                      <p:rCtr x="0"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sp>
        <p:nvSpPr>
          <p:cNvPr id="26" name="TextBox 25"/>
          <p:cNvSpPr txBox="1"/>
          <p:nvPr/>
        </p:nvSpPr>
        <p:spPr>
          <a:xfrm>
            <a:off x="899592" y="2708920"/>
            <a:ext cx="1791965" cy="369332"/>
          </a:xfrm>
          <a:prstGeom prst="rect">
            <a:avLst/>
          </a:prstGeom>
          <a:noFill/>
        </p:spPr>
        <p:txBody>
          <a:bodyPr wrap="none" rtlCol="0">
            <a:spAutoFit/>
          </a:bodyPr>
          <a:lstStyle/>
          <a:p>
            <a:r>
              <a:rPr lang="nl-BE" dirty="0"/>
              <a:t>VASTE ACTIVA</a:t>
            </a:r>
          </a:p>
        </p:txBody>
      </p:sp>
      <p:sp>
        <p:nvSpPr>
          <p:cNvPr id="27" name="TextBox 26"/>
          <p:cNvSpPr txBox="1"/>
          <p:nvPr/>
        </p:nvSpPr>
        <p:spPr>
          <a:xfrm>
            <a:off x="899591" y="3645024"/>
            <a:ext cx="1791965" cy="646331"/>
          </a:xfrm>
          <a:prstGeom prst="rect">
            <a:avLst/>
          </a:prstGeom>
          <a:noFill/>
        </p:spPr>
        <p:txBody>
          <a:bodyPr wrap="square" rtlCol="0">
            <a:spAutoFit/>
          </a:bodyPr>
          <a:lstStyle/>
          <a:p>
            <a:r>
              <a:rPr lang="nl-BE" dirty="0"/>
              <a:t>VLOTTENDE ACTIVA</a:t>
            </a:r>
          </a:p>
        </p:txBody>
      </p:sp>
      <p:sp>
        <p:nvSpPr>
          <p:cNvPr id="28" name="TextBox 27"/>
          <p:cNvSpPr txBox="1"/>
          <p:nvPr/>
        </p:nvSpPr>
        <p:spPr>
          <a:xfrm>
            <a:off x="5652120" y="2595968"/>
            <a:ext cx="2313454" cy="369332"/>
          </a:xfrm>
          <a:prstGeom prst="rect">
            <a:avLst/>
          </a:prstGeom>
          <a:noFill/>
        </p:spPr>
        <p:txBody>
          <a:bodyPr wrap="none" rtlCol="0">
            <a:spAutoFit/>
          </a:bodyPr>
          <a:lstStyle/>
          <a:p>
            <a:r>
              <a:rPr lang="nl-BE" dirty="0"/>
              <a:t>EIGEN VERMOGEN</a:t>
            </a:r>
          </a:p>
        </p:txBody>
      </p:sp>
      <p:sp>
        <p:nvSpPr>
          <p:cNvPr id="29" name="TextBox 28"/>
          <p:cNvSpPr txBox="1"/>
          <p:nvPr/>
        </p:nvSpPr>
        <p:spPr>
          <a:xfrm>
            <a:off x="5724128" y="3645024"/>
            <a:ext cx="2582758" cy="369332"/>
          </a:xfrm>
          <a:prstGeom prst="rect">
            <a:avLst/>
          </a:prstGeom>
          <a:noFill/>
        </p:spPr>
        <p:txBody>
          <a:bodyPr wrap="none" rtlCol="0">
            <a:spAutoFit/>
          </a:bodyPr>
          <a:lstStyle/>
          <a:p>
            <a:r>
              <a:rPr lang="nl-BE" dirty="0"/>
              <a:t>VREEMD VERMOGEN</a:t>
            </a:r>
          </a:p>
        </p:txBody>
      </p:sp>
      <p:sp>
        <p:nvSpPr>
          <p:cNvPr id="30" name="Right Brace 29"/>
          <p:cNvSpPr/>
          <p:nvPr/>
        </p:nvSpPr>
        <p:spPr>
          <a:xfrm>
            <a:off x="5512296" y="2543042"/>
            <a:ext cx="139824" cy="473594"/>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1" name="Right Brace 30"/>
          <p:cNvSpPr/>
          <p:nvPr/>
        </p:nvSpPr>
        <p:spPr>
          <a:xfrm rot="10800000">
            <a:off x="2627784" y="2560340"/>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2" name="Right Brace 31"/>
          <p:cNvSpPr/>
          <p:nvPr/>
        </p:nvSpPr>
        <p:spPr>
          <a:xfrm rot="10800000">
            <a:off x="2621642" y="3268068"/>
            <a:ext cx="139825" cy="136412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3" name="Right Brace 32"/>
          <p:cNvSpPr/>
          <p:nvPr/>
        </p:nvSpPr>
        <p:spPr>
          <a:xfrm>
            <a:off x="5512296" y="3031271"/>
            <a:ext cx="139824" cy="1623856"/>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35" name="Straight Arrow Connector 34"/>
          <p:cNvCxnSpPr>
            <a:cxnSpLocks/>
          </p:cNvCxnSpPr>
          <p:nvPr/>
        </p:nvCxnSpPr>
        <p:spPr>
          <a:xfrm>
            <a:off x="7166445" y="2893586"/>
            <a:ext cx="0" cy="82143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89748" y="3135595"/>
            <a:ext cx="1351652" cy="369332"/>
          </a:xfrm>
          <a:prstGeom prst="rect">
            <a:avLst/>
          </a:prstGeom>
          <a:noFill/>
        </p:spPr>
        <p:txBody>
          <a:bodyPr wrap="none" rtlCol="0">
            <a:spAutoFit/>
          </a:bodyPr>
          <a:lstStyle/>
          <a:p>
            <a:r>
              <a:rPr lang="nl-BE" dirty="0">
                <a:solidFill>
                  <a:srgbClr val="FF0000"/>
                </a:solidFill>
              </a:rPr>
              <a:t>Solvabiliteit</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4" name="TextBox 43">
            <a:extLst>
              <a:ext uri="{FF2B5EF4-FFF2-40B4-BE49-F238E27FC236}">
                <a16:creationId xmlns:a16="http://schemas.microsoft.com/office/drawing/2014/main" id="{3622BBBD-7627-4DD9-B45D-2DBDA19E18DB}"/>
              </a:ext>
            </a:extLst>
          </p:cNvPr>
          <p:cNvSpPr txBox="1"/>
          <p:nvPr/>
        </p:nvSpPr>
        <p:spPr>
          <a:xfrm>
            <a:off x="5216794" y="3275523"/>
            <a:ext cx="1126334" cy="369332"/>
          </a:xfrm>
          <a:prstGeom prst="rect">
            <a:avLst/>
          </a:prstGeom>
          <a:noFill/>
        </p:spPr>
        <p:txBody>
          <a:bodyPr wrap="none" rtlCol="0">
            <a:spAutoFit/>
          </a:bodyPr>
          <a:lstStyle/>
          <a:p>
            <a:r>
              <a:rPr lang="nl-BE" dirty="0">
                <a:solidFill>
                  <a:srgbClr val="0070C0"/>
                </a:solidFill>
              </a:rPr>
              <a:t>Liquiditeit</a:t>
            </a:r>
          </a:p>
        </p:txBody>
      </p:sp>
      <p:cxnSp>
        <p:nvCxnSpPr>
          <p:cNvPr id="51" name="Straight Connector 50">
            <a:extLst>
              <a:ext uri="{FF2B5EF4-FFF2-40B4-BE49-F238E27FC236}">
                <a16:creationId xmlns:a16="http://schemas.microsoft.com/office/drawing/2014/main" id="{5A8679B3-D734-4537-9C97-C436CD7B218A}"/>
              </a:ext>
            </a:extLst>
          </p:cNvPr>
          <p:cNvCxnSpPr>
            <a:cxnSpLocks/>
          </p:cNvCxnSpPr>
          <p:nvPr/>
        </p:nvCxnSpPr>
        <p:spPr>
          <a:xfrm flipH="1">
            <a:off x="3712790" y="3263770"/>
            <a:ext cx="240226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F1211F9-5D61-46C6-8965-05C29BAD09E4}"/>
              </a:ext>
            </a:extLst>
          </p:cNvPr>
          <p:cNvCxnSpPr/>
          <p:nvPr/>
        </p:nvCxnSpPr>
        <p:spPr>
          <a:xfrm flipH="1">
            <a:off x="4913920" y="3356992"/>
            <a:ext cx="120113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4439E93-FAF4-4A31-AF42-20F6613D5521}"/>
              </a:ext>
            </a:extLst>
          </p:cNvPr>
          <p:cNvCxnSpPr>
            <a:cxnSpLocks/>
          </p:cNvCxnSpPr>
          <p:nvPr/>
        </p:nvCxnSpPr>
        <p:spPr>
          <a:xfrm>
            <a:off x="6305208" y="3234080"/>
            <a:ext cx="0" cy="324643"/>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9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54"/>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6" grpId="0"/>
      <p:bldP spid="27" grpId="0"/>
      <p:bldP spid="28" grpId="0"/>
      <p:bldP spid="29" grpId="0"/>
      <p:bldP spid="30" grpId="0" animBg="1"/>
      <p:bldP spid="31" grpId="0" animBg="1"/>
      <p:bldP spid="32" grpId="0" animBg="1"/>
      <p:bldP spid="33" grpId="0" animBg="1"/>
      <p:bldP spid="36"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739728" y="1004922"/>
            <a:ext cx="1055738" cy="369332"/>
          </a:xfrm>
          <a:prstGeom prst="rect">
            <a:avLst/>
          </a:prstGeom>
          <a:noFill/>
        </p:spPr>
        <p:txBody>
          <a:bodyPr wrap="none" rtlCol="0">
            <a:spAutoFit/>
          </a:bodyPr>
          <a:lstStyle/>
          <a:p>
            <a:r>
              <a:rPr lang="nl-BE" dirty="0"/>
              <a:t>Resultaat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5"/>
            <a:ext cx="0" cy="3078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29" name="TextBox 28">
            <a:extLst>
              <a:ext uri="{FF2B5EF4-FFF2-40B4-BE49-F238E27FC236}">
                <a16:creationId xmlns:a16="http://schemas.microsoft.com/office/drawing/2014/main" id="{C5F5DD5F-FE83-43DC-9801-8AB5423E0C26}"/>
              </a:ext>
            </a:extLst>
          </p:cNvPr>
          <p:cNvSpPr txBox="1"/>
          <p:nvPr/>
        </p:nvSpPr>
        <p:spPr>
          <a:xfrm>
            <a:off x="6669489" y="1002456"/>
            <a:ext cx="795411" cy="369332"/>
          </a:xfrm>
          <a:prstGeom prst="rect">
            <a:avLst/>
          </a:prstGeom>
          <a:noFill/>
        </p:spPr>
        <p:txBody>
          <a:bodyPr wrap="none" rtlCol="0">
            <a:spAutoFit/>
          </a:bodyPr>
          <a:lstStyle/>
          <a:p>
            <a:r>
              <a:rPr lang="nl-BE" dirty="0"/>
              <a:t>Balans</a:t>
            </a:r>
          </a:p>
        </p:txBody>
      </p:sp>
      <p:sp>
        <p:nvSpPr>
          <p:cNvPr id="30" name="Line 51">
            <a:extLst>
              <a:ext uri="{FF2B5EF4-FFF2-40B4-BE49-F238E27FC236}">
                <a16:creationId xmlns:a16="http://schemas.microsoft.com/office/drawing/2014/main" id="{02A0BE6B-164F-4DBA-9BCB-649DE72B0E6C}"/>
              </a:ext>
            </a:extLst>
          </p:cNvPr>
          <p:cNvSpPr>
            <a:spLocks noChangeShapeType="1"/>
          </p:cNvSpPr>
          <p:nvPr/>
        </p:nvSpPr>
        <p:spPr bwMode="auto">
          <a:xfrm>
            <a:off x="5796579" y="1333912"/>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 name="Line 52">
            <a:extLst>
              <a:ext uri="{FF2B5EF4-FFF2-40B4-BE49-F238E27FC236}">
                <a16:creationId xmlns:a16="http://schemas.microsoft.com/office/drawing/2014/main" id="{F9EB40D0-63EA-474B-ABBA-5C2408D58399}"/>
              </a:ext>
            </a:extLst>
          </p:cNvPr>
          <p:cNvSpPr>
            <a:spLocks noChangeShapeType="1"/>
          </p:cNvSpPr>
          <p:nvPr/>
        </p:nvSpPr>
        <p:spPr bwMode="auto">
          <a:xfrm>
            <a:off x="7093566" y="1333912"/>
            <a:ext cx="0" cy="14924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274287" y="1371419"/>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274287" y="3774726"/>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093463" y="1369935"/>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092125" y="191714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grpSp>
        <p:nvGrpSpPr>
          <p:cNvPr id="11" name="Group 10">
            <a:extLst>
              <a:ext uri="{FF2B5EF4-FFF2-40B4-BE49-F238E27FC236}">
                <a16:creationId xmlns:a16="http://schemas.microsoft.com/office/drawing/2014/main" id="{C38F529A-BDD2-4800-96FA-9ABDA0993323}"/>
              </a:ext>
            </a:extLst>
          </p:cNvPr>
          <p:cNvGrpSpPr/>
          <p:nvPr/>
        </p:nvGrpSpPr>
        <p:grpSpPr>
          <a:xfrm>
            <a:off x="3092356" y="2508901"/>
            <a:ext cx="1157507" cy="1884471"/>
            <a:chOff x="3092356" y="2508901"/>
            <a:chExt cx="1157507" cy="1884471"/>
          </a:xfrm>
        </p:grpSpPr>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092356" y="3341967"/>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21" name="Text Box 57">
              <a:extLst>
                <a:ext uri="{FF2B5EF4-FFF2-40B4-BE49-F238E27FC236}">
                  <a16:creationId xmlns:a16="http://schemas.microsoft.com/office/drawing/2014/main" id="{73964FE8-815A-4B3D-A274-5786392C88AB}"/>
                </a:ext>
              </a:extLst>
            </p:cNvPr>
            <p:cNvSpPr txBox="1">
              <a:spLocks noChangeArrowheads="1"/>
            </p:cNvSpPr>
            <p:nvPr/>
          </p:nvSpPr>
          <p:spPr bwMode="auto">
            <a:xfrm>
              <a:off x="3097646" y="3253610"/>
              <a:ext cx="1149600" cy="355119"/>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24" name="Text Box 57">
              <a:extLst>
                <a:ext uri="{FF2B5EF4-FFF2-40B4-BE49-F238E27FC236}">
                  <a16:creationId xmlns:a16="http://schemas.microsoft.com/office/drawing/2014/main" id="{33B54516-92BD-4890-9DEA-2AAF9B753545}"/>
                </a:ext>
              </a:extLst>
            </p:cNvPr>
            <p:cNvSpPr txBox="1">
              <a:spLocks noChangeArrowheads="1"/>
            </p:cNvSpPr>
            <p:nvPr/>
          </p:nvSpPr>
          <p:spPr bwMode="auto">
            <a:xfrm>
              <a:off x="3094912" y="2508901"/>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20" name="Text Box 57">
              <a:extLst>
                <a:ext uri="{FF2B5EF4-FFF2-40B4-BE49-F238E27FC236}">
                  <a16:creationId xmlns:a16="http://schemas.microsoft.com/office/drawing/2014/main" id="{B0F10D0A-9BE2-46B2-B4ED-FC7E215CDA8B}"/>
                </a:ext>
              </a:extLst>
            </p:cNvPr>
            <p:cNvSpPr txBox="1">
              <a:spLocks noChangeArrowheads="1"/>
            </p:cNvSpPr>
            <p:nvPr/>
          </p:nvSpPr>
          <p:spPr bwMode="auto">
            <a:xfrm>
              <a:off x="3096077" y="2788528"/>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37" name="Group 36">
              <a:extLst>
                <a:ext uri="{FF2B5EF4-FFF2-40B4-BE49-F238E27FC236}">
                  <a16:creationId xmlns:a16="http://schemas.microsoft.com/office/drawing/2014/main" id="{B87BC248-FCFA-4407-A032-8B6B0707B36D}"/>
                </a:ext>
              </a:extLst>
            </p:cNvPr>
            <p:cNvGrpSpPr/>
            <p:nvPr/>
          </p:nvGrpSpPr>
          <p:grpSpPr>
            <a:xfrm>
              <a:off x="3095464" y="3836494"/>
              <a:ext cx="1154399" cy="556878"/>
              <a:chOff x="3096308" y="3613208"/>
              <a:chExt cx="1154399" cy="556878"/>
            </a:xfrm>
          </p:grpSpPr>
          <p:sp>
            <p:nvSpPr>
              <p:cNvPr id="38" name="Text Box 57">
                <a:extLst>
                  <a:ext uri="{FF2B5EF4-FFF2-40B4-BE49-F238E27FC236}">
                    <a16:creationId xmlns:a16="http://schemas.microsoft.com/office/drawing/2014/main" id="{77FE6A81-F27B-4AE1-89E4-E8B14C4EDB77}"/>
                  </a:ext>
                </a:extLst>
              </p:cNvPr>
              <p:cNvSpPr txBox="1">
                <a:spLocks noChangeArrowheads="1"/>
              </p:cNvSpPr>
              <p:nvPr/>
            </p:nvSpPr>
            <p:spPr bwMode="auto">
              <a:xfrm>
                <a:off x="3096308" y="361320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39" name="Text Box 57">
                <a:extLst>
                  <a:ext uri="{FF2B5EF4-FFF2-40B4-BE49-F238E27FC236}">
                    <a16:creationId xmlns:a16="http://schemas.microsoft.com/office/drawing/2014/main" id="{E6F89560-F03A-407C-A3D9-C03B9716587D}"/>
                  </a:ext>
                </a:extLst>
              </p:cNvPr>
              <p:cNvSpPr txBox="1">
                <a:spLocks noChangeArrowheads="1"/>
              </p:cNvSpPr>
              <p:nvPr/>
            </p:nvSpPr>
            <p:spPr bwMode="auto">
              <a:xfrm>
                <a:off x="3101107" y="389246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40" name="Text Box 57">
              <a:extLst>
                <a:ext uri="{FF2B5EF4-FFF2-40B4-BE49-F238E27FC236}">
                  <a16:creationId xmlns:a16="http://schemas.microsoft.com/office/drawing/2014/main" id="{543EB1A8-1D2B-4D49-85BC-651CAE3FD6D8}"/>
                </a:ext>
              </a:extLst>
            </p:cNvPr>
            <p:cNvSpPr txBox="1">
              <a:spLocks noChangeArrowheads="1"/>
            </p:cNvSpPr>
            <p:nvPr/>
          </p:nvSpPr>
          <p:spPr bwMode="auto">
            <a:xfrm>
              <a:off x="3096456" y="3612949"/>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grpSp>
      <p:sp>
        <p:nvSpPr>
          <p:cNvPr id="60" name="Text Box 73">
            <a:extLst>
              <a:ext uri="{FF2B5EF4-FFF2-40B4-BE49-F238E27FC236}">
                <a16:creationId xmlns:a16="http://schemas.microsoft.com/office/drawing/2014/main" id="{449ABA1A-F0D7-49ED-B9CC-ABFEC46A6A60}"/>
              </a:ext>
            </a:extLst>
          </p:cNvPr>
          <p:cNvSpPr txBox="1">
            <a:spLocks noChangeArrowheads="1"/>
          </p:cNvSpPr>
          <p:nvPr/>
        </p:nvSpPr>
        <p:spPr bwMode="auto">
          <a:xfrm>
            <a:off x="7120938" y="2525130"/>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61" name="Text Box 73">
            <a:extLst>
              <a:ext uri="{FF2B5EF4-FFF2-40B4-BE49-F238E27FC236}">
                <a16:creationId xmlns:a16="http://schemas.microsoft.com/office/drawing/2014/main" id="{E562254D-CF3C-4BCF-9443-5032FC2A2E34}"/>
              </a:ext>
            </a:extLst>
          </p:cNvPr>
          <p:cNvSpPr txBox="1">
            <a:spLocks noChangeArrowheads="1"/>
          </p:cNvSpPr>
          <p:nvPr/>
        </p:nvSpPr>
        <p:spPr bwMode="auto">
          <a:xfrm>
            <a:off x="5920212" y="1720220"/>
            <a:ext cx="1152525" cy="165869"/>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cxnSp>
        <p:nvCxnSpPr>
          <p:cNvPr id="8" name="Straight Connector 7">
            <a:extLst>
              <a:ext uri="{FF2B5EF4-FFF2-40B4-BE49-F238E27FC236}">
                <a16:creationId xmlns:a16="http://schemas.microsoft.com/office/drawing/2014/main" id="{232CE7ED-7336-4646-87CC-D99D09C0409F}"/>
              </a:ext>
            </a:extLst>
          </p:cNvPr>
          <p:cNvCxnSpPr>
            <a:cxnSpLocks/>
          </p:cNvCxnSpPr>
          <p:nvPr/>
        </p:nvCxnSpPr>
        <p:spPr>
          <a:xfrm>
            <a:off x="6190211" y="1574214"/>
            <a:ext cx="454730" cy="4319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92AF316-A0CC-432E-B2FA-306957E3CF0D}"/>
              </a:ext>
            </a:extLst>
          </p:cNvPr>
          <p:cNvCxnSpPr>
            <a:cxnSpLocks/>
          </p:cNvCxnSpPr>
          <p:nvPr/>
        </p:nvCxnSpPr>
        <p:spPr>
          <a:xfrm flipH="1">
            <a:off x="6248562" y="1574214"/>
            <a:ext cx="336883" cy="457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A08FF23-EBBB-4FE8-8AE0-F78A449C6A10}"/>
              </a:ext>
            </a:extLst>
          </p:cNvPr>
          <p:cNvSpPr txBox="1"/>
          <p:nvPr/>
        </p:nvSpPr>
        <p:spPr>
          <a:xfrm>
            <a:off x="671332" y="630820"/>
            <a:ext cx="6431954" cy="369332"/>
          </a:xfrm>
          <a:prstGeom prst="rect">
            <a:avLst/>
          </a:prstGeom>
          <a:noFill/>
        </p:spPr>
        <p:txBody>
          <a:bodyPr wrap="none" rtlCol="0">
            <a:spAutoFit/>
          </a:bodyPr>
          <a:lstStyle/>
          <a:p>
            <a:r>
              <a:rPr lang="nl-BE" dirty="0"/>
              <a:t>We corrigeren de eerder besproken rekening, die geflatteerd bleek:</a:t>
            </a:r>
          </a:p>
        </p:txBody>
      </p:sp>
    </p:spTree>
    <p:extLst>
      <p:ext uri="{BB962C8B-B14F-4D97-AF65-F5344CB8AC3E}">
        <p14:creationId xmlns:p14="http://schemas.microsoft.com/office/powerpoint/2010/main" val="28324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7.40741E-7 L 0.00035 0.02847 " pathEditMode="relative" rAng="0" ptsTypes="AA">
                                      <p:cBhvr>
                                        <p:cTn id="6" dur="2000" fill="hold"/>
                                        <p:tgtEl>
                                          <p:spTgt spid="11"/>
                                        </p:tgtEl>
                                        <p:attrNameLst>
                                          <p:attrName>ppt_x</p:attrName>
                                          <p:attrName>ppt_y</p:attrName>
                                        </p:attrNameLst>
                                      </p:cBhvr>
                                      <p:rCtr x="17" y="1412"/>
                                    </p:animMotion>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60" grpId="0" animBg="1"/>
      <p:bldP spid="6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739728" y="1004922"/>
            <a:ext cx="1055738" cy="369332"/>
          </a:xfrm>
          <a:prstGeom prst="rect">
            <a:avLst/>
          </a:prstGeom>
          <a:noFill/>
        </p:spPr>
        <p:txBody>
          <a:bodyPr wrap="none" rtlCol="0">
            <a:spAutoFit/>
          </a:bodyPr>
          <a:lstStyle/>
          <a:p>
            <a:r>
              <a:rPr lang="nl-BE" dirty="0"/>
              <a:t>Resultaat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29" name="TextBox 28">
            <a:extLst>
              <a:ext uri="{FF2B5EF4-FFF2-40B4-BE49-F238E27FC236}">
                <a16:creationId xmlns:a16="http://schemas.microsoft.com/office/drawing/2014/main" id="{C5F5DD5F-FE83-43DC-9801-8AB5423E0C26}"/>
              </a:ext>
            </a:extLst>
          </p:cNvPr>
          <p:cNvSpPr txBox="1"/>
          <p:nvPr/>
        </p:nvSpPr>
        <p:spPr>
          <a:xfrm>
            <a:off x="6669489" y="1002456"/>
            <a:ext cx="795411" cy="369332"/>
          </a:xfrm>
          <a:prstGeom prst="rect">
            <a:avLst/>
          </a:prstGeom>
          <a:noFill/>
        </p:spPr>
        <p:txBody>
          <a:bodyPr wrap="none" rtlCol="0">
            <a:spAutoFit/>
          </a:bodyPr>
          <a:lstStyle/>
          <a:p>
            <a:r>
              <a:rPr lang="nl-BE" dirty="0"/>
              <a:t>Balans</a:t>
            </a:r>
          </a:p>
        </p:txBody>
      </p:sp>
      <p:sp>
        <p:nvSpPr>
          <p:cNvPr id="30" name="Line 51">
            <a:extLst>
              <a:ext uri="{FF2B5EF4-FFF2-40B4-BE49-F238E27FC236}">
                <a16:creationId xmlns:a16="http://schemas.microsoft.com/office/drawing/2014/main" id="{02A0BE6B-164F-4DBA-9BCB-649DE72B0E6C}"/>
              </a:ext>
            </a:extLst>
          </p:cNvPr>
          <p:cNvSpPr>
            <a:spLocks noChangeShapeType="1"/>
          </p:cNvSpPr>
          <p:nvPr/>
        </p:nvSpPr>
        <p:spPr bwMode="auto">
          <a:xfrm>
            <a:off x="5796579" y="1333912"/>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 name="Line 52">
            <a:extLst>
              <a:ext uri="{FF2B5EF4-FFF2-40B4-BE49-F238E27FC236}">
                <a16:creationId xmlns:a16="http://schemas.microsoft.com/office/drawing/2014/main" id="{F9EB40D0-63EA-474B-ABBA-5C2408D58399}"/>
              </a:ext>
            </a:extLst>
          </p:cNvPr>
          <p:cNvSpPr>
            <a:spLocks noChangeShapeType="1"/>
          </p:cNvSpPr>
          <p:nvPr/>
        </p:nvSpPr>
        <p:spPr bwMode="auto">
          <a:xfrm>
            <a:off x="7093566" y="1333912"/>
            <a:ext cx="0" cy="14924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274287" y="1371419"/>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274287" y="3774726"/>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093463" y="1369935"/>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092125" y="191714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60" name="Text Box 73">
            <a:extLst>
              <a:ext uri="{FF2B5EF4-FFF2-40B4-BE49-F238E27FC236}">
                <a16:creationId xmlns:a16="http://schemas.microsoft.com/office/drawing/2014/main" id="{449ABA1A-F0D7-49ED-B9CC-ABFEC46A6A60}"/>
              </a:ext>
            </a:extLst>
          </p:cNvPr>
          <p:cNvSpPr txBox="1">
            <a:spLocks noChangeArrowheads="1"/>
          </p:cNvSpPr>
          <p:nvPr/>
        </p:nvSpPr>
        <p:spPr bwMode="auto">
          <a:xfrm>
            <a:off x="7120938" y="2525130"/>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61" name="Text Box 73">
            <a:extLst>
              <a:ext uri="{FF2B5EF4-FFF2-40B4-BE49-F238E27FC236}">
                <a16:creationId xmlns:a16="http://schemas.microsoft.com/office/drawing/2014/main" id="{E562254D-CF3C-4BCF-9443-5032FC2A2E34}"/>
              </a:ext>
            </a:extLst>
          </p:cNvPr>
          <p:cNvSpPr txBox="1">
            <a:spLocks noChangeArrowheads="1"/>
          </p:cNvSpPr>
          <p:nvPr/>
        </p:nvSpPr>
        <p:spPr bwMode="auto">
          <a:xfrm>
            <a:off x="5920212" y="1720220"/>
            <a:ext cx="1152525" cy="192189"/>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cxnSp>
        <p:nvCxnSpPr>
          <p:cNvPr id="8" name="Straight Connector 7">
            <a:extLst>
              <a:ext uri="{FF2B5EF4-FFF2-40B4-BE49-F238E27FC236}">
                <a16:creationId xmlns:a16="http://schemas.microsoft.com/office/drawing/2014/main" id="{232CE7ED-7336-4646-87CC-D99D09C0409F}"/>
              </a:ext>
            </a:extLst>
          </p:cNvPr>
          <p:cNvCxnSpPr>
            <a:cxnSpLocks/>
          </p:cNvCxnSpPr>
          <p:nvPr/>
        </p:nvCxnSpPr>
        <p:spPr>
          <a:xfrm>
            <a:off x="6190211" y="1574214"/>
            <a:ext cx="454730" cy="4319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92AF316-A0CC-432E-B2FA-306957E3CF0D}"/>
              </a:ext>
            </a:extLst>
          </p:cNvPr>
          <p:cNvCxnSpPr>
            <a:cxnSpLocks/>
          </p:cNvCxnSpPr>
          <p:nvPr/>
        </p:nvCxnSpPr>
        <p:spPr>
          <a:xfrm flipH="1">
            <a:off x="6248562" y="1574214"/>
            <a:ext cx="336883" cy="457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F7CA7641-0748-475D-B002-7C30E39B323B}"/>
              </a:ext>
            </a:extLst>
          </p:cNvPr>
          <p:cNvGrpSpPr/>
          <p:nvPr/>
        </p:nvGrpSpPr>
        <p:grpSpPr>
          <a:xfrm>
            <a:off x="3089179" y="2696238"/>
            <a:ext cx="1157507" cy="1884471"/>
            <a:chOff x="3092356" y="2508901"/>
            <a:chExt cx="1157507" cy="1884471"/>
          </a:xfrm>
        </p:grpSpPr>
        <p:sp>
          <p:nvSpPr>
            <p:cNvPr id="64" name="Text Box 57">
              <a:extLst>
                <a:ext uri="{FF2B5EF4-FFF2-40B4-BE49-F238E27FC236}">
                  <a16:creationId xmlns:a16="http://schemas.microsoft.com/office/drawing/2014/main" id="{3BD94996-BF84-41B7-9C4D-3F89EDF926AB}"/>
                </a:ext>
              </a:extLst>
            </p:cNvPr>
            <p:cNvSpPr txBox="1">
              <a:spLocks noChangeArrowheads="1"/>
            </p:cNvSpPr>
            <p:nvPr/>
          </p:nvSpPr>
          <p:spPr bwMode="auto">
            <a:xfrm>
              <a:off x="3092356" y="3341967"/>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65" name="Text Box 57">
              <a:extLst>
                <a:ext uri="{FF2B5EF4-FFF2-40B4-BE49-F238E27FC236}">
                  <a16:creationId xmlns:a16="http://schemas.microsoft.com/office/drawing/2014/main" id="{1D7096E6-1BF6-4D99-BB14-4370F3C8D834}"/>
                </a:ext>
              </a:extLst>
            </p:cNvPr>
            <p:cNvSpPr txBox="1">
              <a:spLocks noChangeArrowheads="1"/>
            </p:cNvSpPr>
            <p:nvPr/>
          </p:nvSpPr>
          <p:spPr bwMode="auto">
            <a:xfrm>
              <a:off x="3097646" y="3253610"/>
              <a:ext cx="1149600" cy="355119"/>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66" name="Text Box 57">
              <a:extLst>
                <a:ext uri="{FF2B5EF4-FFF2-40B4-BE49-F238E27FC236}">
                  <a16:creationId xmlns:a16="http://schemas.microsoft.com/office/drawing/2014/main" id="{1E2C605D-85D9-4545-BCBD-9980D8938108}"/>
                </a:ext>
              </a:extLst>
            </p:cNvPr>
            <p:cNvSpPr txBox="1">
              <a:spLocks noChangeArrowheads="1"/>
            </p:cNvSpPr>
            <p:nvPr/>
          </p:nvSpPr>
          <p:spPr bwMode="auto">
            <a:xfrm>
              <a:off x="3094912" y="2508901"/>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67" name="Text Box 57">
              <a:extLst>
                <a:ext uri="{FF2B5EF4-FFF2-40B4-BE49-F238E27FC236}">
                  <a16:creationId xmlns:a16="http://schemas.microsoft.com/office/drawing/2014/main" id="{12A3015E-03E2-4112-BBDB-FBB3E538837F}"/>
                </a:ext>
              </a:extLst>
            </p:cNvPr>
            <p:cNvSpPr txBox="1">
              <a:spLocks noChangeArrowheads="1"/>
            </p:cNvSpPr>
            <p:nvPr/>
          </p:nvSpPr>
          <p:spPr bwMode="auto">
            <a:xfrm>
              <a:off x="3096077" y="2788528"/>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68" name="Group 67">
              <a:extLst>
                <a:ext uri="{FF2B5EF4-FFF2-40B4-BE49-F238E27FC236}">
                  <a16:creationId xmlns:a16="http://schemas.microsoft.com/office/drawing/2014/main" id="{9A90206F-8E93-4FD4-B1D8-D58D7F6DF39A}"/>
                </a:ext>
              </a:extLst>
            </p:cNvPr>
            <p:cNvGrpSpPr/>
            <p:nvPr/>
          </p:nvGrpSpPr>
          <p:grpSpPr>
            <a:xfrm>
              <a:off x="3095464" y="3836494"/>
              <a:ext cx="1154399" cy="556878"/>
              <a:chOff x="3096308" y="3613208"/>
              <a:chExt cx="1154399" cy="556878"/>
            </a:xfrm>
          </p:grpSpPr>
          <p:sp>
            <p:nvSpPr>
              <p:cNvPr id="71" name="Text Box 57">
                <a:extLst>
                  <a:ext uri="{FF2B5EF4-FFF2-40B4-BE49-F238E27FC236}">
                    <a16:creationId xmlns:a16="http://schemas.microsoft.com/office/drawing/2014/main" id="{D6892180-3961-4591-8C99-19C026F55B24}"/>
                  </a:ext>
                </a:extLst>
              </p:cNvPr>
              <p:cNvSpPr txBox="1">
                <a:spLocks noChangeArrowheads="1"/>
              </p:cNvSpPr>
              <p:nvPr/>
            </p:nvSpPr>
            <p:spPr bwMode="auto">
              <a:xfrm>
                <a:off x="3096308" y="361320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72" name="Text Box 57">
                <a:extLst>
                  <a:ext uri="{FF2B5EF4-FFF2-40B4-BE49-F238E27FC236}">
                    <a16:creationId xmlns:a16="http://schemas.microsoft.com/office/drawing/2014/main" id="{795C19CD-ADF6-4478-9BE9-A6DDD724F805}"/>
                  </a:ext>
                </a:extLst>
              </p:cNvPr>
              <p:cNvSpPr txBox="1">
                <a:spLocks noChangeArrowheads="1"/>
              </p:cNvSpPr>
              <p:nvPr/>
            </p:nvSpPr>
            <p:spPr bwMode="auto">
              <a:xfrm>
                <a:off x="3101107" y="389246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69" name="Text Box 57">
              <a:extLst>
                <a:ext uri="{FF2B5EF4-FFF2-40B4-BE49-F238E27FC236}">
                  <a16:creationId xmlns:a16="http://schemas.microsoft.com/office/drawing/2014/main" id="{AB2D1574-5565-48BF-97E5-338D9758BD3F}"/>
                </a:ext>
              </a:extLst>
            </p:cNvPr>
            <p:cNvSpPr txBox="1">
              <a:spLocks noChangeArrowheads="1"/>
            </p:cNvSpPr>
            <p:nvPr/>
          </p:nvSpPr>
          <p:spPr bwMode="auto">
            <a:xfrm>
              <a:off x="3096456" y="3612949"/>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gr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5"/>
            <a:ext cx="0" cy="32915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 name="TextBox 31">
            <a:extLst>
              <a:ext uri="{FF2B5EF4-FFF2-40B4-BE49-F238E27FC236}">
                <a16:creationId xmlns:a16="http://schemas.microsoft.com/office/drawing/2014/main" id="{BE63C8BD-E4B2-4A14-BE58-6F6EFCAAB16A}"/>
              </a:ext>
            </a:extLst>
          </p:cNvPr>
          <p:cNvSpPr txBox="1"/>
          <p:nvPr/>
        </p:nvSpPr>
        <p:spPr>
          <a:xfrm>
            <a:off x="671332" y="630820"/>
            <a:ext cx="6431954" cy="369332"/>
          </a:xfrm>
          <a:prstGeom prst="rect">
            <a:avLst/>
          </a:prstGeom>
          <a:noFill/>
        </p:spPr>
        <p:txBody>
          <a:bodyPr wrap="none" rtlCol="0">
            <a:spAutoFit/>
          </a:bodyPr>
          <a:lstStyle/>
          <a:p>
            <a:r>
              <a:rPr lang="nl-BE" dirty="0"/>
              <a:t>We corrigeren de eerder besproken rekening, die geflatteerd bleek:</a:t>
            </a:r>
          </a:p>
        </p:txBody>
      </p:sp>
    </p:spTree>
    <p:extLst>
      <p:ext uri="{BB962C8B-B14F-4D97-AF65-F5344CB8AC3E}">
        <p14:creationId xmlns:p14="http://schemas.microsoft.com/office/powerpoint/2010/main" val="16210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09 -0.00277 L -0.30834 0.11575 " pathEditMode="relative" rAng="0" ptsTypes="AA">
                                      <p:cBhvr>
                                        <p:cTn id="6" dur="2000" fill="hold"/>
                                        <p:tgtEl>
                                          <p:spTgt spid="61"/>
                                        </p:tgtEl>
                                        <p:attrNameLst>
                                          <p:attrName>ppt_x</p:attrName>
                                          <p:attrName>ppt_y</p:attrName>
                                        </p:attrNameLst>
                                      </p:cBhvr>
                                      <p:rCtr x="-15313"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739728" y="1004922"/>
            <a:ext cx="1055738" cy="369332"/>
          </a:xfrm>
          <a:prstGeom prst="rect">
            <a:avLst/>
          </a:prstGeom>
          <a:noFill/>
        </p:spPr>
        <p:txBody>
          <a:bodyPr wrap="none" rtlCol="0">
            <a:spAutoFit/>
          </a:bodyPr>
          <a:lstStyle/>
          <a:p>
            <a:r>
              <a:rPr lang="nl-BE" dirty="0"/>
              <a:t>Resultaat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29" name="TextBox 28">
            <a:extLst>
              <a:ext uri="{FF2B5EF4-FFF2-40B4-BE49-F238E27FC236}">
                <a16:creationId xmlns:a16="http://schemas.microsoft.com/office/drawing/2014/main" id="{C5F5DD5F-FE83-43DC-9801-8AB5423E0C26}"/>
              </a:ext>
            </a:extLst>
          </p:cNvPr>
          <p:cNvSpPr txBox="1"/>
          <p:nvPr/>
        </p:nvSpPr>
        <p:spPr>
          <a:xfrm>
            <a:off x="6669489" y="1002456"/>
            <a:ext cx="795411" cy="369332"/>
          </a:xfrm>
          <a:prstGeom prst="rect">
            <a:avLst/>
          </a:prstGeom>
          <a:noFill/>
        </p:spPr>
        <p:txBody>
          <a:bodyPr wrap="none" rtlCol="0">
            <a:spAutoFit/>
          </a:bodyPr>
          <a:lstStyle/>
          <a:p>
            <a:r>
              <a:rPr lang="nl-BE" dirty="0"/>
              <a:t>Balans</a:t>
            </a:r>
          </a:p>
        </p:txBody>
      </p:sp>
      <p:sp>
        <p:nvSpPr>
          <p:cNvPr id="30" name="Line 51">
            <a:extLst>
              <a:ext uri="{FF2B5EF4-FFF2-40B4-BE49-F238E27FC236}">
                <a16:creationId xmlns:a16="http://schemas.microsoft.com/office/drawing/2014/main" id="{02A0BE6B-164F-4DBA-9BCB-649DE72B0E6C}"/>
              </a:ext>
            </a:extLst>
          </p:cNvPr>
          <p:cNvSpPr>
            <a:spLocks noChangeShapeType="1"/>
          </p:cNvSpPr>
          <p:nvPr/>
        </p:nvSpPr>
        <p:spPr bwMode="auto">
          <a:xfrm>
            <a:off x="5796579" y="1333912"/>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 name="Line 52">
            <a:extLst>
              <a:ext uri="{FF2B5EF4-FFF2-40B4-BE49-F238E27FC236}">
                <a16:creationId xmlns:a16="http://schemas.microsoft.com/office/drawing/2014/main" id="{F9EB40D0-63EA-474B-ABBA-5C2408D58399}"/>
              </a:ext>
            </a:extLst>
          </p:cNvPr>
          <p:cNvSpPr>
            <a:spLocks noChangeShapeType="1"/>
          </p:cNvSpPr>
          <p:nvPr/>
        </p:nvSpPr>
        <p:spPr bwMode="auto">
          <a:xfrm>
            <a:off x="7093566" y="1333912"/>
            <a:ext cx="0" cy="14924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274287" y="1371419"/>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274287" y="3774726"/>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093463" y="1369935"/>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092125" y="191714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60" name="Text Box 73">
            <a:extLst>
              <a:ext uri="{FF2B5EF4-FFF2-40B4-BE49-F238E27FC236}">
                <a16:creationId xmlns:a16="http://schemas.microsoft.com/office/drawing/2014/main" id="{449ABA1A-F0D7-49ED-B9CC-ABFEC46A6A60}"/>
              </a:ext>
            </a:extLst>
          </p:cNvPr>
          <p:cNvSpPr txBox="1">
            <a:spLocks noChangeArrowheads="1"/>
          </p:cNvSpPr>
          <p:nvPr/>
        </p:nvSpPr>
        <p:spPr bwMode="auto">
          <a:xfrm>
            <a:off x="7120938" y="2525130"/>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grpSp>
        <p:nvGrpSpPr>
          <p:cNvPr id="63" name="Group 62">
            <a:extLst>
              <a:ext uri="{FF2B5EF4-FFF2-40B4-BE49-F238E27FC236}">
                <a16:creationId xmlns:a16="http://schemas.microsoft.com/office/drawing/2014/main" id="{F7CA7641-0748-475D-B002-7C30E39B323B}"/>
              </a:ext>
            </a:extLst>
          </p:cNvPr>
          <p:cNvGrpSpPr/>
          <p:nvPr/>
        </p:nvGrpSpPr>
        <p:grpSpPr>
          <a:xfrm>
            <a:off x="3089179" y="2696238"/>
            <a:ext cx="1157507" cy="1884471"/>
            <a:chOff x="3092356" y="2508901"/>
            <a:chExt cx="1157507" cy="1884471"/>
          </a:xfrm>
        </p:grpSpPr>
        <p:sp>
          <p:nvSpPr>
            <p:cNvPr id="64" name="Text Box 57">
              <a:extLst>
                <a:ext uri="{FF2B5EF4-FFF2-40B4-BE49-F238E27FC236}">
                  <a16:creationId xmlns:a16="http://schemas.microsoft.com/office/drawing/2014/main" id="{3BD94996-BF84-41B7-9C4D-3F89EDF926AB}"/>
                </a:ext>
              </a:extLst>
            </p:cNvPr>
            <p:cNvSpPr txBox="1">
              <a:spLocks noChangeArrowheads="1"/>
            </p:cNvSpPr>
            <p:nvPr/>
          </p:nvSpPr>
          <p:spPr bwMode="auto">
            <a:xfrm>
              <a:off x="3092356" y="3341967"/>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65" name="Text Box 57">
              <a:extLst>
                <a:ext uri="{FF2B5EF4-FFF2-40B4-BE49-F238E27FC236}">
                  <a16:creationId xmlns:a16="http://schemas.microsoft.com/office/drawing/2014/main" id="{1D7096E6-1BF6-4D99-BB14-4370F3C8D834}"/>
                </a:ext>
              </a:extLst>
            </p:cNvPr>
            <p:cNvSpPr txBox="1">
              <a:spLocks noChangeArrowheads="1"/>
            </p:cNvSpPr>
            <p:nvPr/>
          </p:nvSpPr>
          <p:spPr bwMode="auto">
            <a:xfrm>
              <a:off x="3097646" y="3253610"/>
              <a:ext cx="1149600" cy="355119"/>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66" name="Text Box 57">
              <a:extLst>
                <a:ext uri="{FF2B5EF4-FFF2-40B4-BE49-F238E27FC236}">
                  <a16:creationId xmlns:a16="http://schemas.microsoft.com/office/drawing/2014/main" id="{1E2C605D-85D9-4545-BCBD-9980D8938108}"/>
                </a:ext>
              </a:extLst>
            </p:cNvPr>
            <p:cNvSpPr txBox="1">
              <a:spLocks noChangeArrowheads="1"/>
            </p:cNvSpPr>
            <p:nvPr/>
          </p:nvSpPr>
          <p:spPr bwMode="auto">
            <a:xfrm>
              <a:off x="3094912" y="2508901"/>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67" name="Text Box 57">
              <a:extLst>
                <a:ext uri="{FF2B5EF4-FFF2-40B4-BE49-F238E27FC236}">
                  <a16:creationId xmlns:a16="http://schemas.microsoft.com/office/drawing/2014/main" id="{12A3015E-03E2-4112-BBDB-FBB3E538837F}"/>
                </a:ext>
              </a:extLst>
            </p:cNvPr>
            <p:cNvSpPr txBox="1">
              <a:spLocks noChangeArrowheads="1"/>
            </p:cNvSpPr>
            <p:nvPr/>
          </p:nvSpPr>
          <p:spPr bwMode="auto">
            <a:xfrm>
              <a:off x="3096077" y="2788528"/>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68" name="Group 67">
              <a:extLst>
                <a:ext uri="{FF2B5EF4-FFF2-40B4-BE49-F238E27FC236}">
                  <a16:creationId xmlns:a16="http://schemas.microsoft.com/office/drawing/2014/main" id="{9A90206F-8E93-4FD4-B1D8-D58D7F6DF39A}"/>
                </a:ext>
              </a:extLst>
            </p:cNvPr>
            <p:cNvGrpSpPr/>
            <p:nvPr/>
          </p:nvGrpSpPr>
          <p:grpSpPr>
            <a:xfrm>
              <a:off x="3095464" y="3836494"/>
              <a:ext cx="1154399" cy="556878"/>
              <a:chOff x="3096308" y="3613208"/>
              <a:chExt cx="1154399" cy="556878"/>
            </a:xfrm>
          </p:grpSpPr>
          <p:sp>
            <p:nvSpPr>
              <p:cNvPr id="71" name="Text Box 57">
                <a:extLst>
                  <a:ext uri="{FF2B5EF4-FFF2-40B4-BE49-F238E27FC236}">
                    <a16:creationId xmlns:a16="http://schemas.microsoft.com/office/drawing/2014/main" id="{D6892180-3961-4591-8C99-19C026F55B24}"/>
                  </a:ext>
                </a:extLst>
              </p:cNvPr>
              <p:cNvSpPr txBox="1">
                <a:spLocks noChangeArrowheads="1"/>
              </p:cNvSpPr>
              <p:nvPr/>
            </p:nvSpPr>
            <p:spPr bwMode="auto">
              <a:xfrm>
                <a:off x="3096308" y="361320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72" name="Text Box 57">
                <a:extLst>
                  <a:ext uri="{FF2B5EF4-FFF2-40B4-BE49-F238E27FC236}">
                    <a16:creationId xmlns:a16="http://schemas.microsoft.com/office/drawing/2014/main" id="{795C19CD-ADF6-4478-9BE9-A6DDD724F805}"/>
                  </a:ext>
                </a:extLst>
              </p:cNvPr>
              <p:cNvSpPr txBox="1">
                <a:spLocks noChangeArrowheads="1"/>
              </p:cNvSpPr>
              <p:nvPr/>
            </p:nvSpPr>
            <p:spPr bwMode="auto">
              <a:xfrm>
                <a:off x="3101107" y="389246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69" name="Text Box 57">
              <a:extLst>
                <a:ext uri="{FF2B5EF4-FFF2-40B4-BE49-F238E27FC236}">
                  <a16:creationId xmlns:a16="http://schemas.microsoft.com/office/drawing/2014/main" id="{AB2D1574-5565-48BF-97E5-338D9758BD3F}"/>
                </a:ext>
              </a:extLst>
            </p:cNvPr>
            <p:cNvSpPr txBox="1">
              <a:spLocks noChangeArrowheads="1"/>
            </p:cNvSpPr>
            <p:nvPr/>
          </p:nvSpPr>
          <p:spPr bwMode="auto">
            <a:xfrm>
              <a:off x="3096456" y="3612949"/>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gr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5"/>
            <a:ext cx="0" cy="32915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 name="Text Box 73">
            <a:extLst>
              <a:ext uri="{FF2B5EF4-FFF2-40B4-BE49-F238E27FC236}">
                <a16:creationId xmlns:a16="http://schemas.microsoft.com/office/drawing/2014/main" id="{5EE32C6D-45E6-4711-AAFE-0BD344050DB0}"/>
              </a:ext>
            </a:extLst>
          </p:cNvPr>
          <p:cNvSpPr txBox="1">
            <a:spLocks noChangeArrowheads="1"/>
          </p:cNvSpPr>
          <p:nvPr/>
        </p:nvSpPr>
        <p:spPr bwMode="auto">
          <a:xfrm>
            <a:off x="3092125" y="2509991"/>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2" name="Oval 1">
            <a:extLst>
              <a:ext uri="{FF2B5EF4-FFF2-40B4-BE49-F238E27FC236}">
                <a16:creationId xmlns:a16="http://schemas.microsoft.com/office/drawing/2014/main" id="{1BEE0DD3-D29C-4DCE-9C2A-32C71861EBE6}"/>
              </a:ext>
            </a:extLst>
          </p:cNvPr>
          <p:cNvSpPr/>
          <p:nvPr/>
        </p:nvSpPr>
        <p:spPr>
          <a:xfrm>
            <a:off x="6899564" y="2416234"/>
            <a:ext cx="1584960" cy="410094"/>
          </a:xfrm>
          <a:prstGeom prst="ellipse">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a:extLst>
              <a:ext uri="{FF2B5EF4-FFF2-40B4-BE49-F238E27FC236}">
                <a16:creationId xmlns:a16="http://schemas.microsoft.com/office/drawing/2014/main" id="{7C6EDAC9-1730-4CE7-8C76-4F0650EFBBBA}"/>
              </a:ext>
            </a:extLst>
          </p:cNvPr>
          <p:cNvSpPr txBox="1"/>
          <p:nvPr/>
        </p:nvSpPr>
        <p:spPr>
          <a:xfrm>
            <a:off x="671332" y="630820"/>
            <a:ext cx="6431954" cy="369332"/>
          </a:xfrm>
          <a:prstGeom prst="rect">
            <a:avLst/>
          </a:prstGeom>
          <a:noFill/>
        </p:spPr>
        <p:txBody>
          <a:bodyPr wrap="none" rtlCol="0">
            <a:spAutoFit/>
          </a:bodyPr>
          <a:lstStyle/>
          <a:p>
            <a:r>
              <a:rPr lang="nl-BE" dirty="0"/>
              <a:t>We corrigeren de eerder besproken rekening, die geflatteerd bleek:</a:t>
            </a:r>
          </a:p>
        </p:txBody>
      </p:sp>
    </p:spTree>
    <p:extLst>
      <p:ext uri="{BB962C8B-B14F-4D97-AF65-F5344CB8AC3E}">
        <p14:creationId xmlns:p14="http://schemas.microsoft.com/office/powerpoint/2010/main" val="27705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739728" y="1004922"/>
            <a:ext cx="1055738" cy="369332"/>
          </a:xfrm>
          <a:prstGeom prst="rect">
            <a:avLst/>
          </a:prstGeom>
          <a:noFill/>
        </p:spPr>
        <p:txBody>
          <a:bodyPr wrap="none" rtlCol="0">
            <a:spAutoFit/>
          </a:bodyPr>
          <a:lstStyle/>
          <a:p>
            <a:r>
              <a:rPr lang="nl-BE" dirty="0"/>
              <a:t>Resultaat</a:t>
            </a:r>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092356" y="3508224"/>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21" name="Text Box 57">
            <a:extLst>
              <a:ext uri="{FF2B5EF4-FFF2-40B4-BE49-F238E27FC236}">
                <a16:creationId xmlns:a16="http://schemas.microsoft.com/office/drawing/2014/main" id="{73964FE8-815A-4B3D-A274-5786392C88AB}"/>
              </a:ext>
            </a:extLst>
          </p:cNvPr>
          <p:cNvSpPr txBox="1">
            <a:spLocks noChangeArrowheads="1"/>
          </p:cNvSpPr>
          <p:nvPr/>
        </p:nvSpPr>
        <p:spPr bwMode="auto">
          <a:xfrm>
            <a:off x="3097646" y="3419867"/>
            <a:ext cx="1149600" cy="355119"/>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24" name="Text Box 57">
            <a:extLst>
              <a:ext uri="{FF2B5EF4-FFF2-40B4-BE49-F238E27FC236}">
                <a16:creationId xmlns:a16="http://schemas.microsoft.com/office/drawing/2014/main" id="{33B54516-92BD-4890-9DEA-2AAF9B753545}"/>
              </a:ext>
            </a:extLst>
          </p:cNvPr>
          <p:cNvSpPr txBox="1">
            <a:spLocks noChangeArrowheads="1"/>
          </p:cNvSpPr>
          <p:nvPr/>
        </p:nvSpPr>
        <p:spPr bwMode="auto">
          <a:xfrm>
            <a:off x="3094912" y="2675158"/>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25" name="Text Box 57">
            <a:extLst>
              <a:ext uri="{FF2B5EF4-FFF2-40B4-BE49-F238E27FC236}">
                <a16:creationId xmlns:a16="http://schemas.microsoft.com/office/drawing/2014/main" id="{13814417-D4DF-4704-A45E-6E8AE989B40E}"/>
              </a:ext>
            </a:extLst>
          </p:cNvPr>
          <p:cNvSpPr txBox="1">
            <a:spLocks noChangeArrowheads="1"/>
          </p:cNvSpPr>
          <p:nvPr/>
        </p:nvSpPr>
        <p:spPr bwMode="auto">
          <a:xfrm>
            <a:off x="4279025" y="3983457"/>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26" name="TextBox 25">
            <a:extLst>
              <a:ext uri="{FF2B5EF4-FFF2-40B4-BE49-F238E27FC236}">
                <a16:creationId xmlns:a16="http://schemas.microsoft.com/office/drawing/2014/main" id="{82263B97-8AE1-476D-8B5A-82FB2C4D4738}"/>
              </a:ext>
            </a:extLst>
          </p:cNvPr>
          <p:cNvSpPr txBox="1"/>
          <p:nvPr/>
        </p:nvSpPr>
        <p:spPr>
          <a:xfrm>
            <a:off x="940130" y="1004922"/>
            <a:ext cx="1150700" cy="369332"/>
          </a:xfrm>
          <a:prstGeom prst="rect">
            <a:avLst/>
          </a:prstGeom>
          <a:noFill/>
        </p:spPr>
        <p:txBody>
          <a:bodyPr wrap="none" rtlCol="0">
            <a:spAutoFit/>
          </a:bodyPr>
          <a:lstStyle/>
          <a:p>
            <a:r>
              <a:rPr lang="nl-BE" dirty="0"/>
              <a:t>Vermogen</a:t>
            </a:r>
          </a:p>
        </p:txBody>
      </p:sp>
      <p:sp>
        <p:nvSpPr>
          <p:cNvPr id="27" name="Line 51">
            <a:extLst>
              <a:ext uri="{FF2B5EF4-FFF2-40B4-BE49-F238E27FC236}">
                <a16:creationId xmlns:a16="http://schemas.microsoft.com/office/drawing/2014/main" id="{0A01631B-66BD-4DF5-AED8-2144AEE2A5F5}"/>
              </a:ext>
            </a:extLst>
          </p:cNvPr>
          <p:cNvSpPr>
            <a:spLocks noChangeShapeType="1"/>
          </p:cNvSpPr>
          <p:nvPr/>
        </p:nvSpPr>
        <p:spPr bwMode="auto">
          <a:xfrm>
            <a:off x="171012"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 name="Line 52">
            <a:extLst>
              <a:ext uri="{FF2B5EF4-FFF2-40B4-BE49-F238E27FC236}">
                <a16:creationId xmlns:a16="http://schemas.microsoft.com/office/drawing/2014/main" id="{7EC299E9-0522-4291-911D-35B0131AB2D3}"/>
              </a:ext>
            </a:extLst>
          </p:cNvPr>
          <p:cNvSpPr>
            <a:spLocks noChangeShapeType="1"/>
          </p:cNvSpPr>
          <p:nvPr/>
        </p:nvSpPr>
        <p:spPr bwMode="auto">
          <a:xfrm flipH="1">
            <a:off x="1446415" y="1346976"/>
            <a:ext cx="21584" cy="327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9" name="TextBox 28">
            <a:extLst>
              <a:ext uri="{FF2B5EF4-FFF2-40B4-BE49-F238E27FC236}">
                <a16:creationId xmlns:a16="http://schemas.microsoft.com/office/drawing/2014/main" id="{C5F5DD5F-FE83-43DC-9801-8AB5423E0C26}"/>
              </a:ext>
            </a:extLst>
          </p:cNvPr>
          <p:cNvSpPr txBox="1"/>
          <p:nvPr/>
        </p:nvSpPr>
        <p:spPr>
          <a:xfrm>
            <a:off x="6565697" y="1019568"/>
            <a:ext cx="1110304" cy="369332"/>
          </a:xfrm>
          <a:prstGeom prst="rect">
            <a:avLst/>
          </a:prstGeom>
          <a:noFill/>
        </p:spPr>
        <p:txBody>
          <a:bodyPr wrap="none" rtlCol="0">
            <a:spAutoFit/>
          </a:bodyPr>
          <a:lstStyle/>
          <a:p>
            <a:r>
              <a:rPr lang="nl-BE" dirty="0"/>
              <a:t>Cash-flow</a:t>
            </a:r>
          </a:p>
        </p:txBody>
      </p:sp>
      <p:sp>
        <p:nvSpPr>
          <p:cNvPr id="30" name="Line 51">
            <a:extLst>
              <a:ext uri="{FF2B5EF4-FFF2-40B4-BE49-F238E27FC236}">
                <a16:creationId xmlns:a16="http://schemas.microsoft.com/office/drawing/2014/main" id="{02A0BE6B-164F-4DBA-9BCB-649DE72B0E6C}"/>
              </a:ext>
            </a:extLst>
          </p:cNvPr>
          <p:cNvSpPr>
            <a:spLocks noChangeShapeType="1"/>
          </p:cNvSpPr>
          <p:nvPr/>
        </p:nvSpPr>
        <p:spPr bwMode="auto">
          <a:xfrm>
            <a:off x="5796579" y="134499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5" name="Group 4">
            <a:extLst>
              <a:ext uri="{FF2B5EF4-FFF2-40B4-BE49-F238E27FC236}">
                <a16:creationId xmlns:a16="http://schemas.microsoft.com/office/drawing/2014/main" id="{007E6900-2D2F-41F9-9000-0FC859E91CA6}"/>
              </a:ext>
            </a:extLst>
          </p:cNvPr>
          <p:cNvGrpSpPr/>
          <p:nvPr/>
        </p:nvGrpSpPr>
        <p:grpSpPr>
          <a:xfrm>
            <a:off x="3092125" y="1369935"/>
            <a:ext cx="2333100" cy="3189692"/>
            <a:chOff x="3093694" y="1365201"/>
            <a:chExt cx="2333100" cy="3189692"/>
          </a:xfrm>
        </p:grpSpPr>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093694" y="1912412"/>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20" name="Text Box 57">
              <a:extLst>
                <a:ext uri="{FF2B5EF4-FFF2-40B4-BE49-F238E27FC236}">
                  <a16:creationId xmlns:a16="http://schemas.microsoft.com/office/drawing/2014/main" id="{B0F10D0A-9BE2-46B2-B4ED-FC7E215CDA8B}"/>
                </a:ext>
              </a:extLst>
            </p:cNvPr>
            <p:cNvSpPr txBox="1">
              <a:spLocks noChangeArrowheads="1"/>
            </p:cNvSpPr>
            <p:nvPr/>
          </p:nvSpPr>
          <p:spPr bwMode="auto">
            <a:xfrm>
              <a:off x="3097646" y="2950046"/>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37" name="Group 36">
              <a:extLst>
                <a:ext uri="{FF2B5EF4-FFF2-40B4-BE49-F238E27FC236}">
                  <a16:creationId xmlns:a16="http://schemas.microsoft.com/office/drawing/2014/main" id="{B87BC248-FCFA-4407-A032-8B6B0707B36D}"/>
                </a:ext>
              </a:extLst>
            </p:cNvPr>
            <p:cNvGrpSpPr/>
            <p:nvPr/>
          </p:nvGrpSpPr>
          <p:grpSpPr>
            <a:xfrm>
              <a:off x="3097033" y="3998015"/>
              <a:ext cx="1154399" cy="556878"/>
              <a:chOff x="3096308" y="3779463"/>
              <a:chExt cx="1154399" cy="556878"/>
            </a:xfrm>
          </p:grpSpPr>
          <p:sp>
            <p:nvSpPr>
              <p:cNvPr id="38" name="Text Box 57">
                <a:extLst>
                  <a:ext uri="{FF2B5EF4-FFF2-40B4-BE49-F238E27FC236}">
                    <a16:creationId xmlns:a16="http://schemas.microsoft.com/office/drawing/2014/main" id="{77FE6A81-F27B-4AE1-89E4-E8B14C4EDB77}"/>
                  </a:ext>
                </a:extLst>
              </p:cNvPr>
              <p:cNvSpPr txBox="1">
                <a:spLocks noChangeArrowheads="1"/>
              </p:cNvSpPr>
              <p:nvPr/>
            </p:nvSpPr>
            <p:spPr bwMode="auto">
              <a:xfrm>
                <a:off x="3096308" y="3779463"/>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39" name="Text Box 57">
                <a:extLst>
                  <a:ext uri="{FF2B5EF4-FFF2-40B4-BE49-F238E27FC236}">
                    <a16:creationId xmlns:a16="http://schemas.microsoft.com/office/drawing/2014/main" id="{E6F89560-F03A-407C-A3D9-C03B9716587D}"/>
                  </a:ext>
                </a:extLst>
              </p:cNvPr>
              <p:cNvSpPr txBox="1">
                <a:spLocks noChangeArrowheads="1"/>
              </p:cNvSpPr>
              <p:nvPr/>
            </p:nvSpPr>
            <p:spPr bwMode="auto">
              <a:xfrm>
                <a:off x="3101107" y="4058723"/>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40" name="Text Box 57">
            <a:extLst>
              <a:ext uri="{FF2B5EF4-FFF2-40B4-BE49-F238E27FC236}">
                <a16:creationId xmlns:a16="http://schemas.microsoft.com/office/drawing/2014/main" id="{543EB1A8-1D2B-4D49-85BC-651CAE3FD6D8}"/>
              </a:ext>
            </a:extLst>
          </p:cNvPr>
          <p:cNvSpPr txBox="1">
            <a:spLocks noChangeArrowheads="1"/>
          </p:cNvSpPr>
          <p:nvPr/>
        </p:nvSpPr>
        <p:spPr bwMode="auto">
          <a:xfrm>
            <a:off x="3096456" y="3779206"/>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49" name="Text Box 57">
            <a:extLst>
              <a:ext uri="{FF2B5EF4-FFF2-40B4-BE49-F238E27FC236}">
                <a16:creationId xmlns:a16="http://schemas.microsoft.com/office/drawing/2014/main" id="{F1917809-E250-4D8A-80C6-8562A116ECE7}"/>
              </a:ext>
            </a:extLst>
          </p:cNvPr>
          <p:cNvSpPr txBox="1">
            <a:spLocks noChangeArrowheads="1"/>
          </p:cNvSpPr>
          <p:nvPr/>
        </p:nvSpPr>
        <p:spPr bwMode="auto">
          <a:xfrm>
            <a:off x="3093916" y="3420831"/>
            <a:ext cx="1149600" cy="355119"/>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32" name="Text Box 73">
            <a:extLst>
              <a:ext uri="{FF2B5EF4-FFF2-40B4-BE49-F238E27FC236}">
                <a16:creationId xmlns:a16="http://schemas.microsoft.com/office/drawing/2014/main" id="{20002AE1-E222-440E-864F-22BAE2D013C6}"/>
              </a:ext>
            </a:extLst>
          </p:cNvPr>
          <p:cNvSpPr txBox="1">
            <a:spLocks noChangeArrowheads="1"/>
          </p:cNvSpPr>
          <p:nvPr/>
        </p:nvSpPr>
        <p:spPr bwMode="auto">
          <a:xfrm>
            <a:off x="3092125" y="2509991"/>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5"/>
            <a:ext cx="0" cy="327490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 name="Line 52">
            <a:extLst>
              <a:ext uri="{FF2B5EF4-FFF2-40B4-BE49-F238E27FC236}">
                <a16:creationId xmlns:a16="http://schemas.microsoft.com/office/drawing/2014/main" id="{F9EB40D0-63EA-474B-ABBA-5C2408D58399}"/>
              </a:ext>
            </a:extLst>
          </p:cNvPr>
          <p:cNvSpPr>
            <a:spLocks noChangeShapeType="1"/>
          </p:cNvSpPr>
          <p:nvPr/>
        </p:nvSpPr>
        <p:spPr bwMode="auto">
          <a:xfrm>
            <a:off x="7093566" y="1333912"/>
            <a:ext cx="0" cy="328796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TextBox 32">
            <a:extLst>
              <a:ext uri="{FF2B5EF4-FFF2-40B4-BE49-F238E27FC236}">
                <a16:creationId xmlns:a16="http://schemas.microsoft.com/office/drawing/2014/main" id="{A649E016-1C77-44E4-9B5A-2E33041A4A8D}"/>
              </a:ext>
            </a:extLst>
          </p:cNvPr>
          <p:cNvSpPr txBox="1"/>
          <p:nvPr/>
        </p:nvSpPr>
        <p:spPr>
          <a:xfrm>
            <a:off x="671332" y="630820"/>
            <a:ext cx="6431954" cy="369332"/>
          </a:xfrm>
          <a:prstGeom prst="rect">
            <a:avLst/>
          </a:prstGeom>
          <a:noFill/>
        </p:spPr>
        <p:txBody>
          <a:bodyPr wrap="none" rtlCol="0">
            <a:spAutoFit/>
          </a:bodyPr>
          <a:lstStyle/>
          <a:p>
            <a:r>
              <a:rPr lang="nl-BE" dirty="0"/>
              <a:t>We corrigeren de eerder besproken rekening, die geflatteerd bleek:</a:t>
            </a:r>
          </a:p>
        </p:txBody>
      </p:sp>
    </p:spTree>
    <p:extLst>
      <p:ext uri="{BB962C8B-B14F-4D97-AF65-F5344CB8AC3E}">
        <p14:creationId xmlns:p14="http://schemas.microsoft.com/office/powerpoint/2010/main" val="25769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8.33333E-7 -0.00278 L -0.43594 0.00023 " pathEditMode="relative" rAng="0" ptsTypes="AA">
                                      <p:cBhvr>
                                        <p:cTn id="18" dur="2000" fill="hold"/>
                                        <p:tgtEl>
                                          <p:spTgt spid="25"/>
                                        </p:tgtEl>
                                        <p:attrNameLst>
                                          <p:attrName>ppt_x</p:attrName>
                                          <p:attrName>ppt_y</p:attrName>
                                        </p:attrNameLst>
                                      </p:cBhvr>
                                      <p:rCtr x="-21806" y="13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0052 -0.00139 L 0.30938 -0.00162 " pathEditMode="relative" rAng="0" ptsTypes="AA">
                                      <p:cBhvr>
                                        <p:cTn id="34" dur="2000" fill="hold"/>
                                        <p:tgtEl>
                                          <p:spTgt spid="5"/>
                                        </p:tgtEl>
                                        <p:attrNameLst>
                                          <p:attrName>ppt_x</p:attrName>
                                          <p:attrName>ppt_y</p:attrName>
                                        </p:attrNameLst>
                                      </p:cBhvr>
                                      <p:rCtr x="1548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7" grpId="0" animBg="1"/>
      <p:bldP spid="28" grpId="0" animBg="1"/>
      <p:bldP spid="29" grpId="0"/>
      <p:bldP spid="30" grpId="0" animBg="1"/>
      <p:bldP spid="49" grpId="0" animBg="1"/>
      <p:bldP spid="3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739728" y="1004922"/>
            <a:ext cx="1052981" cy="369332"/>
          </a:xfrm>
          <a:prstGeom prst="rect">
            <a:avLst/>
          </a:prstGeom>
          <a:noFill/>
        </p:spPr>
        <p:txBody>
          <a:bodyPr wrap="none" rtlCol="0">
            <a:spAutoFit/>
          </a:bodyPr>
          <a:lstStyle/>
          <a:p>
            <a:r>
              <a:rPr lang="nl-BE" dirty="0"/>
              <a:t>Uitbating</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5"/>
            <a:ext cx="0" cy="32883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6" name="TextBox 25">
            <a:extLst>
              <a:ext uri="{FF2B5EF4-FFF2-40B4-BE49-F238E27FC236}">
                <a16:creationId xmlns:a16="http://schemas.microsoft.com/office/drawing/2014/main" id="{82263B97-8AE1-476D-8B5A-82FB2C4D4738}"/>
              </a:ext>
            </a:extLst>
          </p:cNvPr>
          <p:cNvSpPr txBox="1"/>
          <p:nvPr/>
        </p:nvSpPr>
        <p:spPr>
          <a:xfrm>
            <a:off x="940130" y="1004922"/>
            <a:ext cx="1150700" cy="369332"/>
          </a:xfrm>
          <a:prstGeom prst="rect">
            <a:avLst/>
          </a:prstGeom>
          <a:noFill/>
        </p:spPr>
        <p:txBody>
          <a:bodyPr wrap="none" rtlCol="0">
            <a:spAutoFit/>
          </a:bodyPr>
          <a:lstStyle/>
          <a:p>
            <a:r>
              <a:rPr lang="nl-BE" dirty="0"/>
              <a:t>Vermogen</a:t>
            </a:r>
          </a:p>
        </p:txBody>
      </p:sp>
      <p:sp>
        <p:nvSpPr>
          <p:cNvPr id="27" name="Line 51">
            <a:extLst>
              <a:ext uri="{FF2B5EF4-FFF2-40B4-BE49-F238E27FC236}">
                <a16:creationId xmlns:a16="http://schemas.microsoft.com/office/drawing/2014/main" id="{0A01631B-66BD-4DF5-AED8-2144AEE2A5F5}"/>
              </a:ext>
            </a:extLst>
          </p:cNvPr>
          <p:cNvSpPr>
            <a:spLocks noChangeShapeType="1"/>
          </p:cNvSpPr>
          <p:nvPr/>
        </p:nvSpPr>
        <p:spPr bwMode="auto">
          <a:xfrm>
            <a:off x="171012"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 name="Line 52">
            <a:extLst>
              <a:ext uri="{FF2B5EF4-FFF2-40B4-BE49-F238E27FC236}">
                <a16:creationId xmlns:a16="http://schemas.microsoft.com/office/drawing/2014/main" id="{7EC299E9-0522-4291-911D-35B0131AB2D3}"/>
              </a:ext>
            </a:extLst>
          </p:cNvPr>
          <p:cNvSpPr>
            <a:spLocks noChangeShapeType="1"/>
          </p:cNvSpPr>
          <p:nvPr/>
        </p:nvSpPr>
        <p:spPr bwMode="auto">
          <a:xfrm>
            <a:off x="1467999" y="1346975"/>
            <a:ext cx="0" cy="32883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9" name="TextBox 28">
            <a:extLst>
              <a:ext uri="{FF2B5EF4-FFF2-40B4-BE49-F238E27FC236}">
                <a16:creationId xmlns:a16="http://schemas.microsoft.com/office/drawing/2014/main" id="{C5F5DD5F-FE83-43DC-9801-8AB5423E0C26}"/>
              </a:ext>
            </a:extLst>
          </p:cNvPr>
          <p:cNvSpPr txBox="1"/>
          <p:nvPr/>
        </p:nvSpPr>
        <p:spPr>
          <a:xfrm>
            <a:off x="6565697" y="1014026"/>
            <a:ext cx="1110304" cy="369332"/>
          </a:xfrm>
          <a:prstGeom prst="rect">
            <a:avLst/>
          </a:prstGeom>
          <a:noFill/>
        </p:spPr>
        <p:txBody>
          <a:bodyPr wrap="none" rtlCol="0">
            <a:spAutoFit/>
          </a:bodyPr>
          <a:lstStyle/>
          <a:p>
            <a:r>
              <a:rPr lang="nl-BE" dirty="0"/>
              <a:t>Cash-flow</a:t>
            </a:r>
          </a:p>
        </p:txBody>
      </p:sp>
      <p:sp>
        <p:nvSpPr>
          <p:cNvPr id="30" name="Line 51">
            <a:extLst>
              <a:ext uri="{FF2B5EF4-FFF2-40B4-BE49-F238E27FC236}">
                <a16:creationId xmlns:a16="http://schemas.microsoft.com/office/drawing/2014/main" id="{02A0BE6B-164F-4DBA-9BCB-649DE72B0E6C}"/>
              </a:ext>
            </a:extLst>
          </p:cNvPr>
          <p:cNvSpPr>
            <a:spLocks noChangeShapeType="1"/>
          </p:cNvSpPr>
          <p:nvPr/>
        </p:nvSpPr>
        <p:spPr bwMode="auto">
          <a:xfrm>
            <a:off x="5796579" y="134499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1C2547D1-378E-466C-B1B2-362915A78CE4}"/>
              </a:ext>
            </a:extLst>
          </p:cNvPr>
          <p:cNvGrpSpPr/>
          <p:nvPr/>
        </p:nvGrpSpPr>
        <p:grpSpPr>
          <a:xfrm>
            <a:off x="5924019" y="1360117"/>
            <a:ext cx="2335303" cy="3211858"/>
            <a:chOff x="3091491" y="1365201"/>
            <a:chExt cx="2335303" cy="3211858"/>
          </a:xfrm>
        </p:grpSpPr>
        <p:sp>
          <p:nvSpPr>
            <p:cNvPr id="33" name="Text Box 57">
              <a:extLst>
                <a:ext uri="{FF2B5EF4-FFF2-40B4-BE49-F238E27FC236}">
                  <a16:creationId xmlns:a16="http://schemas.microsoft.com/office/drawing/2014/main" id="{B183033B-A2A1-4ADF-BAB8-B68400195AC9}"/>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36" name="Text Box 57">
              <a:extLst>
                <a:ext uri="{FF2B5EF4-FFF2-40B4-BE49-F238E27FC236}">
                  <a16:creationId xmlns:a16="http://schemas.microsoft.com/office/drawing/2014/main" id="{74A92B7A-21D8-4AAA-8F43-C6CF037C5906}"/>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41" name="Text Box 57">
              <a:extLst>
                <a:ext uri="{FF2B5EF4-FFF2-40B4-BE49-F238E27FC236}">
                  <a16:creationId xmlns:a16="http://schemas.microsoft.com/office/drawing/2014/main" id="{FA8FDD57-475F-4191-974B-002B2BED3172}"/>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42" name="Text Box 57">
              <a:extLst>
                <a:ext uri="{FF2B5EF4-FFF2-40B4-BE49-F238E27FC236}">
                  <a16:creationId xmlns:a16="http://schemas.microsoft.com/office/drawing/2014/main" id="{E572B26F-317F-44C3-9B45-EEF137DB7239}"/>
                </a:ext>
              </a:extLst>
            </p:cNvPr>
            <p:cNvSpPr txBox="1">
              <a:spLocks noChangeArrowheads="1"/>
            </p:cNvSpPr>
            <p:nvPr/>
          </p:nvSpPr>
          <p:spPr bwMode="auto">
            <a:xfrm>
              <a:off x="3093694" y="1912412"/>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46" name="Text Box 57">
              <a:extLst>
                <a:ext uri="{FF2B5EF4-FFF2-40B4-BE49-F238E27FC236}">
                  <a16:creationId xmlns:a16="http://schemas.microsoft.com/office/drawing/2014/main" id="{270D16CC-C09A-426F-8187-9D7880BA23B1}"/>
                </a:ext>
              </a:extLst>
            </p:cNvPr>
            <p:cNvSpPr txBox="1">
              <a:spLocks noChangeArrowheads="1"/>
            </p:cNvSpPr>
            <p:nvPr/>
          </p:nvSpPr>
          <p:spPr bwMode="auto">
            <a:xfrm>
              <a:off x="3092104" y="2972215"/>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55" name="Group 54">
              <a:extLst>
                <a:ext uri="{FF2B5EF4-FFF2-40B4-BE49-F238E27FC236}">
                  <a16:creationId xmlns:a16="http://schemas.microsoft.com/office/drawing/2014/main" id="{47C4847C-6A4C-4C67-B1D9-8C9AC4D0C563}"/>
                </a:ext>
              </a:extLst>
            </p:cNvPr>
            <p:cNvGrpSpPr/>
            <p:nvPr/>
          </p:nvGrpSpPr>
          <p:grpSpPr>
            <a:xfrm>
              <a:off x="3091491" y="4020181"/>
              <a:ext cx="1154399" cy="556878"/>
              <a:chOff x="3090766" y="3801629"/>
              <a:chExt cx="1154399" cy="556878"/>
            </a:xfrm>
          </p:grpSpPr>
          <p:sp>
            <p:nvSpPr>
              <p:cNvPr id="56" name="Text Box 57">
                <a:extLst>
                  <a:ext uri="{FF2B5EF4-FFF2-40B4-BE49-F238E27FC236}">
                    <a16:creationId xmlns:a16="http://schemas.microsoft.com/office/drawing/2014/main" id="{36A97A60-B2B6-4F1F-9BF0-3F6C0DDCB10A}"/>
                  </a:ext>
                </a:extLst>
              </p:cNvPr>
              <p:cNvSpPr txBox="1">
                <a:spLocks noChangeArrowheads="1"/>
              </p:cNvSpPr>
              <p:nvPr/>
            </p:nvSpPr>
            <p:spPr bwMode="auto">
              <a:xfrm>
                <a:off x="3090766" y="3801629"/>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7" name="Text Box 57">
                <a:extLst>
                  <a:ext uri="{FF2B5EF4-FFF2-40B4-BE49-F238E27FC236}">
                    <a16:creationId xmlns:a16="http://schemas.microsoft.com/office/drawing/2014/main" id="{67EE70D7-9D3D-410D-A62D-FF1A63C2C988}"/>
                  </a:ext>
                </a:extLst>
              </p:cNvPr>
              <p:cNvSpPr txBox="1">
                <a:spLocks noChangeArrowheads="1"/>
              </p:cNvSpPr>
              <p:nvPr/>
            </p:nvSpPr>
            <p:spPr bwMode="auto">
              <a:xfrm>
                <a:off x="3095565" y="4080889"/>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59" name="Text Box 57">
            <a:extLst>
              <a:ext uri="{FF2B5EF4-FFF2-40B4-BE49-F238E27FC236}">
                <a16:creationId xmlns:a16="http://schemas.microsoft.com/office/drawing/2014/main" id="{D9F09107-65DC-471C-A80F-0AE51FE38289}"/>
              </a:ext>
            </a:extLst>
          </p:cNvPr>
          <p:cNvSpPr txBox="1">
            <a:spLocks noChangeArrowheads="1"/>
          </p:cNvSpPr>
          <p:nvPr/>
        </p:nvSpPr>
        <p:spPr bwMode="auto">
          <a:xfrm>
            <a:off x="303580" y="3810768"/>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61" name="Text Box 57">
            <a:extLst>
              <a:ext uri="{FF2B5EF4-FFF2-40B4-BE49-F238E27FC236}">
                <a16:creationId xmlns:a16="http://schemas.microsoft.com/office/drawing/2014/main" id="{5AFFCE5B-4EBD-4DFA-AAB6-007454876999}"/>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62" name="Text Box 57">
            <a:extLst>
              <a:ext uri="{FF2B5EF4-FFF2-40B4-BE49-F238E27FC236}">
                <a16:creationId xmlns:a16="http://schemas.microsoft.com/office/drawing/2014/main" id="{6BC34DAB-FD22-468E-B49F-B37C7AC94D3B}"/>
              </a:ext>
            </a:extLst>
          </p:cNvPr>
          <p:cNvSpPr txBox="1">
            <a:spLocks noChangeArrowheads="1"/>
          </p:cNvSpPr>
          <p:nvPr/>
        </p:nvSpPr>
        <p:spPr bwMode="auto">
          <a:xfrm>
            <a:off x="3094912" y="2675158"/>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63" name="Text Box 57">
            <a:extLst>
              <a:ext uri="{FF2B5EF4-FFF2-40B4-BE49-F238E27FC236}">
                <a16:creationId xmlns:a16="http://schemas.microsoft.com/office/drawing/2014/main" id="{F22304DC-E797-4D1D-9205-4A1D3D7F9F93}"/>
              </a:ext>
            </a:extLst>
          </p:cNvPr>
          <p:cNvSpPr txBox="1">
            <a:spLocks noChangeArrowheads="1"/>
          </p:cNvSpPr>
          <p:nvPr/>
        </p:nvSpPr>
        <p:spPr bwMode="auto">
          <a:xfrm>
            <a:off x="3096456" y="3779206"/>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64" name="Text Box 57">
            <a:extLst>
              <a:ext uri="{FF2B5EF4-FFF2-40B4-BE49-F238E27FC236}">
                <a16:creationId xmlns:a16="http://schemas.microsoft.com/office/drawing/2014/main" id="{C68CD931-03CC-4ED4-858B-41C7D5737559}"/>
              </a:ext>
            </a:extLst>
          </p:cNvPr>
          <p:cNvSpPr txBox="1">
            <a:spLocks noChangeArrowheads="1"/>
          </p:cNvSpPr>
          <p:nvPr/>
        </p:nvSpPr>
        <p:spPr bwMode="auto">
          <a:xfrm>
            <a:off x="3093916" y="3420831"/>
            <a:ext cx="1149600" cy="355119"/>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65" name="Text Box 73">
            <a:extLst>
              <a:ext uri="{FF2B5EF4-FFF2-40B4-BE49-F238E27FC236}">
                <a16:creationId xmlns:a16="http://schemas.microsoft.com/office/drawing/2014/main" id="{A8CE875B-1C56-4FC9-8AD6-9228F2FA142F}"/>
              </a:ext>
            </a:extLst>
          </p:cNvPr>
          <p:cNvSpPr txBox="1">
            <a:spLocks noChangeArrowheads="1"/>
          </p:cNvSpPr>
          <p:nvPr/>
        </p:nvSpPr>
        <p:spPr bwMode="auto">
          <a:xfrm>
            <a:off x="3092125" y="2509991"/>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31" name="Line 52">
            <a:extLst>
              <a:ext uri="{FF2B5EF4-FFF2-40B4-BE49-F238E27FC236}">
                <a16:creationId xmlns:a16="http://schemas.microsoft.com/office/drawing/2014/main" id="{F9EB40D0-63EA-474B-ABBA-5C2408D58399}"/>
              </a:ext>
            </a:extLst>
          </p:cNvPr>
          <p:cNvSpPr>
            <a:spLocks noChangeShapeType="1"/>
          </p:cNvSpPr>
          <p:nvPr/>
        </p:nvSpPr>
        <p:spPr bwMode="auto">
          <a:xfrm>
            <a:off x="7093566" y="1333911"/>
            <a:ext cx="0" cy="33013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424536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05 0.00139 L 0.30972 -0.00093 " pathEditMode="relative" rAng="0" ptsTypes="AA">
                                      <p:cBhvr>
                                        <p:cTn id="6" dur="2000" fill="hold"/>
                                        <p:tgtEl>
                                          <p:spTgt spid="65"/>
                                        </p:tgtEl>
                                        <p:attrNameLst>
                                          <p:attrName>ppt_x</p:attrName>
                                          <p:attrName>ppt_y</p:attrName>
                                        </p:attrNameLst>
                                      </p:cBhvr>
                                      <p:rCtr x="15538"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521652" y="1025105"/>
            <a:ext cx="1566070" cy="369332"/>
          </a:xfrm>
          <a:prstGeom prst="rect">
            <a:avLst/>
          </a:prstGeom>
          <a:noFill/>
        </p:spPr>
        <p:txBody>
          <a:bodyPr wrap="none" rtlCol="0">
            <a:spAutoFit/>
          </a:bodyPr>
          <a:lstStyle/>
          <a:p>
            <a:r>
              <a:rPr lang="nl-BE" dirty="0"/>
              <a:t>Niet-kaskosten</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5"/>
            <a:ext cx="0" cy="3078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24" name="Text Box 57">
            <a:extLst>
              <a:ext uri="{FF2B5EF4-FFF2-40B4-BE49-F238E27FC236}">
                <a16:creationId xmlns:a16="http://schemas.microsoft.com/office/drawing/2014/main" id="{33B54516-92BD-4890-9DEA-2AAF9B753545}"/>
              </a:ext>
            </a:extLst>
          </p:cNvPr>
          <p:cNvSpPr txBox="1">
            <a:spLocks noChangeArrowheads="1"/>
          </p:cNvSpPr>
          <p:nvPr/>
        </p:nvSpPr>
        <p:spPr bwMode="auto">
          <a:xfrm>
            <a:off x="3094912" y="2697324"/>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26" name="TextBox 25">
            <a:extLst>
              <a:ext uri="{FF2B5EF4-FFF2-40B4-BE49-F238E27FC236}">
                <a16:creationId xmlns:a16="http://schemas.microsoft.com/office/drawing/2014/main" id="{82263B97-8AE1-476D-8B5A-82FB2C4D4738}"/>
              </a:ext>
            </a:extLst>
          </p:cNvPr>
          <p:cNvSpPr txBox="1"/>
          <p:nvPr/>
        </p:nvSpPr>
        <p:spPr>
          <a:xfrm>
            <a:off x="940130" y="1004922"/>
            <a:ext cx="1150700" cy="369332"/>
          </a:xfrm>
          <a:prstGeom prst="rect">
            <a:avLst/>
          </a:prstGeom>
          <a:noFill/>
        </p:spPr>
        <p:txBody>
          <a:bodyPr wrap="none" rtlCol="0">
            <a:spAutoFit/>
          </a:bodyPr>
          <a:lstStyle/>
          <a:p>
            <a:r>
              <a:rPr lang="nl-BE" dirty="0"/>
              <a:t>Vermogen</a:t>
            </a:r>
          </a:p>
        </p:txBody>
      </p:sp>
      <p:sp>
        <p:nvSpPr>
          <p:cNvPr id="27" name="Line 51">
            <a:extLst>
              <a:ext uri="{FF2B5EF4-FFF2-40B4-BE49-F238E27FC236}">
                <a16:creationId xmlns:a16="http://schemas.microsoft.com/office/drawing/2014/main" id="{0A01631B-66BD-4DF5-AED8-2144AEE2A5F5}"/>
              </a:ext>
            </a:extLst>
          </p:cNvPr>
          <p:cNvSpPr>
            <a:spLocks noChangeShapeType="1"/>
          </p:cNvSpPr>
          <p:nvPr/>
        </p:nvSpPr>
        <p:spPr bwMode="auto">
          <a:xfrm>
            <a:off x="171012"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 name="Line 52">
            <a:extLst>
              <a:ext uri="{FF2B5EF4-FFF2-40B4-BE49-F238E27FC236}">
                <a16:creationId xmlns:a16="http://schemas.microsoft.com/office/drawing/2014/main" id="{7EC299E9-0522-4291-911D-35B0131AB2D3}"/>
              </a:ext>
            </a:extLst>
          </p:cNvPr>
          <p:cNvSpPr>
            <a:spLocks noChangeShapeType="1"/>
          </p:cNvSpPr>
          <p:nvPr/>
        </p:nvSpPr>
        <p:spPr bwMode="auto">
          <a:xfrm>
            <a:off x="1467999" y="1346976"/>
            <a:ext cx="0" cy="3078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9" name="TextBox 28">
            <a:extLst>
              <a:ext uri="{FF2B5EF4-FFF2-40B4-BE49-F238E27FC236}">
                <a16:creationId xmlns:a16="http://schemas.microsoft.com/office/drawing/2014/main" id="{C5F5DD5F-FE83-43DC-9801-8AB5423E0C26}"/>
              </a:ext>
            </a:extLst>
          </p:cNvPr>
          <p:cNvSpPr txBox="1"/>
          <p:nvPr/>
        </p:nvSpPr>
        <p:spPr>
          <a:xfrm>
            <a:off x="6565697" y="1030652"/>
            <a:ext cx="1110304" cy="369332"/>
          </a:xfrm>
          <a:prstGeom prst="rect">
            <a:avLst/>
          </a:prstGeom>
          <a:noFill/>
        </p:spPr>
        <p:txBody>
          <a:bodyPr wrap="none" rtlCol="0">
            <a:spAutoFit/>
          </a:bodyPr>
          <a:lstStyle/>
          <a:p>
            <a:r>
              <a:rPr lang="nl-BE" dirty="0"/>
              <a:t>Cash-flow</a:t>
            </a:r>
          </a:p>
        </p:txBody>
      </p:sp>
      <p:sp>
        <p:nvSpPr>
          <p:cNvPr id="30" name="Line 51">
            <a:extLst>
              <a:ext uri="{FF2B5EF4-FFF2-40B4-BE49-F238E27FC236}">
                <a16:creationId xmlns:a16="http://schemas.microsoft.com/office/drawing/2014/main" id="{02A0BE6B-164F-4DBA-9BCB-649DE72B0E6C}"/>
              </a:ext>
            </a:extLst>
          </p:cNvPr>
          <p:cNvSpPr>
            <a:spLocks noChangeShapeType="1"/>
          </p:cNvSpPr>
          <p:nvPr/>
        </p:nvSpPr>
        <p:spPr bwMode="auto">
          <a:xfrm>
            <a:off x="5796579" y="134499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0" name="Text Box 57">
            <a:extLst>
              <a:ext uri="{FF2B5EF4-FFF2-40B4-BE49-F238E27FC236}">
                <a16:creationId xmlns:a16="http://schemas.microsoft.com/office/drawing/2014/main" id="{543EB1A8-1D2B-4D49-85BC-651CAE3FD6D8}"/>
              </a:ext>
            </a:extLst>
          </p:cNvPr>
          <p:cNvSpPr txBox="1">
            <a:spLocks noChangeArrowheads="1"/>
          </p:cNvSpPr>
          <p:nvPr/>
        </p:nvSpPr>
        <p:spPr bwMode="auto">
          <a:xfrm>
            <a:off x="3096456" y="3801372"/>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49" name="Text Box 57">
            <a:extLst>
              <a:ext uri="{FF2B5EF4-FFF2-40B4-BE49-F238E27FC236}">
                <a16:creationId xmlns:a16="http://schemas.microsoft.com/office/drawing/2014/main" id="{F1917809-E250-4D8A-80C6-8562A116ECE7}"/>
              </a:ext>
            </a:extLst>
          </p:cNvPr>
          <p:cNvSpPr txBox="1">
            <a:spLocks noChangeArrowheads="1"/>
          </p:cNvSpPr>
          <p:nvPr/>
        </p:nvSpPr>
        <p:spPr bwMode="auto">
          <a:xfrm>
            <a:off x="3095451" y="3444601"/>
            <a:ext cx="1149600" cy="355119"/>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grpSp>
        <p:nvGrpSpPr>
          <p:cNvPr id="32" name="Group 31">
            <a:extLst>
              <a:ext uri="{FF2B5EF4-FFF2-40B4-BE49-F238E27FC236}">
                <a16:creationId xmlns:a16="http://schemas.microsoft.com/office/drawing/2014/main" id="{1C2547D1-378E-466C-B1B2-362915A78CE4}"/>
              </a:ext>
            </a:extLst>
          </p:cNvPr>
          <p:cNvGrpSpPr/>
          <p:nvPr/>
        </p:nvGrpSpPr>
        <p:grpSpPr>
          <a:xfrm>
            <a:off x="5926222" y="1361189"/>
            <a:ext cx="2333100" cy="2613965"/>
            <a:chOff x="3093694" y="1365201"/>
            <a:chExt cx="2333100" cy="2613965"/>
          </a:xfrm>
        </p:grpSpPr>
        <p:sp>
          <p:nvSpPr>
            <p:cNvPr id="33" name="Text Box 57">
              <a:extLst>
                <a:ext uri="{FF2B5EF4-FFF2-40B4-BE49-F238E27FC236}">
                  <a16:creationId xmlns:a16="http://schemas.microsoft.com/office/drawing/2014/main" id="{B183033B-A2A1-4ADF-BAB8-B68400195AC9}"/>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36" name="Text Box 57">
              <a:extLst>
                <a:ext uri="{FF2B5EF4-FFF2-40B4-BE49-F238E27FC236}">
                  <a16:creationId xmlns:a16="http://schemas.microsoft.com/office/drawing/2014/main" id="{74A92B7A-21D8-4AAA-8F43-C6CF037C5906}"/>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41" name="Text Box 57">
              <a:extLst>
                <a:ext uri="{FF2B5EF4-FFF2-40B4-BE49-F238E27FC236}">
                  <a16:creationId xmlns:a16="http://schemas.microsoft.com/office/drawing/2014/main" id="{FA8FDD57-475F-4191-974B-002B2BED3172}"/>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42" name="Text Box 57">
              <a:extLst>
                <a:ext uri="{FF2B5EF4-FFF2-40B4-BE49-F238E27FC236}">
                  <a16:creationId xmlns:a16="http://schemas.microsoft.com/office/drawing/2014/main" id="{E572B26F-317F-44C3-9B45-EEF137DB7239}"/>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46" name="Text Box 57">
              <a:extLst>
                <a:ext uri="{FF2B5EF4-FFF2-40B4-BE49-F238E27FC236}">
                  <a16:creationId xmlns:a16="http://schemas.microsoft.com/office/drawing/2014/main" id="{270D16CC-C09A-426F-8187-9D7880BA23B1}"/>
                </a:ext>
              </a:extLst>
            </p:cNvPr>
            <p:cNvSpPr txBox="1">
              <a:spLocks noChangeArrowheads="1"/>
            </p:cNvSpPr>
            <p:nvPr/>
          </p:nvSpPr>
          <p:spPr bwMode="auto">
            <a:xfrm>
              <a:off x="3095032" y="2499950"/>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55" name="Group 54">
              <a:extLst>
                <a:ext uri="{FF2B5EF4-FFF2-40B4-BE49-F238E27FC236}">
                  <a16:creationId xmlns:a16="http://schemas.microsoft.com/office/drawing/2014/main" id="{47C4847C-6A4C-4C67-B1D9-8C9AC4D0C563}"/>
                </a:ext>
              </a:extLst>
            </p:cNvPr>
            <p:cNvGrpSpPr/>
            <p:nvPr/>
          </p:nvGrpSpPr>
          <p:grpSpPr>
            <a:xfrm>
              <a:off x="3093694" y="2968005"/>
              <a:ext cx="1150449" cy="555236"/>
              <a:chOff x="3092969" y="2749453"/>
              <a:chExt cx="1150449" cy="555236"/>
            </a:xfrm>
          </p:grpSpPr>
          <p:sp>
            <p:nvSpPr>
              <p:cNvPr id="56" name="Text Box 57">
                <a:extLst>
                  <a:ext uri="{FF2B5EF4-FFF2-40B4-BE49-F238E27FC236}">
                    <a16:creationId xmlns:a16="http://schemas.microsoft.com/office/drawing/2014/main" id="{36A97A60-B2B6-4F1F-9BF0-3F6C0DDCB10A}"/>
                  </a:ext>
                </a:extLst>
              </p:cNvPr>
              <p:cNvSpPr txBox="1">
                <a:spLocks noChangeArrowheads="1"/>
              </p:cNvSpPr>
              <p:nvPr/>
            </p:nvSpPr>
            <p:spPr bwMode="auto">
              <a:xfrm>
                <a:off x="3092969" y="2749453"/>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7" name="Text Box 57">
                <a:extLst>
                  <a:ext uri="{FF2B5EF4-FFF2-40B4-BE49-F238E27FC236}">
                    <a16:creationId xmlns:a16="http://schemas.microsoft.com/office/drawing/2014/main" id="{67EE70D7-9D3D-410D-A62D-FF1A63C2C988}"/>
                  </a:ext>
                </a:extLst>
              </p:cNvPr>
              <p:cNvSpPr txBox="1">
                <a:spLocks noChangeArrowheads="1"/>
              </p:cNvSpPr>
              <p:nvPr/>
            </p:nvSpPr>
            <p:spPr bwMode="auto">
              <a:xfrm>
                <a:off x="3093818" y="3027071"/>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35" name="Text Box 57">
            <a:extLst>
              <a:ext uri="{FF2B5EF4-FFF2-40B4-BE49-F238E27FC236}">
                <a16:creationId xmlns:a16="http://schemas.microsoft.com/office/drawing/2014/main" id="{BFD6CD7F-13F1-4406-AAAA-79EFB30DCFB1}"/>
              </a:ext>
            </a:extLst>
          </p:cNvPr>
          <p:cNvSpPr txBox="1">
            <a:spLocks noChangeArrowheads="1"/>
          </p:cNvSpPr>
          <p:nvPr/>
        </p:nvSpPr>
        <p:spPr bwMode="auto">
          <a:xfrm>
            <a:off x="5923137" y="3524530"/>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47" name="Text Box 57">
            <a:extLst>
              <a:ext uri="{FF2B5EF4-FFF2-40B4-BE49-F238E27FC236}">
                <a16:creationId xmlns:a16="http://schemas.microsoft.com/office/drawing/2014/main" id="{35B44A81-1B1F-48C0-89C1-A4453C8D900E}"/>
              </a:ext>
            </a:extLst>
          </p:cNvPr>
          <p:cNvSpPr txBox="1">
            <a:spLocks noChangeArrowheads="1"/>
          </p:cNvSpPr>
          <p:nvPr/>
        </p:nvSpPr>
        <p:spPr bwMode="auto">
          <a:xfrm>
            <a:off x="303580" y="3799720"/>
            <a:ext cx="1150938" cy="587211"/>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48" name="Text Box 73">
            <a:extLst>
              <a:ext uri="{FF2B5EF4-FFF2-40B4-BE49-F238E27FC236}">
                <a16:creationId xmlns:a16="http://schemas.microsoft.com/office/drawing/2014/main" id="{78174340-5A60-4F69-B69F-13E59B9AF05E}"/>
              </a:ext>
            </a:extLst>
          </p:cNvPr>
          <p:cNvSpPr txBox="1">
            <a:spLocks noChangeArrowheads="1"/>
          </p:cNvSpPr>
          <p:nvPr/>
        </p:nvSpPr>
        <p:spPr bwMode="auto">
          <a:xfrm>
            <a:off x="5926222" y="2303405"/>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31" name="Line 52">
            <a:extLst>
              <a:ext uri="{FF2B5EF4-FFF2-40B4-BE49-F238E27FC236}">
                <a16:creationId xmlns:a16="http://schemas.microsoft.com/office/drawing/2014/main" id="{F9EB40D0-63EA-474B-ABBA-5C2408D58399}"/>
              </a:ext>
            </a:extLst>
          </p:cNvPr>
          <p:cNvSpPr>
            <a:spLocks noChangeShapeType="1"/>
          </p:cNvSpPr>
          <p:nvPr/>
        </p:nvSpPr>
        <p:spPr bwMode="auto">
          <a:xfrm>
            <a:off x="7093566" y="1333912"/>
            <a:ext cx="0" cy="30912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7547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77778E-7 7.40741E-7 L -0.16476 0.19606 " pathEditMode="relative" rAng="0" ptsTypes="AA">
                                      <p:cBhvr>
                                        <p:cTn id="10" dur="2000" fill="hold"/>
                                        <p:tgtEl>
                                          <p:spTgt spid="35"/>
                                        </p:tgtEl>
                                        <p:attrNameLst>
                                          <p:attrName>ppt_x</p:attrName>
                                          <p:attrName>ppt_y</p:attrName>
                                        </p:attrNameLst>
                                      </p:cBhvr>
                                      <p:rCtr x="-8247" y="97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7 -0.00417 L 0.44913 0.22268 " pathEditMode="relative" rAng="0" ptsTypes="AA">
                                      <p:cBhvr>
                                        <p:cTn id="14" dur="2000" fill="hold"/>
                                        <p:tgtEl>
                                          <p:spTgt spid="47"/>
                                        </p:tgtEl>
                                        <p:attrNameLst>
                                          <p:attrName>ppt_x</p:attrName>
                                          <p:attrName>ppt_y</p:attrName>
                                        </p:attrNameLst>
                                      </p:cBhvr>
                                      <p:rCtr x="22535" y="1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521652" y="1025105"/>
            <a:ext cx="1566070" cy="369332"/>
          </a:xfrm>
          <a:prstGeom prst="rect">
            <a:avLst/>
          </a:prstGeom>
          <a:noFill/>
        </p:spPr>
        <p:txBody>
          <a:bodyPr wrap="none" rtlCol="0">
            <a:spAutoFit/>
          </a:bodyPr>
          <a:lstStyle/>
          <a:p>
            <a:r>
              <a:rPr lang="nl-BE" dirty="0"/>
              <a:t>Niet-kaskosten</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5"/>
            <a:ext cx="0" cy="3078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24" name="Text Box 57">
            <a:extLst>
              <a:ext uri="{FF2B5EF4-FFF2-40B4-BE49-F238E27FC236}">
                <a16:creationId xmlns:a16="http://schemas.microsoft.com/office/drawing/2014/main" id="{33B54516-92BD-4890-9DEA-2AAF9B753545}"/>
              </a:ext>
            </a:extLst>
          </p:cNvPr>
          <p:cNvSpPr txBox="1">
            <a:spLocks noChangeArrowheads="1"/>
          </p:cNvSpPr>
          <p:nvPr/>
        </p:nvSpPr>
        <p:spPr bwMode="auto">
          <a:xfrm>
            <a:off x="3094912" y="2697324"/>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26" name="TextBox 25">
            <a:extLst>
              <a:ext uri="{FF2B5EF4-FFF2-40B4-BE49-F238E27FC236}">
                <a16:creationId xmlns:a16="http://schemas.microsoft.com/office/drawing/2014/main" id="{82263B97-8AE1-476D-8B5A-82FB2C4D4738}"/>
              </a:ext>
            </a:extLst>
          </p:cNvPr>
          <p:cNvSpPr txBox="1"/>
          <p:nvPr/>
        </p:nvSpPr>
        <p:spPr>
          <a:xfrm>
            <a:off x="940130" y="1004922"/>
            <a:ext cx="1150700" cy="369332"/>
          </a:xfrm>
          <a:prstGeom prst="rect">
            <a:avLst/>
          </a:prstGeom>
          <a:noFill/>
        </p:spPr>
        <p:txBody>
          <a:bodyPr wrap="none" rtlCol="0">
            <a:spAutoFit/>
          </a:bodyPr>
          <a:lstStyle/>
          <a:p>
            <a:r>
              <a:rPr lang="nl-BE" dirty="0"/>
              <a:t>Vermogen</a:t>
            </a:r>
          </a:p>
        </p:txBody>
      </p:sp>
      <p:sp>
        <p:nvSpPr>
          <p:cNvPr id="27" name="Line 51">
            <a:extLst>
              <a:ext uri="{FF2B5EF4-FFF2-40B4-BE49-F238E27FC236}">
                <a16:creationId xmlns:a16="http://schemas.microsoft.com/office/drawing/2014/main" id="{0A01631B-66BD-4DF5-AED8-2144AEE2A5F5}"/>
              </a:ext>
            </a:extLst>
          </p:cNvPr>
          <p:cNvSpPr>
            <a:spLocks noChangeShapeType="1"/>
          </p:cNvSpPr>
          <p:nvPr/>
        </p:nvSpPr>
        <p:spPr bwMode="auto">
          <a:xfrm>
            <a:off x="171012"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 name="Line 52">
            <a:extLst>
              <a:ext uri="{FF2B5EF4-FFF2-40B4-BE49-F238E27FC236}">
                <a16:creationId xmlns:a16="http://schemas.microsoft.com/office/drawing/2014/main" id="{7EC299E9-0522-4291-911D-35B0131AB2D3}"/>
              </a:ext>
            </a:extLst>
          </p:cNvPr>
          <p:cNvSpPr>
            <a:spLocks noChangeShapeType="1"/>
          </p:cNvSpPr>
          <p:nvPr/>
        </p:nvSpPr>
        <p:spPr bwMode="auto">
          <a:xfrm>
            <a:off x="1467999" y="1346976"/>
            <a:ext cx="0" cy="3078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9" name="TextBox 28">
            <a:extLst>
              <a:ext uri="{FF2B5EF4-FFF2-40B4-BE49-F238E27FC236}">
                <a16:creationId xmlns:a16="http://schemas.microsoft.com/office/drawing/2014/main" id="{C5F5DD5F-FE83-43DC-9801-8AB5423E0C26}"/>
              </a:ext>
            </a:extLst>
          </p:cNvPr>
          <p:cNvSpPr txBox="1"/>
          <p:nvPr/>
        </p:nvSpPr>
        <p:spPr>
          <a:xfrm>
            <a:off x="6565697" y="1030652"/>
            <a:ext cx="1110304" cy="369332"/>
          </a:xfrm>
          <a:prstGeom prst="rect">
            <a:avLst/>
          </a:prstGeom>
          <a:noFill/>
        </p:spPr>
        <p:txBody>
          <a:bodyPr wrap="none" rtlCol="0">
            <a:spAutoFit/>
          </a:bodyPr>
          <a:lstStyle/>
          <a:p>
            <a:r>
              <a:rPr lang="nl-BE" dirty="0"/>
              <a:t>Cash-flow</a:t>
            </a:r>
          </a:p>
        </p:txBody>
      </p:sp>
      <p:sp>
        <p:nvSpPr>
          <p:cNvPr id="30" name="Line 51">
            <a:extLst>
              <a:ext uri="{FF2B5EF4-FFF2-40B4-BE49-F238E27FC236}">
                <a16:creationId xmlns:a16="http://schemas.microsoft.com/office/drawing/2014/main" id="{02A0BE6B-164F-4DBA-9BCB-649DE72B0E6C}"/>
              </a:ext>
            </a:extLst>
          </p:cNvPr>
          <p:cNvSpPr>
            <a:spLocks noChangeShapeType="1"/>
          </p:cNvSpPr>
          <p:nvPr/>
        </p:nvSpPr>
        <p:spPr bwMode="auto">
          <a:xfrm>
            <a:off x="5796579" y="134499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0" name="Text Box 57">
            <a:extLst>
              <a:ext uri="{FF2B5EF4-FFF2-40B4-BE49-F238E27FC236}">
                <a16:creationId xmlns:a16="http://schemas.microsoft.com/office/drawing/2014/main" id="{543EB1A8-1D2B-4D49-85BC-651CAE3FD6D8}"/>
              </a:ext>
            </a:extLst>
          </p:cNvPr>
          <p:cNvSpPr txBox="1">
            <a:spLocks noChangeArrowheads="1"/>
          </p:cNvSpPr>
          <p:nvPr/>
        </p:nvSpPr>
        <p:spPr bwMode="auto">
          <a:xfrm>
            <a:off x="3096456" y="3801372"/>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49" name="Text Box 57">
            <a:extLst>
              <a:ext uri="{FF2B5EF4-FFF2-40B4-BE49-F238E27FC236}">
                <a16:creationId xmlns:a16="http://schemas.microsoft.com/office/drawing/2014/main" id="{F1917809-E250-4D8A-80C6-8562A116ECE7}"/>
              </a:ext>
            </a:extLst>
          </p:cNvPr>
          <p:cNvSpPr txBox="1">
            <a:spLocks noChangeArrowheads="1"/>
          </p:cNvSpPr>
          <p:nvPr/>
        </p:nvSpPr>
        <p:spPr bwMode="auto">
          <a:xfrm>
            <a:off x="3095451" y="3444601"/>
            <a:ext cx="1149600" cy="355119"/>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grpSp>
        <p:nvGrpSpPr>
          <p:cNvPr id="32" name="Group 31">
            <a:extLst>
              <a:ext uri="{FF2B5EF4-FFF2-40B4-BE49-F238E27FC236}">
                <a16:creationId xmlns:a16="http://schemas.microsoft.com/office/drawing/2014/main" id="{1C2547D1-378E-466C-B1B2-362915A78CE4}"/>
              </a:ext>
            </a:extLst>
          </p:cNvPr>
          <p:cNvGrpSpPr/>
          <p:nvPr/>
        </p:nvGrpSpPr>
        <p:grpSpPr>
          <a:xfrm>
            <a:off x="5926222" y="1361189"/>
            <a:ext cx="2333100" cy="2613965"/>
            <a:chOff x="3093694" y="1365201"/>
            <a:chExt cx="2333100" cy="2613965"/>
          </a:xfrm>
        </p:grpSpPr>
        <p:sp>
          <p:nvSpPr>
            <p:cNvPr id="33" name="Text Box 57">
              <a:extLst>
                <a:ext uri="{FF2B5EF4-FFF2-40B4-BE49-F238E27FC236}">
                  <a16:creationId xmlns:a16="http://schemas.microsoft.com/office/drawing/2014/main" id="{B183033B-A2A1-4ADF-BAB8-B68400195AC9}"/>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36" name="Text Box 57">
              <a:extLst>
                <a:ext uri="{FF2B5EF4-FFF2-40B4-BE49-F238E27FC236}">
                  <a16:creationId xmlns:a16="http://schemas.microsoft.com/office/drawing/2014/main" id="{74A92B7A-21D8-4AAA-8F43-C6CF037C5906}"/>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41" name="Text Box 57">
              <a:extLst>
                <a:ext uri="{FF2B5EF4-FFF2-40B4-BE49-F238E27FC236}">
                  <a16:creationId xmlns:a16="http://schemas.microsoft.com/office/drawing/2014/main" id="{FA8FDD57-475F-4191-974B-002B2BED3172}"/>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42" name="Text Box 57">
              <a:extLst>
                <a:ext uri="{FF2B5EF4-FFF2-40B4-BE49-F238E27FC236}">
                  <a16:creationId xmlns:a16="http://schemas.microsoft.com/office/drawing/2014/main" id="{E572B26F-317F-44C3-9B45-EEF137DB7239}"/>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46" name="Text Box 57">
              <a:extLst>
                <a:ext uri="{FF2B5EF4-FFF2-40B4-BE49-F238E27FC236}">
                  <a16:creationId xmlns:a16="http://schemas.microsoft.com/office/drawing/2014/main" id="{270D16CC-C09A-426F-8187-9D7880BA23B1}"/>
                </a:ext>
              </a:extLst>
            </p:cNvPr>
            <p:cNvSpPr txBox="1">
              <a:spLocks noChangeArrowheads="1"/>
            </p:cNvSpPr>
            <p:nvPr/>
          </p:nvSpPr>
          <p:spPr bwMode="auto">
            <a:xfrm>
              <a:off x="3095032" y="2499950"/>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55" name="Group 54">
              <a:extLst>
                <a:ext uri="{FF2B5EF4-FFF2-40B4-BE49-F238E27FC236}">
                  <a16:creationId xmlns:a16="http://schemas.microsoft.com/office/drawing/2014/main" id="{47C4847C-6A4C-4C67-B1D9-8C9AC4D0C563}"/>
                </a:ext>
              </a:extLst>
            </p:cNvPr>
            <p:cNvGrpSpPr/>
            <p:nvPr/>
          </p:nvGrpSpPr>
          <p:grpSpPr>
            <a:xfrm>
              <a:off x="3093694" y="2968005"/>
              <a:ext cx="1150449" cy="555236"/>
              <a:chOff x="3092969" y="2749453"/>
              <a:chExt cx="1150449" cy="555236"/>
            </a:xfrm>
          </p:grpSpPr>
          <p:sp>
            <p:nvSpPr>
              <p:cNvPr id="56" name="Text Box 57">
                <a:extLst>
                  <a:ext uri="{FF2B5EF4-FFF2-40B4-BE49-F238E27FC236}">
                    <a16:creationId xmlns:a16="http://schemas.microsoft.com/office/drawing/2014/main" id="{36A97A60-B2B6-4F1F-9BF0-3F6C0DDCB10A}"/>
                  </a:ext>
                </a:extLst>
              </p:cNvPr>
              <p:cNvSpPr txBox="1">
                <a:spLocks noChangeArrowheads="1"/>
              </p:cNvSpPr>
              <p:nvPr/>
            </p:nvSpPr>
            <p:spPr bwMode="auto">
              <a:xfrm>
                <a:off x="3092969" y="2749453"/>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7" name="Text Box 57">
                <a:extLst>
                  <a:ext uri="{FF2B5EF4-FFF2-40B4-BE49-F238E27FC236}">
                    <a16:creationId xmlns:a16="http://schemas.microsoft.com/office/drawing/2014/main" id="{67EE70D7-9D3D-410D-A62D-FF1A63C2C988}"/>
                  </a:ext>
                </a:extLst>
              </p:cNvPr>
              <p:cNvSpPr txBox="1">
                <a:spLocks noChangeArrowheads="1"/>
              </p:cNvSpPr>
              <p:nvPr/>
            </p:nvSpPr>
            <p:spPr bwMode="auto">
              <a:xfrm>
                <a:off x="3093818" y="3027071"/>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35" name="Text Box 57">
            <a:extLst>
              <a:ext uri="{FF2B5EF4-FFF2-40B4-BE49-F238E27FC236}">
                <a16:creationId xmlns:a16="http://schemas.microsoft.com/office/drawing/2014/main" id="{BFD6CD7F-13F1-4406-AAAA-79EFB30DCFB1}"/>
              </a:ext>
            </a:extLst>
          </p:cNvPr>
          <p:cNvSpPr txBox="1">
            <a:spLocks noChangeArrowheads="1"/>
          </p:cNvSpPr>
          <p:nvPr/>
        </p:nvSpPr>
        <p:spPr bwMode="auto">
          <a:xfrm>
            <a:off x="5923137" y="3524530"/>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47" name="Text Box 57">
            <a:extLst>
              <a:ext uri="{FF2B5EF4-FFF2-40B4-BE49-F238E27FC236}">
                <a16:creationId xmlns:a16="http://schemas.microsoft.com/office/drawing/2014/main" id="{35B44A81-1B1F-48C0-89C1-A4453C8D900E}"/>
              </a:ext>
            </a:extLst>
          </p:cNvPr>
          <p:cNvSpPr txBox="1">
            <a:spLocks noChangeArrowheads="1"/>
          </p:cNvSpPr>
          <p:nvPr/>
        </p:nvSpPr>
        <p:spPr bwMode="auto">
          <a:xfrm>
            <a:off x="303580" y="3799720"/>
            <a:ext cx="1150938" cy="587211"/>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48" name="Text Box 73">
            <a:extLst>
              <a:ext uri="{FF2B5EF4-FFF2-40B4-BE49-F238E27FC236}">
                <a16:creationId xmlns:a16="http://schemas.microsoft.com/office/drawing/2014/main" id="{78174340-5A60-4F69-B69F-13E59B9AF05E}"/>
              </a:ext>
            </a:extLst>
          </p:cNvPr>
          <p:cNvSpPr txBox="1">
            <a:spLocks noChangeArrowheads="1"/>
          </p:cNvSpPr>
          <p:nvPr/>
        </p:nvSpPr>
        <p:spPr bwMode="auto">
          <a:xfrm>
            <a:off x="5926222" y="2303405"/>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31" name="Line 52">
            <a:extLst>
              <a:ext uri="{FF2B5EF4-FFF2-40B4-BE49-F238E27FC236}">
                <a16:creationId xmlns:a16="http://schemas.microsoft.com/office/drawing/2014/main" id="{F9EB40D0-63EA-474B-ABBA-5C2408D58399}"/>
              </a:ext>
            </a:extLst>
          </p:cNvPr>
          <p:cNvSpPr>
            <a:spLocks noChangeShapeType="1"/>
          </p:cNvSpPr>
          <p:nvPr/>
        </p:nvSpPr>
        <p:spPr bwMode="auto">
          <a:xfrm>
            <a:off x="7093566" y="1333912"/>
            <a:ext cx="0" cy="30912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0" name="Text Box 57">
            <a:extLst>
              <a:ext uri="{FF2B5EF4-FFF2-40B4-BE49-F238E27FC236}">
                <a16:creationId xmlns:a16="http://schemas.microsoft.com/office/drawing/2014/main" id="{8F642206-4B0D-4ED0-A151-FFBE5BFB1BD5}"/>
              </a:ext>
            </a:extLst>
          </p:cNvPr>
          <p:cNvSpPr txBox="1">
            <a:spLocks noChangeArrowheads="1"/>
          </p:cNvSpPr>
          <p:nvPr/>
        </p:nvSpPr>
        <p:spPr bwMode="auto">
          <a:xfrm>
            <a:off x="4411639" y="5309472"/>
            <a:ext cx="1150938" cy="606484"/>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51" name="Text Box 57">
            <a:extLst>
              <a:ext uri="{FF2B5EF4-FFF2-40B4-BE49-F238E27FC236}">
                <a16:creationId xmlns:a16="http://schemas.microsoft.com/office/drawing/2014/main" id="{5D8AC96C-969C-463D-9808-DC58D24E87FC}"/>
              </a:ext>
            </a:extLst>
          </p:cNvPr>
          <p:cNvSpPr txBox="1">
            <a:spLocks noChangeArrowheads="1"/>
          </p:cNvSpPr>
          <p:nvPr/>
        </p:nvSpPr>
        <p:spPr bwMode="auto">
          <a:xfrm>
            <a:off x="4411639" y="4858848"/>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Tree>
    <p:extLst>
      <p:ext uri="{BB962C8B-B14F-4D97-AF65-F5344CB8AC3E}">
        <p14:creationId xmlns:p14="http://schemas.microsoft.com/office/powerpoint/2010/main" val="52925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4.81481E-6 L 0.01354 0.45625 " pathEditMode="relative" rAng="0" ptsTypes="AA">
                                      <p:cBhvr>
                                        <p:cTn id="6" dur="2000" fill="hold"/>
                                        <p:tgtEl>
                                          <p:spTgt spid="17"/>
                                        </p:tgtEl>
                                        <p:attrNameLst>
                                          <p:attrName>ppt_x</p:attrName>
                                          <p:attrName>ppt_y</p:attrName>
                                        </p:attrNameLst>
                                      </p:cBhvr>
                                      <p:rCtr x="677" y="22801"/>
                                    </p:animMotion>
                                  </p:childTnLst>
                                </p:cTn>
                              </p:par>
                              <p:par>
                                <p:cTn id="7" presetID="42" presetClass="path" presetSubtype="0" accel="50000" decel="50000" fill="hold" grpId="0" nodeType="withEffect">
                                  <p:stCondLst>
                                    <p:cond delay="0"/>
                                  </p:stCondLst>
                                  <p:childTnLst>
                                    <p:animMotion origin="layout" path="M 0.00069 4.07407E-6 L 0.01389 0.34143 " pathEditMode="relative" rAng="0" ptsTypes="AA">
                                      <p:cBhvr>
                                        <p:cTn id="8" dur="2000" fill="hold"/>
                                        <p:tgtEl>
                                          <p:spTgt spid="24"/>
                                        </p:tgtEl>
                                        <p:attrNameLst>
                                          <p:attrName>ppt_x</p:attrName>
                                          <p:attrName>ppt_y</p:attrName>
                                        </p:attrNameLst>
                                      </p:cBhvr>
                                      <p:rCtr x="660" y="17060"/>
                                    </p:animMotion>
                                  </p:childTnLst>
                                </p:cTn>
                              </p:par>
                              <p:par>
                                <p:cTn id="9" presetID="42" presetClass="path" presetSubtype="0" accel="50000" decel="50000" fill="hold" grpId="0" nodeType="withEffect">
                                  <p:stCondLst>
                                    <p:cond delay="0"/>
                                  </p:stCondLst>
                                  <p:childTnLst>
                                    <p:animMotion origin="layout" path="M 1.11111E-6 -7.40741E-7 L 0.01319 0.27546 " pathEditMode="relative" rAng="0" ptsTypes="AA">
                                      <p:cBhvr>
                                        <p:cTn id="10" dur="2000" fill="hold"/>
                                        <p:tgtEl>
                                          <p:spTgt spid="49"/>
                                        </p:tgtEl>
                                        <p:attrNameLst>
                                          <p:attrName>ppt_x</p:attrName>
                                          <p:attrName>ppt_y</p:attrName>
                                        </p:attrNameLst>
                                      </p:cBhvr>
                                      <p:rCtr x="660" y="13773"/>
                                    </p:animMotion>
                                  </p:childTnLst>
                                </p:cTn>
                              </p:par>
                              <p:par>
                                <p:cTn id="11" presetID="42" presetClass="path" presetSubtype="0" accel="50000" decel="50000" fill="hold" grpId="0" nodeType="withEffect">
                                  <p:stCondLst>
                                    <p:cond delay="0"/>
                                  </p:stCondLst>
                                  <p:childTnLst>
                                    <p:animMotion origin="layout" path="M -2.5E-6 -1.85185E-6 L 0.01407 0.27384 " pathEditMode="relative" rAng="0" ptsTypes="AA">
                                      <p:cBhvr>
                                        <p:cTn id="12" dur="2000" fill="hold"/>
                                        <p:tgtEl>
                                          <p:spTgt spid="40"/>
                                        </p:tgtEl>
                                        <p:attrNameLst>
                                          <p:attrName>ppt_x</p:attrName>
                                          <p:attrName>ppt_y</p:attrName>
                                        </p:attrNameLst>
                                      </p:cBhvr>
                                      <p:rCtr x="694" y="1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40" grpId="0" animBg="1"/>
      <p:bldP spid="4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5" name="TextBox 44">
            <a:extLst>
              <a:ext uri="{FF2B5EF4-FFF2-40B4-BE49-F238E27FC236}">
                <a16:creationId xmlns:a16="http://schemas.microsoft.com/office/drawing/2014/main" id="{D337B2E8-B074-4F55-B732-6DC504E035D5}"/>
              </a:ext>
            </a:extLst>
          </p:cNvPr>
          <p:cNvSpPr txBox="1"/>
          <p:nvPr/>
        </p:nvSpPr>
        <p:spPr>
          <a:xfrm>
            <a:off x="3521652" y="1025105"/>
            <a:ext cx="1566070" cy="369332"/>
          </a:xfrm>
          <a:prstGeom prst="rect">
            <a:avLst/>
          </a:prstGeom>
          <a:noFill/>
        </p:spPr>
        <p:txBody>
          <a:bodyPr wrap="none" rtlCol="0">
            <a:spAutoFit/>
          </a:bodyPr>
          <a:lstStyle/>
          <a:p>
            <a:r>
              <a:rPr lang="nl-BE" dirty="0"/>
              <a:t>Niet-kaskosten</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2970610"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267597" y="1346975"/>
            <a:ext cx="0" cy="3078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 name="Text Box 57">
            <a:extLst>
              <a:ext uri="{FF2B5EF4-FFF2-40B4-BE49-F238E27FC236}">
                <a16:creationId xmlns:a16="http://schemas.microsoft.com/office/drawing/2014/main" id="{FEF23123-5D7A-4D57-B5E4-1D26333F5EFD}"/>
              </a:ext>
            </a:extLst>
          </p:cNvPr>
          <p:cNvSpPr txBox="1">
            <a:spLocks noChangeArrowheads="1"/>
          </p:cNvSpPr>
          <p:nvPr/>
        </p:nvSpPr>
        <p:spPr bwMode="auto">
          <a:xfrm>
            <a:off x="3093694" y="1720220"/>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24" name="Text Box 57">
            <a:extLst>
              <a:ext uri="{FF2B5EF4-FFF2-40B4-BE49-F238E27FC236}">
                <a16:creationId xmlns:a16="http://schemas.microsoft.com/office/drawing/2014/main" id="{33B54516-92BD-4890-9DEA-2AAF9B753545}"/>
              </a:ext>
            </a:extLst>
          </p:cNvPr>
          <p:cNvSpPr txBox="1">
            <a:spLocks noChangeArrowheads="1"/>
          </p:cNvSpPr>
          <p:nvPr/>
        </p:nvSpPr>
        <p:spPr bwMode="auto">
          <a:xfrm>
            <a:off x="3094912" y="2697324"/>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26" name="TextBox 25">
            <a:extLst>
              <a:ext uri="{FF2B5EF4-FFF2-40B4-BE49-F238E27FC236}">
                <a16:creationId xmlns:a16="http://schemas.microsoft.com/office/drawing/2014/main" id="{82263B97-8AE1-476D-8B5A-82FB2C4D4738}"/>
              </a:ext>
            </a:extLst>
          </p:cNvPr>
          <p:cNvSpPr txBox="1"/>
          <p:nvPr/>
        </p:nvSpPr>
        <p:spPr>
          <a:xfrm>
            <a:off x="940130" y="1004922"/>
            <a:ext cx="1150700" cy="369332"/>
          </a:xfrm>
          <a:prstGeom prst="rect">
            <a:avLst/>
          </a:prstGeom>
          <a:noFill/>
        </p:spPr>
        <p:txBody>
          <a:bodyPr wrap="none" rtlCol="0">
            <a:spAutoFit/>
          </a:bodyPr>
          <a:lstStyle/>
          <a:p>
            <a:r>
              <a:rPr lang="nl-BE" dirty="0"/>
              <a:t>Vermogen</a:t>
            </a:r>
          </a:p>
        </p:txBody>
      </p:sp>
      <p:sp>
        <p:nvSpPr>
          <p:cNvPr id="27" name="Line 51">
            <a:extLst>
              <a:ext uri="{FF2B5EF4-FFF2-40B4-BE49-F238E27FC236}">
                <a16:creationId xmlns:a16="http://schemas.microsoft.com/office/drawing/2014/main" id="{0A01631B-66BD-4DF5-AED8-2144AEE2A5F5}"/>
              </a:ext>
            </a:extLst>
          </p:cNvPr>
          <p:cNvSpPr>
            <a:spLocks noChangeShapeType="1"/>
          </p:cNvSpPr>
          <p:nvPr/>
        </p:nvSpPr>
        <p:spPr bwMode="auto">
          <a:xfrm>
            <a:off x="171012" y="134697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 name="Line 52">
            <a:extLst>
              <a:ext uri="{FF2B5EF4-FFF2-40B4-BE49-F238E27FC236}">
                <a16:creationId xmlns:a16="http://schemas.microsoft.com/office/drawing/2014/main" id="{7EC299E9-0522-4291-911D-35B0131AB2D3}"/>
              </a:ext>
            </a:extLst>
          </p:cNvPr>
          <p:cNvSpPr>
            <a:spLocks noChangeShapeType="1"/>
          </p:cNvSpPr>
          <p:nvPr/>
        </p:nvSpPr>
        <p:spPr bwMode="auto">
          <a:xfrm>
            <a:off x="1467999" y="1346976"/>
            <a:ext cx="0" cy="3078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9" name="TextBox 28">
            <a:extLst>
              <a:ext uri="{FF2B5EF4-FFF2-40B4-BE49-F238E27FC236}">
                <a16:creationId xmlns:a16="http://schemas.microsoft.com/office/drawing/2014/main" id="{C5F5DD5F-FE83-43DC-9801-8AB5423E0C26}"/>
              </a:ext>
            </a:extLst>
          </p:cNvPr>
          <p:cNvSpPr txBox="1"/>
          <p:nvPr/>
        </p:nvSpPr>
        <p:spPr>
          <a:xfrm>
            <a:off x="6565697" y="1030652"/>
            <a:ext cx="1110304" cy="369332"/>
          </a:xfrm>
          <a:prstGeom prst="rect">
            <a:avLst/>
          </a:prstGeom>
          <a:noFill/>
        </p:spPr>
        <p:txBody>
          <a:bodyPr wrap="none" rtlCol="0">
            <a:spAutoFit/>
          </a:bodyPr>
          <a:lstStyle/>
          <a:p>
            <a:r>
              <a:rPr lang="nl-BE" dirty="0"/>
              <a:t>Cash-flow</a:t>
            </a:r>
          </a:p>
        </p:txBody>
      </p:sp>
      <p:sp>
        <p:nvSpPr>
          <p:cNvPr id="30" name="Line 51">
            <a:extLst>
              <a:ext uri="{FF2B5EF4-FFF2-40B4-BE49-F238E27FC236}">
                <a16:creationId xmlns:a16="http://schemas.microsoft.com/office/drawing/2014/main" id="{02A0BE6B-164F-4DBA-9BCB-649DE72B0E6C}"/>
              </a:ext>
            </a:extLst>
          </p:cNvPr>
          <p:cNvSpPr>
            <a:spLocks noChangeShapeType="1"/>
          </p:cNvSpPr>
          <p:nvPr/>
        </p:nvSpPr>
        <p:spPr bwMode="auto">
          <a:xfrm>
            <a:off x="5796579" y="134499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0" name="Text Box 57">
            <a:extLst>
              <a:ext uri="{FF2B5EF4-FFF2-40B4-BE49-F238E27FC236}">
                <a16:creationId xmlns:a16="http://schemas.microsoft.com/office/drawing/2014/main" id="{543EB1A8-1D2B-4D49-85BC-651CAE3FD6D8}"/>
              </a:ext>
            </a:extLst>
          </p:cNvPr>
          <p:cNvSpPr txBox="1">
            <a:spLocks noChangeArrowheads="1"/>
          </p:cNvSpPr>
          <p:nvPr/>
        </p:nvSpPr>
        <p:spPr bwMode="auto">
          <a:xfrm>
            <a:off x="3096456" y="3801372"/>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49" name="Text Box 57">
            <a:extLst>
              <a:ext uri="{FF2B5EF4-FFF2-40B4-BE49-F238E27FC236}">
                <a16:creationId xmlns:a16="http://schemas.microsoft.com/office/drawing/2014/main" id="{F1917809-E250-4D8A-80C6-8562A116ECE7}"/>
              </a:ext>
            </a:extLst>
          </p:cNvPr>
          <p:cNvSpPr txBox="1">
            <a:spLocks noChangeArrowheads="1"/>
          </p:cNvSpPr>
          <p:nvPr/>
        </p:nvSpPr>
        <p:spPr bwMode="auto">
          <a:xfrm>
            <a:off x="3095451" y="3444601"/>
            <a:ext cx="1149600" cy="355119"/>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grpSp>
        <p:nvGrpSpPr>
          <p:cNvPr id="32" name="Group 31">
            <a:extLst>
              <a:ext uri="{FF2B5EF4-FFF2-40B4-BE49-F238E27FC236}">
                <a16:creationId xmlns:a16="http://schemas.microsoft.com/office/drawing/2014/main" id="{1C2547D1-378E-466C-B1B2-362915A78CE4}"/>
              </a:ext>
            </a:extLst>
          </p:cNvPr>
          <p:cNvGrpSpPr/>
          <p:nvPr/>
        </p:nvGrpSpPr>
        <p:grpSpPr>
          <a:xfrm>
            <a:off x="5926222" y="1361189"/>
            <a:ext cx="2333100" cy="2613965"/>
            <a:chOff x="3093694" y="1365201"/>
            <a:chExt cx="2333100" cy="2613965"/>
          </a:xfrm>
        </p:grpSpPr>
        <p:sp>
          <p:nvSpPr>
            <p:cNvPr id="33" name="Text Box 57">
              <a:extLst>
                <a:ext uri="{FF2B5EF4-FFF2-40B4-BE49-F238E27FC236}">
                  <a16:creationId xmlns:a16="http://schemas.microsoft.com/office/drawing/2014/main" id="{B183033B-A2A1-4ADF-BAB8-B68400195AC9}"/>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36" name="Text Box 57">
              <a:extLst>
                <a:ext uri="{FF2B5EF4-FFF2-40B4-BE49-F238E27FC236}">
                  <a16:creationId xmlns:a16="http://schemas.microsoft.com/office/drawing/2014/main" id="{74A92B7A-21D8-4AAA-8F43-C6CF037C5906}"/>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41" name="Text Box 57">
              <a:extLst>
                <a:ext uri="{FF2B5EF4-FFF2-40B4-BE49-F238E27FC236}">
                  <a16:creationId xmlns:a16="http://schemas.microsoft.com/office/drawing/2014/main" id="{FA8FDD57-475F-4191-974B-002B2BED3172}"/>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42" name="Text Box 57">
              <a:extLst>
                <a:ext uri="{FF2B5EF4-FFF2-40B4-BE49-F238E27FC236}">
                  <a16:creationId xmlns:a16="http://schemas.microsoft.com/office/drawing/2014/main" id="{E572B26F-317F-44C3-9B45-EEF137DB7239}"/>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46" name="Text Box 57">
              <a:extLst>
                <a:ext uri="{FF2B5EF4-FFF2-40B4-BE49-F238E27FC236}">
                  <a16:creationId xmlns:a16="http://schemas.microsoft.com/office/drawing/2014/main" id="{270D16CC-C09A-426F-8187-9D7880BA23B1}"/>
                </a:ext>
              </a:extLst>
            </p:cNvPr>
            <p:cNvSpPr txBox="1">
              <a:spLocks noChangeArrowheads="1"/>
            </p:cNvSpPr>
            <p:nvPr/>
          </p:nvSpPr>
          <p:spPr bwMode="auto">
            <a:xfrm>
              <a:off x="3095032" y="2499950"/>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55" name="Group 54">
              <a:extLst>
                <a:ext uri="{FF2B5EF4-FFF2-40B4-BE49-F238E27FC236}">
                  <a16:creationId xmlns:a16="http://schemas.microsoft.com/office/drawing/2014/main" id="{47C4847C-6A4C-4C67-B1D9-8C9AC4D0C563}"/>
                </a:ext>
              </a:extLst>
            </p:cNvPr>
            <p:cNvGrpSpPr/>
            <p:nvPr/>
          </p:nvGrpSpPr>
          <p:grpSpPr>
            <a:xfrm>
              <a:off x="3093694" y="2968005"/>
              <a:ext cx="1150449" cy="555236"/>
              <a:chOff x="3092969" y="2749453"/>
              <a:chExt cx="1150449" cy="555236"/>
            </a:xfrm>
          </p:grpSpPr>
          <p:sp>
            <p:nvSpPr>
              <p:cNvPr id="56" name="Text Box 57">
                <a:extLst>
                  <a:ext uri="{FF2B5EF4-FFF2-40B4-BE49-F238E27FC236}">
                    <a16:creationId xmlns:a16="http://schemas.microsoft.com/office/drawing/2014/main" id="{36A97A60-B2B6-4F1F-9BF0-3F6C0DDCB10A}"/>
                  </a:ext>
                </a:extLst>
              </p:cNvPr>
              <p:cNvSpPr txBox="1">
                <a:spLocks noChangeArrowheads="1"/>
              </p:cNvSpPr>
              <p:nvPr/>
            </p:nvSpPr>
            <p:spPr bwMode="auto">
              <a:xfrm>
                <a:off x="3092969" y="2749453"/>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7" name="Text Box 57">
                <a:extLst>
                  <a:ext uri="{FF2B5EF4-FFF2-40B4-BE49-F238E27FC236}">
                    <a16:creationId xmlns:a16="http://schemas.microsoft.com/office/drawing/2014/main" id="{67EE70D7-9D3D-410D-A62D-FF1A63C2C988}"/>
                  </a:ext>
                </a:extLst>
              </p:cNvPr>
              <p:cNvSpPr txBox="1">
                <a:spLocks noChangeArrowheads="1"/>
              </p:cNvSpPr>
              <p:nvPr/>
            </p:nvSpPr>
            <p:spPr bwMode="auto">
              <a:xfrm>
                <a:off x="3093818" y="3027071"/>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35" name="Text Box 57">
            <a:extLst>
              <a:ext uri="{FF2B5EF4-FFF2-40B4-BE49-F238E27FC236}">
                <a16:creationId xmlns:a16="http://schemas.microsoft.com/office/drawing/2014/main" id="{BFD6CD7F-13F1-4406-AAAA-79EFB30DCFB1}"/>
              </a:ext>
            </a:extLst>
          </p:cNvPr>
          <p:cNvSpPr txBox="1">
            <a:spLocks noChangeArrowheads="1"/>
          </p:cNvSpPr>
          <p:nvPr/>
        </p:nvSpPr>
        <p:spPr bwMode="auto">
          <a:xfrm>
            <a:off x="5923137" y="3524530"/>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47" name="Text Box 57">
            <a:extLst>
              <a:ext uri="{FF2B5EF4-FFF2-40B4-BE49-F238E27FC236}">
                <a16:creationId xmlns:a16="http://schemas.microsoft.com/office/drawing/2014/main" id="{35B44A81-1B1F-48C0-89C1-A4453C8D900E}"/>
              </a:ext>
            </a:extLst>
          </p:cNvPr>
          <p:cNvSpPr txBox="1">
            <a:spLocks noChangeArrowheads="1"/>
          </p:cNvSpPr>
          <p:nvPr/>
        </p:nvSpPr>
        <p:spPr bwMode="auto">
          <a:xfrm>
            <a:off x="303580" y="3799720"/>
            <a:ext cx="1150938" cy="587211"/>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48" name="Text Box 73">
            <a:extLst>
              <a:ext uri="{FF2B5EF4-FFF2-40B4-BE49-F238E27FC236}">
                <a16:creationId xmlns:a16="http://schemas.microsoft.com/office/drawing/2014/main" id="{78174340-5A60-4F69-B69F-13E59B9AF05E}"/>
              </a:ext>
            </a:extLst>
          </p:cNvPr>
          <p:cNvSpPr txBox="1">
            <a:spLocks noChangeArrowheads="1"/>
          </p:cNvSpPr>
          <p:nvPr/>
        </p:nvSpPr>
        <p:spPr bwMode="auto">
          <a:xfrm>
            <a:off x="5926222" y="2303405"/>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31" name="Line 52">
            <a:extLst>
              <a:ext uri="{FF2B5EF4-FFF2-40B4-BE49-F238E27FC236}">
                <a16:creationId xmlns:a16="http://schemas.microsoft.com/office/drawing/2014/main" id="{F9EB40D0-63EA-474B-ABBA-5C2408D58399}"/>
              </a:ext>
            </a:extLst>
          </p:cNvPr>
          <p:cNvSpPr>
            <a:spLocks noChangeShapeType="1"/>
          </p:cNvSpPr>
          <p:nvPr/>
        </p:nvSpPr>
        <p:spPr bwMode="auto">
          <a:xfrm>
            <a:off x="7093566" y="1333912"/>
            <a:ext cx="0" cy="30912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0" name="Text Box 57">
            <a:extLst>
              <a:ext uri="{FF2B5EF4-FFF2-40B4-BE49-F238E27FC236}">
                <a16:creationId xmlns:a16="http://schemas.microsoft.com/office/drawing/2014/main" id="{8F642206-4B0D-4ED0-A151-FFBE5BFB1BD5}"/>
              </a:ext>
            </a:extLst>
          </p:cNvPr>
          <p:cNvSpPr txBox="1">
            <a:spLocks noChangeArrowheads="1"/>
          </p:cNvSpPr>
          <p:nvPr/>
        </p:nvSpPr>
        <p:spPr bwMode="auto">
          <a:xfrm>
            <a:off x="4411639" y="5309472"/>
            <a:ext cx="1150938" cy="606484"/>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51" name="Text Box 57">
            <a:extLst>
              <a:ext uri="{FF2B5EF4-FFF2-40B4-BE49-F238E27FC236}">
                <a16:creationId xmlns:a16="http://schemas.microsoft.com/office/drawing/2014/main" id="{5D8AC96C-969C-463D-9808-DC58D24E87FC}"/>
              </a:ext>
            </a:extLst>
          </p:cNvPr>
          <p:cNvSpPr txBox="1">
            <a:spLocks noChangeArrowheads="1"/>
          </p:cNvSpPr>
          <p:nvPr/>
        </p:nvSpPr>
        <p:spPr bwMode="auto">
          <a:xfrm>
            <a:off x="4411639" y="4858848"/>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52" name="Text Box 57">
            <a:extLst>
              <a:ext uri="{FF2B5EF4-FFF2-40B4-BE49-F238E27FC236}">
                <a16:creationId xmlns:a16="http://schemas.microsoft.com/office/drawing/2014/main" id="{CD605984-E326-4C78-908D-59CB88333DFC}"/>
              </a:ext>
            </a:extLst>
          </p:cNvPr>
          <p:cNvSpPr txBox="1">
            <a:spLocks noChangeArrowheads="1"/>
          </p:cNvSpPr>
          <p:nvPr/>
        </p:nvSpPr>
        <p:spPr bwMode="auto">
          <a:xfrm>
            <a:off x="3217738" y="4848542"/>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53" name="Text Box 57">
            <a:extLst>
              <a:ext uri="{FF2B5EF4-FFF2-40B4-BE49-F238E27FC236}">
                <a16:creationId xmlns:a16="http://schemas.microsoft.com/office/drawing/2014/main" id="{DB221DE5-F54D-4F84-B434-88489B2F6588}"/>
              </a:ext>
            </a:extLst>
          </p:cNvPr>
          <p:cNvSpPr txBox="1">
            <a:spLocks noChangeArrowheads="1"/>
          </p:cNvSpPr>
          <p:nvPr/>
        </p:nvSpPr>
        <p:spPr bwMode="auto">
          <a:xfrm>
            <a:off x="3219440" y="5038631"/>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54" name="Text Box 57">
            <a:extLst>
              <a:ext uri="{FF2B5EF4-FFF2-40B4-BE49-F238E27FC236}">
                <a16:creationId xmlns:a16="http://schemas.microsoft.com/office/drawing/2014/main" id="{60EA20A9-0411-4F13-9844-07E7DB61630B}"/>
              </a:ext>
            </a:extLst>
          </p:cNvPr>
          <p:cNvSpPr txBox="1">
            <a:spLocks noChangeArrowheads="1"/>
          </p:cNvSpPr>
          <p:nvPr/>
        </p:nvSpPr>
        <p:spPr bwMode="auto">
          <a:xfrm>
            <a:off x="3220864" y="5678863"/>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59" name="Text Box 57">
            <a:extLst>
              <a:ext uri="{FF2B5EF4-FFF2-40B4-BE49-F238E27FC236}">
                <a16:creationId xmlns:a16="http://schemas.microsoft.com/office/drawing/2014/main" id="{9049EFAD-EAAD-44CC-A2CE-611609CAA135}"/>
              </a:ext>
            </a:extLst>
          </p:cNvPr>
          <p:cNvSpPr txBox="1">
            <a:spLocks noChangeArrowheads="1"/>
          </p:cNvSpPr>
          <p:nvPr/>
        </p:nvSpPr>
        <p:spPr bwMode="auto">
          <a:xfrm>
            <a:off x="3219859" y="5322092"/>
            <a:ext cx="1149600" cy="355119"/>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2" name="TextBox 1">
            <a:extLst>
              <a:ext uri="{FF2B5EF4-FFF2-40B4-BE49-F238E27FC236}">
                <a16:creationId xmlns:a16="http://schemas.microsoft.com/office/drawing/2014/main" id="{8E1A72A1-6AE4-414B-AF0A-C1E812593893}"/>
              </a:ext>
            </a:extLst>
          </p:cNvPr>
          <p:cNvSpPr txBox="1"/>
          <p:nvPr/>
        </p:nvSpPr>
        <p:spPr>
          <a:xfrm>
            <a:off x="345698" y="4800243"/>
            <a:ext cx="2871189" cy="1200329"/>
          </a:xfrm>
          <a:prstGeom prst="rect">
            <a:avLst/>
          </a:prstGeom>
          <a:noFill/>
        </p:spPr>
        <p:txBody>
          <a:bodyPr wrap="square" rtlCol="0">
            <a:spAutoFit/>
          </a:bodyPr>
          <a:lstStyle/>
          <a:p>
            <a:r>
              <a:rPr lang="nl-BE" dirty="0">
                <a:solidFill>
                  <a:srgbClr val="FF0000"/>
                </a:solidFill>
              </a:rPr>
              <a:t>Er blijft een positieve cash-flow, ondanks het verlies, gezien de niet-kaskosten hoger zijn dan het verlies</a:t>
            </a:r>
          </a:p>
        </p:txBody>
      </p:sp>
    </p:spTree>
    <p:extLst>
      <p:ext uri="{BB962C8B-B14F-4D97-AF65-F5344CB8AC3E}">
        <p14:creationId xmlns:p14="http://schemas.microsoft.com/office/powerpoint/2010/main" val="38403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3179139" y="1239120"/>
            <a:ext cx="1150937" cy="44111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6863" y="2117695"/>
            <a:ext cx="1150937" cy="282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78820" y="1675939"/>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Handels-vorderingen</a:t>
            </a:r>
            <a:endParaRPr lang="nl-NL" sz="1200" dirty="0"/>
          </a:p>
        </p:txBody>
      </p:sp>
      <p:sp>
        <p:nvSpPr>
          <p:cNvPr id="14" name="Text Box 63"/>
          <p:cNvSpPr txBox="1">
            <a:spLocks noChangeArrowheads="1"/>
          </p:cNvSpPr>
          <p:nvPr/>
        </p:nvSpPr>
        <p:spPr bwMode="auto">
          <a:xfrm>
            <a:off x="7270077" y="158157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342003" y="1820924"/>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3"/>
            <a:ext cx="1013483" cy="369332"/>
          </a:xfrm>
          <a:prstGeom prst="rect">
            <a:avLst/>
          </a:prstGeom>
          <a:noFill/>
        </p:spPr>
        <p:txBody>
          <a:bodyPr wrap="none" rtlCol="0">
            <a:spAutoFit/>
          </a:bodyPr>
          <a:lstStyle/>
          <a:p>
            <a:r>
              <a:rPr lang="nl-BE" dirty="0">
                <a:solidFill>
                  <a:srgbClr val="00B050"/>
                </a:solidFill>
              </a:rPr>
              <a:t>Net-cash</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6136657" y="100489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51840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63" name="Group 62">
            <a:extLst>
              <a:ext uri="{FF2B5EF4-FFF2-40B4-BE49-F238E27FC236}">
                <a16:creationId xmlns:a16="http://schemas.microsoft.com/office/drawing/2014/main" id="{4448BED2-A2B5-4EFC-801E-5F3C3B0D20F8}"/>
              </a:ext>
            </a:extLst>
          </p:cNvPr>
          <p:cNvGrpSpPr/>
          <p:nvPr/>
        </p:nvGrpSpPr>
        <p:grpSpPr>
          <a:xfrm>
            <a:off x="6138327" y="3547069"/>
            <a:ext cx="2333100" cy="2613965"/>
            <a:chOff x="3093694" y="1365201"/>
            <a:chExt cx="2333100" cy="2613965"/>
          </a:xfrm>
        </p:grpSpPr>
        <p:sp>
          <p:nvSpPr>
            <p:cNvPr id="64" name="Text Box 57">
              <a:extLst>
                <a:ext uri="{FF2B5EF4-FFF2-40B4-BE49-F238E27FC236}">
                  <a16:creationId xmlns:a16="http://schemas.microsoft.com/office/drawing/2014/main" id="{3E850F2C-9FEB-4F56-9AE3-9BB53BAF655A}"/>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65" name="Text Box 57">
              <a:extLst>
                <a:ext uri="{FF2B5EF4-FFF2-40B4-BE49-F238E27FC236}">
                  <a16:creationId xmlns:a16="http://schemas.microsoft.com/office/drawing/2014/main" id="{6B460E7C-5D66-401F-81E6-FFF56BA33382}"/>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66" name="Text Box 57">
              <a:extLst>
                <a:ext uri="{FF2B5EF4-FFF2-40B4-BE49-F238E27FC236}">
                  <a16:creationId xmlns:a16="http://schemas.microsoft.com/office/drawing/2014/main" id="{CA695C26-FF5B-45F0-921B-3B1481C99621}"/>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67" name="Text Box 57">
              <a:extLst>
                <a:ext uri="{FF2B5EF4-FFF2-40B4-BE49-F238E27FC236}">
                  <a16:creationId xmlns:a16="http://schemas.microsoft.com/office/drawing/2014/main" id="{5768F4EE-644E-4EB4-B17D-6DEBE28807B3}"/>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68" name="Text Box 57">
              <a:extLst>
                <a:ext uri="{FF2B5EF4-FFF2-40B4-BE49-F238E27FC236}">
                  <a16:creationId xmlns:a16="http://schemas.microsoft.com/office/drawing/2014/main" id="{A3E713A7-F74C-4257-85DE-08DF4658C568}"/>
                </a:ext>
              </a:extLst>
            </p:cNvPr>
            <p:cNvSpPr txBox="1">
              <a:spLocks noChangeArrowheads="1"/>
            </p:cNvSpPr>
            <p:nvPr/>
          </p:nvSpPr>
          <p:spPr bwMode="auto">
            <a:xfrm>
              <a:off x="3095032" y="2499945"/>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69" name="Group 68">
              <a:extLst>
                <a:ext uri="{FF2B5EF4-FFF2-40B4-BE49-F238E27FC236}">
                  <a16:creationId xmlns:a16="http://schemas.microsoft.com/office/drawing/2014/main" id="{7F9C4540-9BA1-4048-B3AF-A3FDBEF1640E}"/>
                </a:ext>
              </a:extLst>
            </p:cNvPr>
            <p:cNvGrpSpPr/>
            <p:nvPr/>
          </p:nvGrpSpPr>
          <p:grpSpPr>
            <a:xfrm>
              <a:off x="3093694" y="2968000"/>
              <a:ext cx="1150449" cy="555236"/>
              <a:chOff x="3092969" y="2749448"/>
              <a:chExt cx="1150449" cy="555236"/>
            </a:xfrm>
          </p:grpSpPr>
          <p:sp>
            <p:nvSpPr>
              <p:cNvPr id="70" name="Text Box 57">
                <a:extLst>
                  <a:ext uri="{FF2B5EF4-FFF2-40B4-BE49-F238E27FC236}">
                    <a16:creationId xmlns:a16="http://schemas.microsoft.com/office/drawing/2014/main" id="{B213E68A-6DC5-4956-916F-0061020D0135}"/>
                  </a:ext>
                </a:extLst>
              </p:cNvPr>
              <p:cNvSpPr txBox="1">
                <a:spLocks noChangeArrowheads="1"/>
              </p:cNvSpPr>
              <p:nvPr/>
            </p:nvSpPr>
            <p:spPr bwMode="auto">
              <a:xfrm>
                <a:off x="3092969" y="274944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71" name="Text Box 57">
                <a:extLst>
                  <a:ext uri="{FF2B5EF4-FFF2-40B4-BE49-F238E27FC236}">
                    <a16:creationId xmlns:a16="http://schemas.microsoft.com/office/drawing/2014/main" id="{42DF2154-DBE2-44A2-B75D-934E04FBFA33}"/>
                  </a:ext>
                </a:extLst>
              </p:cNvPr>
              <p:cNvSpPr txBox="1">
                <a:spLocks noChangeArrowheads="1"/>
              </p:cNvSpPr>
              <p:nvPr/>
            </p:nvSpPr>
            <p:spPr bwMode="auto">
              <a:xfrm>
                <a:off x="3093818" y="3027066"/>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73" name="Text Box 57">
            <a:extLst>
              <a:ext uri="{FF2B5EF4-FFF2-40B4-BE49-F238E27FC236}">
                <a16:creationId xmlns:a16="http://schemas.microsoft.com/office/drawing/2014/main" id="{532BAD96-1D0A-4DB9-9E73-3F4E1B15A5A6}"/>
              </a:ext>
            </a:extLst>
          </p:cNvPr>
          <p:cNvSpPr txBox="1">
            <a:spLocks noChangeArrowheads="1"/>
          </p:cNvSpPr>
          <p:nvPr/>
        </p:nvSpPr>
        <p:spPr bwMode="auto">
          <a:xfrm>
            <a:off x="298773" y="5479585"/>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74" name="Text Box 57">
            <a:extLst>
              <a:ext uri="{FF2B5EF4-FFF2-40B4-BE49-F238E27FC236}">
                <a16:creationId xmlns:a16="http://schemas.microsoft.com/office/drawing/2014/main" id="{5E4D83DF-2A31-4973-B3C8-B31B027C00B4}"/>
              </a:ext>
            </a:extLst>
          </p:cNvPr>
          <p:cNvSpPr txBox="1">
            <a:spLocks noChangeArrowheads="1"/>
          </p:cNvSpPr>
          <p:nvPr/>
        </p:nvSpPr>
        <p:spPr bwMode="auto">
          <a:xfrm>
            <a:off x="3214255" y="4005164"/>
            <a:ext cx="1174086"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75" name="Text Box 57">
            <a:extLst>
              <a:ext uri="{FF2B5EF4-FFF2-40B4-BE49-F238E27FC236}">
                <a16:creationId xmlns:a16="http://schemas.microsoft.com/office/drawing/2014/main" id="{A3C7E7B9-6CBB-4447-9F68-A04081C04CF4}"/>
              </a:ext>
            </a:extLst>
          </p:cNvPr>
          <p:cNvSpPr txBox="1">
            <a:spLocks noChangeArrowheads="1"/>
          </p:cNvSpPr>
          <p:nvPr/>
        </p:nvSpPr>
        <p:spPr bwMode="auto">
          <a:xfrm>
            <a:off x="3238621" y="4793845"/>
            <a:ext cx="114960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76" name="Text Box 57">
            <a:extLst>
              <a:ext uri="{FF2B5EF4-FFF2-40B4-BE49-F238E27FC236}">
                <a16:creationId xmlns:a16="http://schemas.microsoft.com/office/drawing/2014/main" id="{EE3B401A-882D-4F2D-9642-32B7CC5363AF}"/>
              </a:ext>
            </a:extLst>
          </p:cNvPr>
          <p:cNvSpPr txBox="1">
            <a:spLocks noChangeArrowheads="1"/>
          </p:cNvSpPr>
          <p:nvPr/>
        </p:nvSpPr>
        <p:spPr bwMode="auto">
          <a:xfrm>
            <a:off x="3240165" y="5897893"/>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77" name="Text Box 57">
            <a:extLst>
              <a:ext uri="{FF2B5EF4-FFF2-40B4-BE49-F238E27FC236}">
                <a16:creationId xmlns:a16="http://schemas.microsoft.com/office/drawing/2014/main" id="{E4FB9169-AFB1-4CDF-BB99-1E91FB49EDC6}"/>
              </a:ext>
            </a:extLst>
          </p:cNvPr>
          <p:cNvSpPr txBox="1">
            <a:spLocks noChangeArrowheads="1"/>
          </p:cNvSpPr>
          <p:nvPr/>
        </p:nvSpPr>
        <p:spPr bwMode="auto">
          <a:xfrm>
            <a:off x="3239160" y="5541122"/>
            <a:ext cx="1149600" cy="355119"/>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86" name="Text Box 72">
            <a:extLst>
              <a:ext uri="{FF2B5EF4-FFF2-40B4-BE49-F238E27FC236}">
                <a16:creationId xmlns:a16="http://schemas.microsoft.com/office/drawing/2014/main" id="{911717FD-4539-44CE-BCF3-C6832A0EA75C}"/>
              </a:ext>
            </a:extLst>
          </p:cNvPr>
          <p:cNvSpPr txBox="1">
            <a:spLocks noChangeArrowheads="1"/>
          </p:cNvSpPr>
          <p:nvPr/>
        </p:nvSpPr>
        <p:spPr bwMode="auto">
          <a:xfrm>
            <a:off x="4334204" y="210986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3" name="Line 52"/>
          <p:cNvSpPr>
            <a:spLocks noChangeShapeType="1"/>
          </p:cNvSpPr>
          <p:nvPr/>
        </p:nvSpPr>
        <p:spPr bwMode="auto">
          <a:xfrm>
            <a:off x="4330919" y="446957"/>
            <a:ext cx="0" cy="24762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8" name="Text Box 73">
            <a:extLst>
              <a:ext uri="{FF2B5EF4-FFF2-40B4-BE49-F238E27FC236}">
                <a16:creationId xmlns:a16="http://schemas.microsoft.com/office/drawing/2014/main" id="{882A22EC-D9C4-4C27-BBF0-267F36985968}"/>
              </a:ext>
            </a:extLst>
          </p:cNvPr>
          <p:cNvSpPr txBox="1">
            <a:spLocks noChangeArrowheads="1"/>
          </p:cNvSpPr>
          <p:nvPr/>
        </p:nvSpPr>
        <p:spPr bwMode="auto">
          <a:xfrm>
            <a:off x="6145323" y="4488582"/>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89" name="Text Box 57">
            <a:extLst>
              <a:ext uri="{FF2B5EF4-FFF2-40B4-BE49-F238E27FC236}">
                <a16:creationId xmlns:a16="http://schemas.microsoft.com/office/drawing/2014/main" id="{093E75AC-E5E5-4314-A97F-ECF350B41526}"/>
              </a:ext>
            </a:extLst>
          </p:cNvPr>
          <p:cNvSpPr txBox="1">
            <a:spLocks noChangeArrowheads="1"/>
          </p:cNvSpPr>
          <p:nvPr/>
        </p:nvSpPr>
        <p:spPr bwMode="auto">
          <a:xfrm>
            <a:off x="6132785" y="5713139"/>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Tree>
    <p:extLst>
      <p:ext uri="{BB962C8B-B14F-4D97-AF65-F5344CB8AC3E}">
        <p14:creationId xmlns:p14="http://schemas.microsoft.com/office/powerpoint/2010/main" val="157804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5E-6 0.00208 L 0.12257 -0.39908 " pathEditMode="relative" rAng="0" ptsTypes="AA">
                                      <p:cBhvr>
                                        <p:cTn id="60" dur="2000" fill="hold"/>
                                        <p:tgtEl>
                                          <p:spTgt spid="74"/>
                                        </p:tgtEl>
                                        <p:attrNameLst>
                                          <p:attrName>ppt_x</p:attrName>
                                          <p:attrName>ppt_y</p:attrName>
                                        </p:attrNameLst>
                                      </p:cBhvr>
                                      <p:rCtr x="6128" y="-20069"/>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0.00105 -0.00139 L 0.00086 0.04074 " pathEditMode="relative" rAng="0" ptsTypes="AA">
                                      <p:cBhvr>
                                        <p:cTn id="64" dur="2000" fill="hold"/>
                                        <p:tgtEl>
                                          <p:spTgt spid="86"/>
                                        </p:tgtEl>
                                        <p:attrNameLst>
                                          <p:attrName>ppt_x</p:attrName>
                                          <p:attrName>ppt_y</p:attrName>
                                        </p:attrNameLst>
                                      </p:cBhvr>
                                      <p:rCtr x="87" y="2106"/>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0.00052 0.00139 L 0.12084 -0.3919 " pathEditMode="relative" rAng="0" ptsTypes="AA">
                                      <p:cBhvr>
                                        <p:cTn id="68" dur="2000" fill="hold"/>
                                        <p:tgtEl>
                                          <p:spTgt spid="75"/>
                                        </p:tgtEl>
                                        <p:attrNameLst>
                                          <p:attrName>ppt_x</p:attrName>
                                          <p:attrName>ppt_y</p:attrName>
                                        </p:attrNameLst>
                                      </p:cBhvr>
                                      <p:rCtr x="6059" y="-19676"/>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0" nodeType="clickEffect">
                                  <p:stCondLst>
                                    <p:cond delay="0"/>
                                  </p:stCondLst>
                                  <p:childTnLst>
                                    <p:animMotion origin="layout" path="M -0.0052 -0.00278 L 0.12118 -0.67871 " pathEditMode="relative" rAng="0" ptsTypes="AA">
                                      <p:cBhvr>
                                        <p:cTn id="72" dur="2000" fill="hold"/>
                                        <p:tgtEl>
                                          <p:spTgt spid="77"/>
                                        </p:tgtEl>
                                        <p:attrNameLst>
                                          <p:attrName>ppt_x</p:attrName>
                                          <p:attrName>ppt_y</p:attrName>
                                        </p:attrNameLst>
                                      </p:cBhvr>
                                      <p:rCtr x="6319" y="-33796"/>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0" nodeType="clickEffect">
                                  <p:stCondLst>
                                    <p:cond delay="0"/>
                                  </p:stCondLst>
                                  <p:childTnLst>
                                    <p:animMotion origin="layout" path="M 2.5E-6 2.59259E-6 L 0.12048 -0.62778 " pathEditMode="relative" rAng="0" ptsTypes="AA">
                                      <p:cBhvr>
                                        <p:cTn id="76" dur="2000" fill="hold"/>
                                        <p:tgtEl>
                                          <p:spTgt spid="76"/>
                                        </p:tgtEl>
                                        <p:attrNameLst>
                                          <p:attrName>ppt_x</p:attrName>
                                          <p:attrName>ppt_y</p:attrName>
                                        </p:attrNameLst>
                                      </p:cBhvr>
                                      <p:rCtr x="6024" y="-31389"/>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0"/>
                                  </p:stCondLst>
                                  <p:childTnLst>
                                    <p:animMotion origin="layout" path="M 3.88889E-6 0.00417 L 0.00139 -0.72361 " pathEditMode="relative" rAng="0" ptsTypes="AA">
                                      <p:cBhvr>
                                        <p:cTn id="80" dur="2000" fill="hold"/>
                                        <p:tgtEl>
                                          <p:spTgt spid="73"/>
                                        </p:tgtEl>
                                        <p:attrNameLst>
                                          <p:attrName>ppt_x</p:attrName>
                                          <p:attrName>ppt_y</p:attrName>
                                        </p:attrNameLst>
                                      </p:cBhvr>
                                      <p:rCtr x="69" y="-3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20" grpId="0" animBg="1"/>
      <p:bldP spid="49" grpId="0"/>
      <p:bldP spid="96" grpId="0" animBg="1"/>
      <p:bldP spid="28" grpId="0" animBg="1"/>
      <p:bldP spid="30" grpId="0" animBg="1"/>
      <p:bldP spid="33" grpId="0" animBg="1"/>
      <p:bldP spid="35" grpId="0"/>
      <p:bldP spid="36" grpId="0"/>
      <p:bldP spid="37" grpId="0" animBg="1"/>
      <p:bldP spid="38" grpId="0" animBg="1"/>
      <p:bldP spid="39" grpId="0"/>
      <p:bldP spid="40" grpId="0" animBg="1"/>
      <p:bldP spid="2" grpId="0"/>
      <p:bldP spid="41" grpId="0"/>
      <p:bldP spid="42" grpId="0"/>
      <p:bldP spid="73" grpId="0" animBg="1"/>
      <p:bldP spid="74" grpId="0" animBg="1"/>
      <p:bldP spid="75" grpId="0" animBg="1"/>
      <p:bldP spid="76" grpId="0" animBg="1"/>
      <p:bldP spid="77" grpId="0" animBg="1"/>
      <p:bldP spid="86" grpId="0" animBg="1"/>
      <p:bldP spid="86" grpId="1" animBg="1"/>
      <p:bldP spid="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3179139" y="1238063"/>
            <a:ext cx="1150937" cy="46057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6863" y="2114763"/>
            <a:ext cx="1132861" cy="26267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77118" y="1685097"/>
            <a:ext cx="1132146"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270077" y="158157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342003" y="181538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3"/>
            <a:ext cx="1013483" cy="369332"/>
          </a:xfrm>
          <a:prstGeom prst="rect">
            <a:avLst/>
          </a:prstGeom>
          <a:noFill/>
        </p:spPr>
        <p:txBody>
          <a:bodyPr wrap="none" rtlCol="0">
            <a:spAutoFit/>
          </a:bodyPr>
          <a:lstStyle/>
          <a:p>
            <a:r>
              <a:rPr lang="nl-BE" dirty="0">
                <a:solidFill>
                  <a:srgbClr val="00B050"/>
                </a:solidFill>
              </a:rPr>
              <a:t>Net-cash</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6136657" y="100489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51840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82" name="Text Box 57">
            <a:extLst>
              <a:ext uri="{FF2B5EF4-FFF2-40B4-BE49-F238E27FC236}">
                <a16:creationId xmlns:a16="http://schemas.microsoft.com/office/drawing/2014/main" id="{7AD3A348-E6E8-4D37-A1EE-8A4EEEC1731D}"/>
              </a:ext>
            </a:extLst>
          </p:cNvPr>
          <p:cNvSpPr txBox="1">
            <a:spLocks noChangeArrowheads="1"/>
          </p:cNvSpPr>
          <p:nvPr/>
        </p:nvSpPr>
        <p:spPr bwMode="auto">
          <a:xfrm>
            <a:off x="4335068" y="1267775"/>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83" name="Text Box 57">
            <a:extLst>
              <a:ext uri="{FF2B5EF4-FFF2-40B4-BE49-F238E27FC236}">
                <a16:creationId xmlns:a16="http://schemas.microsoft.com/office/drawing/2014/main" id="{4A001317-2D59-4D73-A927-6BA5B138AAF4}"/>
              </a:ext>
            </a:extLst>
          </p:cNvPr>
          <p:cNvSpPr txBox="1">
            <a:spLocks noChangeArrowheads="1"/>
          </p:cNvSpPr>
          <p:nvPr/>
        </p:nvSpPr>
        <p:spPr bwMode="auto">
          <a:xfrm>
            <a:off x="4361686" y="2101095"/>
            <a:ext cx="1130310"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84" name="Text Box 57">
            <a:extLst>
              <a:ext uri="{FF2B5EF4-FFF2-40B4-BE49-F238E27FC236}">
                <a16:creationId xmlns:a16="http://schemas.microsoft.com/office/drawing/2014/main" id="{4115A359-C7C8-4F3B-BF94-90446BEA08A8}"/>
              </a:ext>
            </a:extLst>
          </p:cNvPr>
          <p:cNvSpPr txBox="1">
            <a:spLocks noChangeArrowheads="1"/>
          </p:cNvSpPr>
          <p:nvPr/>
        </p:nvSpPr>
        <p:spPr bwMode="auto">
          <a:xfrm>
            <a:off x="4342176" y="1589671"/>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85" name="Text Box 57">
            <a:extLst>
              <a:ext uri="{FF2B5EF4-FFF2-40B4-BE49-F238E27FC236}">
                <a16:creationId xmlns:a16="http://schemas.microsoft.com/office/drawing/2014/main" id="{22F9200A-2274-499C-826F-BB7DC3C51617}"/>
              </a:ext>
            </a:extLst>
          </p:cNvPr>
          <p:cNvSpPr txBox="1">
            <a:spLocks noChangeArrowheads="1"/>
          </p:cNvSpPr>
          <p:nvPr/>
        </p:nvSpPr>
        <p:spPr bwMode="auto">
          <a:xfrm>
            <a:off x="4339518" y="888242"/>
            <a:ext cx="1149600" cy="355119"/>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86" name="Text Box 72">
            <a:extLst>
              <a:ext uri="{FF2B5EF4-FFF2-40B4-BE49-F238E27FC236}">
                <a16:creationId xmlns:a16="http://schemas.microsoft.com/office/drawing/2014/main" id="{911717FD-4539-44CE-BCF3-C6832A0EA75C}"/>
              </a:ext>
            </a:extLst>
          </p:cNvPr>
          <p:cNvSpPr txBox="1">
            <a:spLocks noChangeArrowheads="1"/>
          </p:cNvSpPr>
          <p:nvPr/>
        </p:nvSpPr>
        <p:spPr bwMode="auto">
          <a:xfrm>
            <a:off x="4345437" y="2367765"/>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3" name="Line 52"/>
          <p:cNvSpPr>
            <a:spLocks noChangeShapeType="1"/>
          </p:cNvSpPr>
          <p:nvPr/>
        </p:nvSpPr>
        <p:spPr bwMode="auto">
          <a:xfrm>
            <a:off x="4330919" y="446957"/>
            <a:ext cx="0" cy="24762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8" name="Text Box 57">
            <a:extLst>
              <a:ext uri="{FF2B5EF4-FFF2-40B4-BE49-F238E27FC236}">
                <a16:creationId xmlns:a16="http://schemas.microsoft.com/office/drawing/2014/main" id="{B7BAB2F8-252E-4446-A6CB-238295BBD4F2}"/>
              </a:ext>
            </a:extLst>
          </p:cNvPr>
          <p:cNvSpPr txBox="1">
            <a:spLocks noChangeArrowheads="1"/>
          </p:cNvSpPr>
          <p:nvPr/>
        </p:nvSpPr>
        <p:spPr bwMode="auto">
          <a:xfrm>
            <a:off x="315399" y="512920"/>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79" name="TextBox 78">
            <a:extLst>
              <a:ext uri="{FF2B5EF4-FFF2-40B4-BE49-F238E27FC236}">
                <a16:creationId xmlns:a16="http://schemas.microsoft.com/office/drawing/2014/main" id="{CF8381FC-8EFE-4C08-8471-5F3A465479E4}"/>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80" name="Line 51">
            <a:extLst>
              <a:ext uri="{FF2B5EF4-FFF2-40B4-BE49-F238E27FC236}">
                <a16:creationId xmlns:a16="http://schemas.microsoft.com/office/drawing/2014/main" id="{433F876A-E120-4FAC-A79C-941180894D2E}"/>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1" name="Line 52">
            <a:extLst>
              <a:ext uri="{FF2B5EF4-FFF2-40B4-BE49-F238E27FC236}">
                <a16:creationId xmlns:a16="http://schemas.microsoft.com/office/drawing/2014/main" id="{1B1AE209-E1FD-4C99-87DD-3D54F1607282}"/>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88" name="Group 87">
            <a:extLst>
              <a:ext uri="{FF2B5EF4-FFF2-40B4-BE49-F238E27FC236}">
                <a16:creationId xmlns:a16="http://schemas.microsoft.com/office/drawing/2014/main" id="{87A1E878-4260-4760-AC32-8B774207D7CC}"/>
              </a:ext>
            </a:extLst>
          </p:cNvPr>
          <p:cNvGrpSpPr/>
          <p:nvPr/>
        </p:nvGrpSpPr>
        <p:grpSpPr>
          <a:xfrm>
            <a:off x="6138327" y="3547069"/>
            <a:ext cx="2333100" cy="2613965"/>
            <a:chOff x="3093694" y="1365201"/>
            <a:chExt cx="2333100" cy="2613965"/>
          </a:xfrm>
        </p:grpSpPr>
        <p:sp>
          <p:nvSpPr>
            <p:cNvPr id="89" name="Text Box 57">
              <a:extLst>
                <a:ext uri="{FF2B5EF4-FFF2-40B4-BE49-F238E27FC236}">
                  <a16:creationId xmlns:a16="http://schemas.microsoft.com/office/drawing/2014/main" id="{65787776-0DFB-4608-B43B-BF25159B309B}"/>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90" name="Text Box 57">
              <a:extLst>
                <a:ext uri="{FF2B5EF4-FFF2-40B4-BE49-F238E27FC236}">
                  <a16:creationId xmlns:a16="http://schemas.microsoft.com/office/drawing/2014/main" id="{8374C53E-A9B7-40F1-8B26-4EFA526F0270}"/>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91" name="Text Box 57">
              <a:extLst>
                <a:ext uri="{FF2B5EF4-FFF2-40B4-BE49-F238E27FC236}">
                  <a16:creationId xmlns:a16="http://schemas.microsoft.com/office/drawing/2014/main" id="{0FF12BCA-3431-439E-94D1-2AABD30F68D0}"/>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92" name="Text Box 57">
              <a:extLst>
                <a:ext uri="{FF2B5EF4-FFF2-40B4-BE49-F238E27FC236}">
                  <a16:creationId xmlns:a16="http://schemas.microsoft.com/office/drawing/2014/main" id="{7D5B2320-444B-491D-9BD9-A439EDA2EA88}"/>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93" name="Text Box 57">
              <a:extLst>
                <a:ext uri="{FF2B5EF4-FFF2-40B4-BE49-F238E27FC236}">
                  <a16:creationId xmlns:a16="http://schemas.microsoft.com/office/drawing/2014/main" id="{F2346564-F3E2-4CD2-A8C6-74385AC121FF}"/>
                </a:ext>
              </a:extLst>
            </p:cNvPr>
            <p:cNvSpPr txBox="1">
              <a:spLocks noChangeArrowheads="1"/>
            </p:cNvSpPr>
            <p:nvPr/>
          </p:nvSpPr>
          <p:spPr bwMode="auto">
            <a:xfrm>
              <a:off x="3095032" y="2499945"/>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95" name="Group 94">
              <a:extLst>
                <a:ext uri="{FF2B5EF4-FFF2-40B4-BE49-F238E27FC236}">
                  <a16:creationId xmlns:a16="http://schemas.microsoft.com/office/drawing/2014/main" id="{3290B785-B9D3-431D-B5D6-9A7380AE9B15}"/>
                </a:ext>
              </a:extLst>
            </p:cNvPr>
            <p:cNvGrpSpPr/>
            <p:nvPr/>
          </p:nvGrpSpPr>
          <p:grpSpPr>
            <a:xfrm>
              <a:off x="3093694" y="2968000"/>
              <a:ext cx="1150449" cy="555236"/>
              <a:chOff x="3092969" y="2749448"/>
              <a:chExt cx="1150449" cy="555236"/>
            </a:xfrm>
          </p:grpSpPr>
          <p:sp>
            <p:nvSpPr>
              <p:cNvPr id="97" name="Text Box 57">
                <a:extLst>
                  <a:ext uri="{FF2B5EF4-FFF2-40B4-BE49-F238E27FC236}">
                    <a16:creationId xmlns:a16="http://schemas.microsoft.com/office/drawing/2014/main" id="{F9D37C1D-A628-4CB4-87F3-51D682E4A618}"/>
                  </a:ext>
                </a:extLst>
              </p:cNvPr>
              <p:cNvSpPr txBox="1">
                <a:spLocks noChangeArrowheads="1"/>
              </p:cNvSpPr>
              <p:nvPr/>
            </p:nvSpPr>
            <p:spPr bwMode="auto">
              <a:xfrm>
                <a:off x="3092969" y="274944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98" name="Text Box 57">
                <a:extLst>
                  <a:ext uri="{FF2B5EF4-FFF2-40B4-BE49-F238E27FC236}">
                    <a16:creationId xmlns:a16="http://schemas.microsoft.com/office/drawing/2014/main" id="{BF1149CD-8786-4E3A-8451-DC1E2D1107F1}"/>
                  </a:ext>
                </a:extLst>
              </p:cNvPr>
              <p:cNvSpPr txBox="1">
                <a:spLocks noChangeArrowheads="1"/>
              </p:cNvSpPr>
              <p:nvPr/>
            </p:nvSpPr>
            <p:spPr bwMode="auto">
              <a:xfrm>
                <a:off x="3093818" y="3027066"/>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99" name="Text Box 73">
            <a:extLst>
              <a:ext uri="{FF2B5EF4-FFF2-40B4-BE49-F238E27FC236}">
                <a16:creationId xmlns:a16="http://schemas.microsoft.com/office/drawing/2014/main" id="{7EB4D4EE-0ED4-446F-B322-05378B8FA41E}"/>
              </a:ext>
            </a:extLst>
          </p:cNvPr>
          <p:cNvSpPr txBox="1">
            <a:spLocks noChangeArrowheads="1"/>
          </p:cNvSpPr>
          <p:nvPr/>
        </p:nvSpPr>
        <p:spPr bwMode="auto">
          <a:xfrm>
            <a:off x="6145323" y="4488582"/>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100" name="Text Box 57">
            <a:extLst>
              <a:ext uri="{FF2B5EF4-FFF2-40B4-BE49-F238E27FC236}">
                <a16:creationId xmlns:a16="http://schemas.microsoft.com/office/drawing/2014/main" id="{228F7CC6-A1A4-4B52-9C10-609C42022F8A}"/>
              </a:ext>
            </a:extLst>
          </p:cNvPr>
          <p:cNvSpPr txBox="1">
            <a:spLocks noChangeArrowheads="1"/>
          </p:cNvSpPr>
          <p:nvPr/>
        </p:nvSpPr>
        <p:spPr bwMode="auto">
          <a:xfrm>
            <a:off x="6132785" y="5713139"/>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Tree>
    <p:extLst>
      <p:ext uri="{BB962C8B-B14F-4D97-AF65-F5344CB8AC3E}">
        <p14:creationId xmlns:p14="http://schemas.microsoft.com/office/powerpoint/2010/main" val="62101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00347 L -0.12604 -4.07407E-6 " pathEditMode="relative" rAng="0" ptsTypes="AA">
                                      <p:cBhvr>
                                        <p:cTn id="6" dur="2000" fill="hold"/>
                                        <p:tgtEl>
                                          <p:spTgt spid="85"/>
                                        </p:tgtEl>
                                        <p:attrNameLst>
                                          <p:attrName>ppt_x</p:attrName>
                                          <p:attrName>ppt_y</p:attrName>
                                        </p:attrNameLst>
                                      </p:cBhvr>
                                      <p:rCtr x="-6302"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sp>
        <p:nvSpPr>
          <p:cNvPr id="26" name="TextBox 25"/>
          <p:cNvSpPr txBox="1"/>
          <p:nvPr/>
        </p:nvSpPr>
        <p:spPr>
          <a:xfrm>
            <a:off x="899592" y="2708920"/>
            <a:ext cx="1791965" cy="369332"/>
          </a:xfrm>
          <a:prstGeom prst="rect">
            <a:avLst/>
          </a:prstGeom>
          <a:noFill/>
        </p:spPr>
        <p:txBody>
          <a:bodyPr wrap="none" rtlCol="0">
            <a:spAutoFit/>
          </a:bodyPr>
          <a:lstStyle/>
          <a:p>
            <a:r>
              <a:rPr lang="nl-BE" dirty="0"/>
              <a:t>VASTE ACTIVA</a:t>
            </a:r>
          </a:p>
        </p:txBody>
      </p:sp>
      <p:sp>
        <p:nvSpPr>
          <p:cNvPr id="27" name="TextBox 26"/>
          <p:cNvSpPr txBox="1"/>
          <p:nvPr/>
        </p:nvSpPr>
        <p:spPr>
          <a:xfrm>
            <a:off x="899591" y="3645024"/>
            <a:ext cx="1791965" cy="646331"/>
          </a:xfrm>
          <a:prstGeom prst="rect">
            <a:avLst/>
          </a:prstGeom>
          <a:noFill/>
        </p:spPr>
        <p:txBody>
          <a:bodyPr wrap="square" rtlCol="0">
            <a:spAutoFit/>
          </a:bodyPr>
          <a:lstStyle/>
          <a:p>
            <a:r>
              <a:rPr lang="nl-BE" dirty="0"/>
              <a:t>VLOTTENDE ACTIVA</a:t>
            </a:r>
          </a:p>
        </p:txBody>
      </p:sp>
      <p:sp>
        <p:nvSpPr>
          <p:cNvPr id="31" name="Right Brace 30"/>
          <p:cNvSpPr/>
          <p:nvPr/>
        </p:nvSpPr>
        <p:spPr>
          <a:xfrm rot="10800000">
            <a:off x="2627784" y="2560340"/>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2" name="Right Brace 31"/>
          <p:cNvSpPr/>
          <p:nvPr/>
        </p:nvSpPr>
        <p:spPr>
          <a:xfrm rot="10800000">
            <a:off x="2621642" y="3268068"/>
            <a:ext cx="139825" cy="136412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92582" y="3010395"/>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4916262" y="3234131"/>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4"/>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5" name="Freeform: Shape 94">
            <a:extLst>
              <a:ext uri="{FF2B5EF4-FFF2-40B4-BE49-F238E27FC236}">
                <a16:creationId xmlns:a16="http://schemas.microsoft.com/office/drawing/2014/main" id="{873F4D73-845A-42CC-BA9A-1EF19FE1D19B}"/>
              </a:ext>
            </a:extLst>
          </p:cNvPr>
          <p:cNvSpPr/>
          <p:nvPr/>
        </p:nvSpPr>
        <p:spPr>
          <a:xfrm>
            <a:off x="3996046" y="3840239"/>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a:extLst>
              <a:ext uri="{FF2B5EF4-FFF2-40B4-BE49-F238E27FC236}">
                <a16:creationId xmlns:a16="http://schemas.microsoft.com/office/drawing/2014/main" id="{F964C848-F8C0-4B57-99EA-D3AC72C78E2D}"/>
              </a:ext>
            </a:extLst>
          </p:cNvPr>
          <p:cNvSpPr txBox="1"/>
          <p:nvPr/>
        </p:nvSpPr>
        <p:spPr>
          <a:xfrm rot="16200000">
            <a:off x="2506799" y="2732470"/>
            <a:ext cx="746679" cy="369332"/>
          </a:xfrm>
          <a:prstGeom prst="rect">
            <a:avLst/>
          </a:prstGeom>
          <a:noFill/>
        </p:spPr>
        <p:txBody>
          <a:bodyPr wrap="none" rtlCol="0">
            <a:spAutoFit/>
          </a:bodyPr>
          <a:lstStyle/>
          <a:p>
            <a:r>
              <a:rPr lang="nl-BE" dirty="0">
                <a:solidFill>
                  <a:schemeClr val="accent4">
                    <a:lumMod val="75000"/>
                  </a:schemeClr>
                </a:solidFill>
              </a:rPr>
              <a:t>V. act.</a:t>
            </a:r>
          </a:p>
        </p:txBody>
      </p:sp>
    </p:spTree>
    <p:extLst>
      <p:ext uri="{BB962C8B-B14F-4D97-AF65-F5344CB8AC3E}">
        <p14:creationId xmlns:p14="http://schemas.microsoft.com/office/powerpoint/2010/main" val="390139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92" grpId="0"/>
      <p:bldP spid="94" grpId="0" animBg="1"/>
      <p:bldP spid="95" grpId="0" animBg="1"/>
      <p:bldP spid="96" grpId="0" animBg="1"/>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3179139" y="1239120"/>
            <a:ext cx="1150937" cy="39638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9139" y="2067000"/>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13" name="Text Box 62"/>
          <p:cNvSpPr txBox="1">
            <a:spLocks noChangeArrowheads="1"/>
          </p:cNvSpPr>
          <p:nvPr/>
        </p:nvSpPr>
        <p:spPr bwMode="auto">
          <a:xfrm>
            <a:off x="3178394" y="1635509"/>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Handels-vorderingen</a:t>
            </a:r>
            <a:endParaRPr lang="nl-NL" sz="1200" dirty="0"/>
          </a:p>
        </p:txBody>
      </p:sp>
      <p:sp>
        <p:nvSpPr>
          <p:cNvPr id="14" name="Text Box 63"/>
          <p:cNvSpPr txBox="1">
            <a:spLocks noChangeArrowheads="1"/>
          </p:cNvSpPr>
          <p:nvPr/>
        </p:nvSpPr>
        <p:spPr bwMode="auto">
          <a:xfrm>
            <a:off x="7270077" y="158157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336461" y="181538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3"/>
            <a:ext cx="1013483" cy="369332"/>
          </a:xfrm>
          <a:prstGeom prst="rect">
            <a:avLst/>
          </a:prstGeom>
          <a:noFill/>
        </p:spPr>
        <p:txBody>
          <a:bodyPr wrap="none" rtlCol="0">
            <a:spAutoFit/>
          </a:bodyPr>
          <a:lstStyle/>
          <a:p>
            <a:r>
              <a:rPr lang="nl-BE" dirty="0">
                <a:solidFill>
                  <a:srgbClr val="00B050"/>
                </a:solidFill>
              </a:rPr>
              <a:t>Net-cash</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6136657" y="100489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531834"/>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2" name="Text Box 57">
            <a:extLst>
              <a:ext uri="{FF2B5EF4-FFF2-40B4-BE49-F238E27FC236}">
                <a16:creationId xmlns:a16="http://schemas.microsoft.com/office/drawing/2014/main" id="{7AD3A348-E6E8-4D37-A1EE-8A4EEEC1731D}"/>
              </a:ext>
            </a:extLst>
          </p:cNvPr>
          <p:cNvSpPr txBox="1">
            <a:spLocks noChangeArrowheads="1"/>
          </p:cNvSpPr>
          <p:nvPr/>
        </p:nvSpPr>
        <p:spPr bwMode="auto">
          <a:xfrm>
            <a:off x="4351694" y="1245607"/>
            <a:ext cx="1150938" cy="192192"/>
          </a:xfrm>
          <a:prstGeom prst="rect">
            <a:avLst/>
          </a:prstGeom>
          <a:solidFill>
            <a:schemeClr val="accent2">
              <a:lumMod val="40000"/>
              <a:lumOff val="6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Voorraadwijz</a:t>
            </a:r>
            <a:r>
              <a:rPr lang="nl-NL" sz="1200" dirty="0"/>
              <a:t>.</a:t>
            </a:r>
          </a:p>
        </p:txBody>
      </p:sp>
      <p:sp>
        <p:nvSpPr>
          <p:cNvPr id="83" name="Text Box 57">
            <a:extLst>
              <a:ext uri="{FF2B5EF4-FFF2-40B4-BE49-F238E27FC236}">
                <a16:creationId xmlns:a16="http://schemas.microsoft.com/office/drawing/2014/main" id="{4A001317-2D59-4D73-A927-6BA5B138AAF4}"/>
              </a:ext>
            </a:extLst>
          </p:cNvPr>
          <p:cNvSpPr txBox="1">
            <a:spLocks noChangeArrowheads="1"/>
          </p:cNvSpPr>
          <p:nvPr/>
        </p:nvSpPr>
        <p:spPr bwMode="auto">
          <a:xfrm>
            <a:off x="4341058" y="2101095"/>
            <a:ext cx="1150938"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84" name="Text Box 57">
            <a:extLst>
              <a:ext uri="{FF2B5EF4-FFF2-40B4-BE49-F238E27FC236}">
                <a16:creationId xmlns:a16="http://schemas.microsoft.com/office/drawing/2014/main" id="{4115A359-C7C8-4F3B-BF94-90446BEA08A8}"/>
              </a:ext>
            </a:extLst>
          </p:cNvPr>
          <p:cNvSpPr txBox="1">
            <a:spLocks noChangeArrowheads="1"/>
          </p:cNvSpPr>
          <p:nvPr/>
        </p:nvSpPr>
        <p:spPr bwMode="auto">
          <a:xfrm>
            <a:off x="4336634" y="1589671"/>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86" name="Text Box 72">
            <a:extLst>
              <a:ext uri="{FF2B5EF4-FFF2-40B4-BE49-F238E27FC236}">
                <a16:creationId xmlns:a16="http://schemas.microsoft.com/office/drawing/2014/main" id="{911717FD-4539-44CE-BCF3-C6832A0EA75C}"/>
              </a:ext>
            </a:extLst>
          </p:cNvPr>
          <p:cNvSpPr txBox="1">
            <a:spLocks noChangeArrowheads="1"/>
          </p:cNvSpPr>
          <p:nvPr/>
        </p:nvSpPr>
        <p:spPr bwMode="auto">
          <a:xfrm>
            <a:off x="4345437" y="2367765"/>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3" name="Line 52"/>
          <p:cNvSpPr>
            <a:spLocks noChangeShapeType="1"/>
          </p:cNvSpPr>
          <p:nvPr/>
        </p:nvSpPr>
        <p:spPr bwMode="auto">
          <a:xfrm>
            <a:off x="4330919" y="446957"/>
            <a:ext cx="0" cy="24762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5" name="Text Box 62">
            <a:extLst>
              <a:ext uri="{FF2B5EF4-FFF2-40B4-BE49-F238E27FC236}">
                <a16:creationId xmlns:a16="http://schemas.microsoft.com/office/drawing/2014/main" id="{DADF5FF3-9ECB-4913-88CA-01EF320D8E28}"/>
              </a:ext>
            </a:extLst>
          </p:cNvPr>
          <p:cNvSpPr txBox="1">
            <a:spLocks noChangeArrowheads="1"/>
          </p:cNvSpPr>
          <p:nvPr/>
        </p:nvSpPr>
        <p:spPr bwMode="auto">
          <a:xfrm>
            <a:off x="3189655" y="1826347"/>
            <a:ext cx="1120489" cy="23778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73" name="TextBox 72">
            <a:extLst>
              <a:ext uri="{FF2B5EF4-FFF2-40B4-BE49-F238E27FC236}">
                <a16:creationId xmlns:a16="http://schemas.microsoft.com/office/drawing/2014/main" id="{6C1F55AC-6239-4CF1-9528-F3440B61A6CF}"/>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74" name="Line 51">
            <a:extLst>
              <a:ext uri="{FF2B5EF4-FFF2-40B4-BE49-F238E27FC236}">
                <a16:creationId xmlns:a16="http://schemas.microsoft.com/office/drawing/2014/main" id="{8023560F-5543-47E2-8EB3-76DC577C5928}"/>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5" name="Line 52">
            <a:extLst>
              <a:ext uri="{FF2B5EF4-FFF2-40B4-BE49-F238E27FC236}">
                <a16:creationId xmlns:a16="http://schemas.microsoft.com/office/drawing/2014/main" id="{9C5292B3-7D9D-4D2A-BFD6-D6153D226344}"/>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6" name="Group 75">
            <a:extLst>
              <a:ext uri="{FF2B5EF4-FFF2-40B4-BE49-F238E27FC236}">
                <a16:creationId xmlns:a16="http://schemas.microsoft.com/office/drawing/2014/main" id="{B4CED8F9-61DE-407C-9E7A-21708329D53F}"/>
              </a:ext>
            </a:extLst>
          </p:cNvPr>
          <p:cNvGrpSpPr/>
          <p:nvPr/>
        </p:nvGrpSpPr>
        <p:grpSpPr>
          <a:xfrm>
            <a:off x="6138327" y="3547069"/>
            <a:ext cx="2333100" cy="2613965"/>
            <a:chOff x="3093694" y="1365201"/>
            <a:chExt cx="2333100" cy="2613965"/>
          </a:xfrm>
        </p:grpSpPr>
        <p:sp>
          <p:nvSpPr>
            <p:cNvPr id="77" name="Text Box 57">
              <a:extLst>
                <a:ext uri="{FF2B5EF4-FFF2-40B4-BE49-F238E27FC236}">
                  <a16:creationId xmlns:a16="http://schemas.microsoft.com/office/drawing/2014/main" id="{F5B1B865-FCDC-4CA8-B3FE-8E565439EB57}"/>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78" name="Text Box 57">
              <a:extLst>
                <a:ext uri="{FF2B5EF4-FFF2-40B4-BE49-F238E27FC236}">
                  <a16:creationId xmlns:a16="http://schemas.microsoft.com/office/drawing/2014/main" id="{348E40CE-94B6-4CF7-BB5B-319D108901E4}"/>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79" name="Text Box 57">
              <a:extLst>
                <a:ext uri="{FF2B5EF4-FFF2-40B4-BE49-F238E27FC236}">
                  <a16:creationId xmlns:a16="http://schemas.microsoft.com/office/drawing/2014/main" id="{C2288809-B879-4A1E-B6AF-A4D30D1EA8E9}"/>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80" name="Text Box 57">
              <a:extLst>
                <a:ext uri="{FF2B5EF4-FFF2-40B4-BE49-F238E27FC236}">
                  <a16:creationId xmlns:a16="http://schemas.microsoft.com/office/drawing/2014/main" id="{BFC81434-7574-4FB0-8631-0EC5719F5FAF}"/>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81" name="Text Box 57">
              <a:extLst>
                <a:ext uri="{FF2B5EF4-FFF2-40B4-BE49-F238E27FC236}">
                  <a16:creationId xmlns:a16="http://schemas.microsoft.com/office/drawing/2014/main" id="{99F2C6B3-69BC-4257-9748-1160409709A6}"/>
                </a:ext>
              </a:extLst>
            </p:cNvPr>
            <p:cNvSpPr txBox="1">
              <a:spLocks noChangeArrowheads="1"/>
            </p:cNvSpPr>
            <p:nvPr/>
          </p:nvSpPr>
          <p:spPr bwMode="auto">
            <a:xfrm>
              <a:off x="3095032" y="2499945"/>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88" name="Group 87">
              <a:extLst>
                <a:ext uri="{FF2B5EF4-FFF2-40B4-BE49-F238E27FC236}">
                  <a16:creationId xmlns:a16="http://schemas.microsoft.com/office/drawing/2014/main" id="{6B3485F2-7D06-47E1-81D4-37B7BFE056D7}"/>
                </a:ext>
              </a:extLst>
            </p:cNvPr>
            <p:cNvGrpSpPr/>
            <p:nvPr/>
          </p:nvGrpSpPr>
          <p:grpSpPr>
            <a:xfrm>
              <a:off x="3093694" y="2968000"/>
              <a:ext cx="1150449" cy="555236"/>
              <a:chOff x="3092969" y="2749448"/>
              <a:chExt cx="1150449" cy="555236"/>
            </a:xfrm>
          </p:grpSpPr>
          <p:sp>
            <p:nvSpPr>
              <p:cNvPr id="89" name="Text Box 57">
                <a:extLst>
                  <a:ext uri="{FF2B5EF4-FFF2-40B4-BE49-F238E27FC236}">
                    <a16:creationId xmlns:a16="http://schemas.microsoft.com/office/drawing/2014/main" id="{1175F661-558B-4A01-A7A2-C75771EB94CC}"/>
                  </a:ext>
                </a:extLst>
              </p:cNvPr>
              <p:cNvSpPr txBox="1">
                <a:spLocks noChangeArrowheads="1"/>
              </p:cNvSpPr>
              <p:nvPr/>
            </p:nvSpPr>
            <p:spPr bwMode="auto">
              <a:xfrm>
                <a:off x="3092969" y="274944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90" name="Text Box 57">
                <a:extLst>
                  <a:ext uri="{FF2B5EF4-FFF2-40B4-BE49-F238E27FC236}">
                    <a16:creationId xmlns:a16="http://schemas.microsoft.com/office/drawing/2014/main" id="{B3E1D16C-E8C0-4E73-BC4D-1C1D00407791}"/>
                  </a:ext>
                </a:extLst>
              </p:cNvPr>
              <p:cNvSpPr txBox="1">
                <a:spLocks noChangeArrowheads="1"/>
              </p:cNvSpPr>
              <p:nvPr/>
            </p:nvSpPr>
            <p:spPr bwMode="auto">
              <a:xfrm>
                <a:off x="3093818" y="3027066"/>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91" name="Text Box 73">
            <a:extLst>
              <a:ext uri="{FF2B5EF4-FFF2-40B4-BE49-F238E27FC236}">
                <a16:creationId xmlns:a16="http://schemas.microsoft.com/office/drawing/2014/main" id="{0752FB68-19A8-45D6-BDC3-FCFE80D2D268}"/>
              </a:ext>
            </a:extLst>
          </p:cNvPr>
          <p:cNvSpPr txBox="1">
            <a:spLocks noChangeArrowheads="1"/>
          </p:cNvSpPr>
          <p:nvPr/>
        </p:nvSpPr>
        <p:spPr bwMode="auto">
          <a:xfrm>
            <a:off x="6145323" y="4488582"/>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92" name="Text Box 57">
            <a:extLst>
              <a:ext uri="{FF2B5EF4-FFF2-40B4-BE49-F238E27FC236}">
                <a16:creationId xmlns:a16="http://schemas.microsoft.com/office/drawing/2014/main" id="{4E2401F9-070E-4EE6-969D-B1CEA8A37841}"/>
              </a:ext>
            </a:extLst>
          </p:cNvPr>
          <p:cNvSpPr txBox="1">
            <a:spLocks noChangeArrowheads="1"/>
          </p:cNvSpPr>
          <p:nvPr/>
        </p:nvSpPr>
        <p:spPr bwMode="auto">
          <a:xfrm>
            <a:off x="6132785" y="5713139"/>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93" name="Text Box 57">
            <a:extLst>
              <a:ext uri="{FF2B5EF4-FFF2-40B4-BE49-F238E27FC236}">
                <a16:creationId xmlns:a16="http://schemas.microsoft.com/office/drawing/2014/main" id="{2F64AE4D-419B-4ADB-A9AD-42992CCE353C}"/>
              </a:ext>
            </a:extLst>
          </p:cNvPr>
          <p:cNvSpPr txBox="1">
            <a:spLocks noChangeArrowheads="1"/>
          </p:cNvSpPr>
          <p:nvPr/>
        </p:nvSpPr>
        <p:spPr bwMode="auto">
          <a:xfrm>
            <a:off x="319536" y="528207"/>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94" name="Text Box 73">
            <a:extLst>
              <a:ext uri="{FF2B5EF4-FFF2-40B4-BE49-F238E27FC236}">
                <a16:creationId xmlns:a16="http://schemas.microsoft.com/office/drawing/2014/main" id="{8E0BD7F9-2DEC-4900-9755-251D121D97F1}"/>
              </a:ext>
            </a:extLst>
          </p:cNvPr>
          <p:cNvSpPr txBox="1">
            <a:spLocks noChangeArrowheads="1"/>
          </p:cNvSpPr>
          <p:nvPr/>
        </p:nvSpPr>
        <p:spPr bwMode="auto">
          <a:xfrm>
            <a:off x="6080965" y="1101140"/>
            <a:ext cx="1152525" cy="192189"/>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cxnSp>
        <p:nvCxnSpPr>
          <p:cNvPr id="95" name="Straight Connector 94">
            <a:extLst>
              <a:ext uri="{FF2B5EF4-FFF2-40B4-BE49-F238E27FC236}">
                <a16:creationId xmlns:a16="http://schemas.microsoft.com/office/drawing/2014/main" id="{F9B28D98-F076-4E14-9420-E60E9D714A40}"/>
              </a:ext>
            </a:extLst>
          </p:cNvPr>
          <p:cNvCxnSpPr>
            <a:cxnSpLocks/>
          </p:cNvCxnSpPr>
          <p:nvPr/>
        </p:nvCxnSpPr>
        <p:spPr>
          <a:xfrm>
            <a:off x="6350964" y="955134"/>
            <a:ext cx="454730" cy="4319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E96453D-FF58-4262-84CE-4D50A8AEAA25}"/>
              </a:ext>
            </a:extLst>
          </p:cNvPr>
          <p:cNvCxnSpPr>
            <a:cxnSpLocks/>
          </p:cNvCxnSpPr>
          <p:nvPr/>
        </p:nvCxnSpPr>
        <p:spPr>
          <a:xfrm flipH="1">
            <a:off x="6409315" y="955134"/>
            <a:ext cx="336883" cy="457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 Box 73">
            <a:extLst>
              <a:ext uri="{FF2B5EF4-FFF2-40B4-BE49-F238E27FC236}">
                <a16:creationId xmlns:a16="http://schemas.microsoft.com/office/drawing/2014/main" id="{77AE826F-EAE8-4450-98E5-BB67B9E27958}"/>
              </a:ext>
            </a:extLst>
          </p:cNvPr>
          <p:cNvSpPr txBox="1">
            <a:spLocks noChangeArrowheads="1"/>
          </p:cNvSpPr>
          <p:nvPr/>
        </p:nvSpPr>
        <p:spPr bwMode="auto">
          <a:xfrm>
            <a:off x="4349139" y="887134"/>
            <a:ext cx="1152525"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99" name="Text Box 73">
            <a:extLst>
              <a:ext uri="{FF2B5EF4-FFF2-40B4-BE49-F238E27FC236}">
                <a16:creationId xmlns:a16="http://schemas.microsoft.com/office/drawing/2014/main" id="{4AE19B41-1808-4938-99BD-D0AB820D297C}"/>
              </a:ext>
            </a:extLst>
          </p:cNvPr>
          <p:cNvSpPr txBox="1">
            <a:spLocks noChangeArrowheads="1"/>
          </p:cNvSpPr>
          <p:nvPr/>
        </p:nvSpPr>
        <p:spPr bwMode="auto">
          <a:xfrm>
            <a:off x="3172987" y="884859"/>
            <a:ext cx="1152525" cy="164208"/>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a:t>
            </a:r>
          </a:p>
        </p:txBody>
      </p:sp>
      <p:sp>
        <p:nvSpPr>
          <p:cNvPr id="100" name="Rectangle 99">
            <a:extLst>
              <a:ext uri="{FF2B5EF4-FFF2-40B4-BE49-F238E27FC236}">
                <a16:creationId xmlns:a16="http://schemas.microsoft.com/office/drawing/2014/main" id="{2D8D6091-E624-4133-8EE4-E4CD3CCA707C}"/>
              </a:ext>
            </a:extLst>
          </p:cNvPr>
          <p:cNvSpPr/>
          <p:nvPr/>
        </p:nvSpPr>
        <p:spPr>
          <a:xfrm>
            <a:off x="3172987" y="890565"/>
            <a:ext cx="2331280" cy="158502"/>
          </a:xfrm>
          <a:prstGeom prst="rect">
            <a:avLst/>
          </a:pr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819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9"/>
                                        </p:tgtEl>
                                      </p:cBhvr>
                                    </p:animEffect>
                                    <p:set>
                                      <p:cBhvr>
                                        <p:cTn id="27" dur="1" fill="hold">
                                          <p:stCondLst>
                                            <p:cond delay="499"/>
                                          </p:stCondLst>
                                        </p:cTn>
                                        <p:tgtEl>
                                          <p:spTgt spid="9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00"/>
                                        </p:tgtEl>
                                      </p:cBhvr>
                                    </p:animEffect>
                                    <p:set>
                                      <p:cBhvr>
                                        <p:cTn id="32" dur="1" fill="hold">
                                          <p:stCondLst>
                                            <p:cond delay="499"/>
                                          </p:stCondLst>
                                        </p:cTn>
                                        <p:tgtEl>
                                          <p:spTgt spid="1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4"/>
                                        </p:tgtEl>
                                      </p:cBhvr>
                                    </p:animEffect>
                                    <p:set>
                                      <p:cBhvr>
                                        <p:cTn id="37" dur="1" fill="hold">
                                          <p:stCondLst>
                                            <p:cond delay="499"/>
                                          </p:stCondLst>
                                        </p:cTn>
                                        <p:tgtEl>
                                          <p:spTgt spid="9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5"/>
                                        </p:tgtEl>
                                      </p:cBhvr>
                                    </p:animEffect>
                                    <p:set>
                                      <p:cBhvr>
                                        <p:cTn id="40" dur="1" fill="hold">
                                          <p:stCondLst>
                                            <p:cond delay="499"/>
                                          </p:stCondLst>
                                        </p:cTn>
                                        <p:tgtEl>
                                          <p:spTgt spid="9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7"/>
                                        </p:tgtEl>
                                      </p:cBhvr>
                                    </p:animEffect>
                                    <p:set>
                                      <p:cBhvr>
                                        <p:cTn id="43" dur="1" fill="hold">
                                          <p:stCondLst>
                                            <p:cond delay="499"/>
                                          </p:stCondLst>
                                        </p:cTn>
                                        <p:tgtEl>
                                          <p:spTgt spid="9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0.00312 -0.00347 L -0.129 -0.00486 " pathEditMode="relative" rAng="0" ptsTypes="AA">
                                      <p:cBhvr>
                                        <p:cTn id="47" dur="2000" fill="hold"/>
                                        <p:tgtEl>
                                          <p:spTgt spid="82"/>
                                        </p:tgtEl>
                                        <p:attrNameLst>
                                          <p:attrName>ppt_x</p:attrName>
                                          <p:attrName>ppt_y</p:attrName>
                                        </p:attrNameLst>
                                      </p:cBhvr>
                                      <p:rCtr x="-661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4" grpId="1" animBg="1"/>
      <p:bldP spid="94" grpId="2" animBg="1"/>
      <p:bldP spid="98" grpId="0" animBg="1"/>
      <p:bldP spid="99" grpId="0" animBg="1"/>
      <p:bldP spid="99" grpId="1" animBg="1"/>
      <p:bldP spid="100" grpId="0" animBg="1"/>
      <p:bldP spid="100"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2" name="Text Box 61"/>
          <p:cNvSpPr txBox="1">
            <a:spLocks noChangeArrowheads="1"/>
          </p:cNvSpPr>
          <p:nvPr/>
        </p:nvSpPr>
        <p:spPr bwMode="auto">
          <a:xfrm>
            <a:off x="3179139" y="2067000"/>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13" name="Text Box 62"/>
          <p:cNvSpPr txBox="1">
            <a:spLocks noChangeArrowheads="1"/>
          </p:cNvSpPr>
          <p:nvPr/>
        </p:nvSpPr>
        <p:spPr bwMode="auto">
          <a:xfrm>
            <a:off x="3178394" y="1635509"/>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Handels-vorderingen</a:t>
            </a:r>
            <a:endParaRPr lang="nl-NL" sz="1200" dirty="0"/>
          </a:p>
        </p:txBody>
      </p:sp>
      <p:sp>
        <p:nvSpPr>
          <p:cNvPr id="14" name="Text Box 63"/>
          <p:cNvSpPr txBox="1">
            <a:spLocks noChangeArrowheads="1"/>
          </p:cNvSpPr>
          <p:nvPr/>
        </p:nvSpPr>
        <p:spPr bwMode="auto">
          <a:xfrm>
            <a:off x="7270077" y="158157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342003" y="181538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3"/>
            <a:ext cx="1013483" cy="369332"/>
          </a:xfrm>
          <a:prstGeom prst="rect">
            <a:avLst/>
          </a:prstGeom>
          <a:noFill/>
        </p:spPr>
        <p:txBody>
          <a:bodyPr wrap="none" rtlCol="0">
            <a:spAutoFit/>
          </a:bodyPr>
          <a:lstStyle/>
          <a:p>
            <a:r>
              <a:rPr lang="nl-BE" dirty="0">
                <a:solidFill>
                  <a:srgbClr val="00B050"/>
                </a:solidFill>
              </a:rPr>
              <a:t>Net-cash</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6136657" y="100489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55293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3" name="Text Box 57">
            <a:extLst>
              <a:ext uri="{FF2B5EF4-FFF2-40B4-BE49-F238E27FC236}">
                <a16:creationId xmlns:a16="http://schemas.microsoft.com/office/drawing/2014/main" id="{4A001317-2D59-4D73-A927-6BA5B138AAF4}"/>
              </a:ext>
            </a:extLst>
          </p:cNvPr>
          <p:cNvSpPr txBox="1">
            <a:spLocks noChangeArrowheads="1"/>
          </p:cNvSpPr>
          <p:nvPr/>
        </p:nvSpPr>
        <p:spPr bwMode="auto">
          <a:xfrm>
            <a:off x="4341058" y="2101095"/>
            <a:ext cx="1150938"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84" name="Text Box 57">
            <a:extLst>
              <a:ext uri="{FF2B5EF4-FFF2-40B4-BE49-F238E27FC236}">
                <a16:creationId xmlns:a16="http://schemas.microsoft.com/office/drawing/2014/main" id="{4115A359-C7C8-4F3B-BF94-90446BEA08A8}"/>
              </a:ext>
            </a:extLst>
          </p:cNvPr>
          <p:cNvSpPr txBox="1">
            <a:spLocks noChangeArrowheads="1"/>
          </p:cNvSpPr>
          <p:nvPr/>
        </p:nvSpPr>
        <p:spPr bwMode="auto">
          <a:xfrm>
            <a:off x="4342176" y="1589671"/>
            <a:ext cx="1149600" cy="224105"/>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Voorz.dub.deb</a:t>
            </a:r>
            <a:r>
              <a:rPr lang="nl-NL" sz="1000" dirty="0"/>
              <a:t>.</a:t>
            </a:r>
          </a:p>
        </p:txBody>
      </p:sp>
      <p:sp>
        <p:nvSpPr>
          <p:cNvPr id="86" name="Text Box 72">
            <a:extLst>
              <a:ext uri="{FF2B5EF4-FFF2-40B4-BE49-F238E27FC236}">
                <a16:creationId xmlns:a16="http://schemas.microsoft.com/office/drawing/2014/main" id="{911717FD-4539-44CE-BCF3-C6832A0EA75C}"/>
              </a:ext>
            </a:extLst>
          </p:cNvPr>
          <p:cNvSpPr txBox="1">
            <a:spLocks noChangeArrowheads="1"/>
          </p:cNvSpPr>
          <p:nvPr/>
        </p:nvSpPr>
        <p:spPr bwMode="auto">
          <a:xfrm>
            <a:off x="4345437" y="2367765"/>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3" name="Line 52"/>
          <p:cNvSpPr>
            <a:spLocks noChangeShapeType="1"/>
          </p:cNvSpPr>
          <p:nvPr/>
        </p:nvSpPr>
        <p:spPr bwMode="auto">
          <a:xfrm>
            <a:off x="4330919" y="446957"/>
            <a:ext cx="0" cy="24762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6" name="Text Box 60">
            <a:extLst>
              <a:ext uri="{FF2B5EF4-FFF2-40B4-BE49-F238E27FC236}">
                <a16:creationId xmlns:a16="http://schemas.microsoft.com/office/drawing/2014/main" id="{40682F5F-CA28-40BB-B299-A48BD9DA4860}"/>
              </a:ext>
            </a:extLst>
          </p:cNvPr>
          <p:cNvSpPr txBox="1">
            <a:spLocks noChangeArrowheads="1"/>
          </p:cNvSpPr>
          <p:nvPr/>
        </p:nvSpPr>
        <p:spPr bwMode="auto">
          <a:xfrm>
            <a:off x="3177288" y="1360962"/>
            <a:ext cx="1142374"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73" name="TextBox 72">
            <a:extLst>
              <a:ext uri="{FF2B5EF4-FFF2-40B4-BE49-F238E27FC236}">
                <a16:creationId xmlns:a16="http://schemas.microsoft.com/office/drawing/2014/main" id="{4AADACF4-D90E-4FDD-95D5-9769ED818923}"/>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74" name="Line 51">
            <a:extLst>
              <a:ext uri="{FF2B5EF4-FFF2-40B4-BE49-F238E27FC236}">
                <a16:creationId xmlns:a16="http://schemas.microsoft.com/office/drawing/2014/main" id="{D11D74A5-925D-4696-A516-B3C34CF1EE24}"/>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5" name="Line 52">
            <a:extLst>
              <a:ext uri="{FF2B5EF4-FFF2-40B4-BE49-F238E27FC236}">
                <a16:creationId xmlns:a16="http://schemas.microsoft.com/office/drawing/2014/main" id="{DE1E3A60-4E65-4F5F-A60B-CE55B89CBB86}"/>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6" name="Group 75">
            <a:extLst>
              <a:ext uri="{FF2B5EF4-FFF2-40B4-BE49-F238E27FC236}">
                <a16:creationId xmlns:a16="http://schemas.microsoft.com/office/drawing/2014/main" id="{FCF6A428-8947-4D5F-AF23-A7D9D0855974}"/>
              </a:ext>
            </a:extLst>
          </p:cNvPr>
          <p:cNvGrpSpPr/>
          <p:nvPr/>
        </p:nvGrpSpPr>
        <p:grpSpPr>
          <a:xfrm>
            <a:off x="6138327" y="3547069"/>
            <a:ext cx="2333100" cy="2613965"/>
            <a:chOff x="3093694" y="1365201"/>
            <a:chExt cx="2333100" cy="2613965"/>
          </a:xfrm>
        </p:grpSpPr>
        <p:sp>
          <p:nvSpPr>
            <p:cNvPr id="77" name="Text Box 57">
              <a:extLst>
                <a:ext uri="{FF2B5EF4-FFF2-40B4-BE49-F238E27FC236}">
                  <a16:creationId xmlns:a16="http://schemas.microsoft.com/office/drawing/2014/main" id="{B69CC09A-70DA-4E25-83B3-C9457744BB20}"/>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78" name="Text Box 57">
              <a:extLst>
                <a:ext uri="{FF2B5EF4-FFF2-40B4-BE49-F238E27FC236}">
                  <a16:creationId xmlns:a16="http://schemas.microsoft.com/office/drawing/2014/main" id="{8B884584-F88C-4234-9735-A56370BB4044}"/>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79" name="Text Box 57">
              <a:extLst>
                <a:ext uri="{FF2B5EF4-FFF2-40B4-BE49-F238E27FC236}">
                  <a16:creationId xmlns:a16="http://schemas.microsoft.com/office/drawing/2014/main" id="{948ED732-3C8D-405C-A282-FD0FFA668AC0}"/>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80" name="Text Box 57">
              <a:extLst>
                <a:ext uri="{FF2B5EF4-FFF2-40B4-BE49-F238E27FC236}">
                  <a16:creationId xmlns:a16="http://schemas.microsoft.com/office/drawing/2014/main" id="{F6A70705-EF32-4FE1-B504-C76182E50305}"/>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81" name="Text Box 57">
              <a:extLst>
                <a:ext uri="{FF2B5EF4-FFF2-40B4-BE49-F238E27FC236}">
                  <a16:creationId xmlns:a16="http://schemas.microsoft.com/office/drawing/2014/main" id="{F4E41BFF-5DAA-4EAC-B4C4-C8B480B4CF82}"/>
                </a:ext>
              </a:extLst>
            </p:cNvPr>
            <p:cNvSpPr txBox="1">
              <a:spLocks noChangeArrowheads="1"/>
            </p:cNvSpPr>
            <p:nvPr/>
          </p:nvSpPr>
          <p:spPr bwMode="auto">
            <a:xfrm>
              <a:off x="3095032" y="2499945"/>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85" name="Group 84">
              <a:extLst>
                <a:ext uri="{FF2B5EF4-FFF2-40B4-BE49-F238E27FC236}">
                  <a16:creationId xmlns:a16="http://schemas.microsoft.com/office/drawing/2014/main" id="{92FA631A-7C0E-428C-B27E-C7937BBEEFC4}"/>
                </a:ext>
              </a:extLst>
            </p:cNvPr>
            <p:cNvGrpSpPr/>
            <p:nvPr/>
          </p:nvGrpSpPr>
          <p:grpSpPr>
            <a:xfrm>
              <a:off x="3093694" y="2968000"/>
              <a:ext cx="1150449" cy="555236"/>
              <a:chOff x="3092969" y="2749448"/>
              <a:chExt cx="1150449" cy="555236"/>
            </a:xfrm>
          </p:grpSpPr>
          <p:sp>
            <p:nvSpPr>
              <p:cNvPr id="88" name="Text Box 57">
                <a:extLst>
                  <a:ext uri="{FF2B5EF4-FFF2-40B4-BE49-F238E27FC236}">
                    <a16:creationId xmlns:a16="http://schemas.microsoft.com/office/drawing/2014/main" id="{9D218FC0-801E-4C4E-B4A2-F62813A27B5D}"/>
                  </a:ext>
                </a:extLst>
              </p:cNvPr>
              <p:cNvSpPr txBox="1">
                <a:spLocks noChangeArrowheads="1"/>
              </p:cNvSpPr>
              <p:nvPr/>
            </p:nvSpPr>
            <p:spPr bwMode="auto">
              <a:xfrm>
                <a:off x="3092969" y="274944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89" name="Text Box 57">
                <a:extLst>
                  <a:ext uri="{FF2B5EF4-FFF2-40B4-BE49-F238E27FC236}">
                    <a16:creationId xmlns:a16="http://schemas.microsoft.com/office/drawing/2014/main" id="{8AF87687-4308-4F75-955C-94910B571436}"/>
                  </a:ext>
                </a:extLst>
              </p:cNvPr>
              <p:cNvSpPr txBox="1">
                <a:spLocks noChangeArrowheads="1"/>
              </p:cNvSpPr>
              <p:nvPr/>
            </p:nvSpPr>
            <p:spPr bwMode="auto">
              <a:xfrm>
                <a:off x="3093818" y="3027066"/>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90" name="Text Box 73">
            <a:extLst>
              <a:ext uri="{FF2B5EF4-FFF2-40B4-BE49-F238E27FC236}">
                <a16:creationId xmlns:a16="http://schemas.microsoft.com/office/drawing/2014/main" id="{739AE463-A29C-4AD0-B60D-54240B2B9E96}"/>
              </a:ext>
            </a:extLst>
          </p:cNvPr>
          <p:cNvSpPr txBox="1">
            <a:spLocks noChangeArrowheads="1"/>
          </p:cNvSpPr>
          <p:nvPr/>
        </p:nvSpPr>
        <p:spPr bwMode="auto">
          <a:xfrm>
            <a:off x="6145323" y="4488582"/>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91" name="Text Box 57">
            <a:extLst>
              <a:ext uri="{FF2B5EF4-FFF2-40B4-BE49-F238E27FC236}">
                <a16:creationId xmlns:a16="http://schemas.microsoft.com/office/drawing/2014/main" id="{C4A56835-ED03-42D9-8560-6818150C2C43}"/>
              </a:ext>
            </a:extLst>
          </p:cNvPr>
          <p:cNvSpPr txBox="1">
            <a:spLocks noChangeArrowheads="1"/>
          </p:cNvSpPr>
          <p:nvPr/>
        </p:nvSpPr>
        <p:spPr bwMode="auto">
          <a:xfrm>
            <a:off x="6132785" y="5713139"/>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92" name="Text Box 57">
            <a:extLst>
              <a:ext uri="{FF2B5EF4-FFF2-40B4-BE49-F238E27FC236}">
                <a16:creationId xmlns:a16="http://schemas.microsoft.com/office/drawing/2014/main" id="{8D97AA16-5CEB-4E8C-A5A3-09AB975063A4}"/>
              </a:ext>
            </a:extLst>
          </p:cNvPr>
          <p:cNvSpPr txBox="1">
            <a:spLocks noChangeArrowheads="1"/>
          </p:cNvSpPr>
          <p:nvPr/>
        </p:nvSpPr>
        <p:spPr bwMode="auto">
          <a:xfrm>
            <a:off x="310209" y="565837"/>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112" name="Text Box 73">
            <a:extLst>
              <a:ext uri="{FF2B5EF4-FFF2-40B4-BE49-F238E27FC236}">
                <a16:creationId xmlns:a16="http://schemas.microsoft.com/office/drawing/2014/main" id="{400E0770-420A-4B5E-B6E7-305FBA9E7E14}"/>
              </a:ext>
            </a:extLst>
          </p:cNvPr>
          <p:cNvSpPr txBox="1">
            <a:spLocks noChangeArrowheads="1"/>
          </p:cNvSpPr>
          <p:nvPr/>
        </p:nvSpPr>
        <p:spPr bwMode="auto">
          <a:xfrm>
            <a:off x="4349139" y="887134"/>
            <a:ext cx="1152525"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Financieing</a:t>
            </a:r>
            <a:r>
              <a:rPr lang="nl-NL" sz="1000" dirty="0"/>
              <a:t> </a:t>
            </a:r>
            <a:r>
              <a:rPr lang="nl-NL" sz="1000" dirty="0" err="1"/>
              <a:t>inv</a:t>
            </a:r>
            <a:r>
              <a:rPr lang="nl-NL" sz="1000" dirty="0"/>
              <a:t>.</a:t>
            </a:r>
          </a:p>
        </p:txBody>
      </p:sp>
    </p:spTree>
    <p:extLst>
      <p:ext uri="{BB962C8B-B14F-4D97-AF65-F5344CB8AC3E}">
        <p14:creationId xmlns:p14="http://schemas.microsoft.com/office/powerpoint/2010/main" val="33705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0.00104 -0.0007 L -0.12725 0.00903 " pathEditMode="relative" rAng="0" ptsTypes="AA">
                                      <p:cBhvr>
                                        <p:cTn id="6" dur="2000" fill="hold"/>
                                        <p:tgtEl>
                                          <p:spTgt spid="84"/>
                                        </p:tgtEl>
                                        <p:attrNameLst>
                                          <p:attrName>ppt_x</p:attrName>
                                          <p:attrName>ppt_y</p:attrName>
                                        </p:attrNameLst>
                                      </p:cBhvr>
                                      <p:rCtr x="-6319"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2" name="Text Box 61"/>
          <p:cNvSpPr txBox="1">
            <a:spLocks noChangeArrowheads="1"/>
          </p:cNvSpPr>
          <p:nvPr/>
        </p:nvSpPr>
        <p:spPr bwMode="auto">
          <a:xfrm>
            <a:off x="3179139" y="2067000"/>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13" name="Text Box 62"/>
          <p:cNvSpPr txBox="1">
            <a:spLocks noChangeArrowheads="1"/>
          </p:cNvSpPr>
          <p:nvPr/>
        </p:nvSpPr>
        <p:spPr bwMode="auto">
          <a:xfrm>
            <a:off x="3178394" y="1815382"/>
            <a:ext cx="1150938" cy="251926"/>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14" name="Text Box 63"/>
          <p:cNvSpPr txBox="1">
            <a:spLocks noChangeArrowheads="1"/>
          </p:cNvSpPr>
          <p:nvPr/>
        </p:nvSpPr>
        <p:spPr bwMode="auto">
          <a:xfrm>
            <a:off x="7270077" y="158157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342003" y="181538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3"/>
            <a:ext cx="1013483" cy="369332"/>
          </a:xfrm>
          <a:prstGeom prst="rect">
            <a:avLst/>
          </a:prstGeom>
          <a:noFill/>
        </p:spPr>
        <p:txBody>
          <a:bodyPr wrap="none" rtlCol="0">
            <a:spAutoFit/>
          </a:bodyPr>
          <a:lstStyle/>
          <a:p>
            <a:r>
              <a:rPr lang="nl-BE" dirty="0">
                <a:solidFill>
                  <a:srgbClr val="00B050"/>
                </a:solidFill>
              </a:rPr>
              <a:t>Net-cash</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6136657" y="100489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55293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3" name="Text Box 57">
            <a:extLst>
              <a:ext uri="{FF2B5EF4-FFF2-40B4-BE49-F238E27FC236}">
                <a16:creationId xmlns:a16="http://schemas.microsoft.com/office/drawing/2014/main" id="{4A001317-2D59-4D73-A927-6BA5B138AAF4}"/>
              </a:ext>
            </a:extLst>
          </p:cNvPr>
          <p:cNvSpPr txBox="1">
            <a:spLocks noChangeArrowheads="1"/>
          </p:cNvSpPr>
          <p:nvPr/>
        </p:nvSpPr>
        <p:spPr bwMode="auto">
          <a:xfrm>
            <a:off x="4353095" y="2101095"/>
            <a:ext cx="113890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86" name="Text Box 72">
            <a:extLst>
              <a:ext uri="{FF2B5EF4-FFF2-40B4-BE49-F238E27FC236}">
                <a16:creationId xmlns:a16="http://schemas.microsoft.com/office/drawing/2014/main" id="{911717FD-4539-44CE-BCF3-C6832A0EA75C}"/>
              </a:ext>
            </a:extLst>
          </p:cNvPr>
          <p:cNvSpPr txBox="1">
            <a:spLocks noChangeArrowheads="1"/>
          </p:cNvSpPr>
          <p:nvPr/>
        </p:nvSpPr>
        <p:spPr bwMode="auto">
          <a:xfrm>
            <a:off x="4345437" y="2367765"/>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3" name="Line 52"/>
          <p:cNvSpPr>
            <a:spLocks noChangeShapeType="1"/>
          </p:cNvSpPr>
          <p:nvPr/>
        </p:nvSpPr>
        <p:spPr bwMode="auto">
          <a:xfrm>
            <a:off x="4330919" y="446957"/>
            <a:ext cx="0" cy="24762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6" name="Text Box 60">
            <a:extLst>
              <a:ext uri="{FF2B5EF4-FFF2-40B4-BE49-F238E27FC236}">
                <a16:creationId xmlns:a16="http://schemas.microsoft.com/office/drawing/2014/main" id="{40682F5F-CA28-40BB-B299-A48BD9DA4860}"/>
              </a:ext>
            </a:extLst>
          </p:cNvPr>
          <p:cNvSpPr txBox="1">
            <a:spLocks noChangeArrowheads="1"/>
          </p:cNvSpPr>
          <p:nvPr/>
        </p:nvSpPr>
        <p:spPr bwMode="auto">
          <a:xfrm>
            <a:off x="3177288" y="1360962"/>
            <a:ext cx="1142374"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52" name="TextBox 51">
            <a:extLst>
              <a:ext uri="{FF2B5EF4-FFF2-40B4-BE49-F238E27FC236}">
                <a16:creationId xmlns:a16="http://schemas.microsoft.com/office/drawing/2014/main" id="{32B5CD3F-C43C-4E90-B6B7-5689B6B7251A}"/>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53" name="Line 51">
            <a:extLst>
              <a:ext uri="{FF2B5EF4-FFF2-40B4-BE49-F238E27FC236}">
                <a16:creationId xmlns:a16="http://schemas.microsoft.com/office/drawing/2014/main" id="{BDD2F9CB-943F-47C7-99E0-14C58AD03D7D}"/>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4" name="Line 52">
            <a:extLst>
              <a:ext uri="{FF2B5EF4-FFF2-40B4-BE49-F238E27FC236}">
                <a16:creationId xmlns:a16="http://schemas.microsoft.com/office/drawing/2014/main" id="{9152AA8E-76FB-4353-957F-852C986CB092}"/>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55" name="Group 54">
            <a:extLst>
              <a:ext uri="{FF2B5EF4-FFF2-40B4-BE49-F238E27FC236}">
                <a16:creationId xmlns:a16="http://schemas.microsoft.com/office/drawing/2014/main" id="{44B6BD00-4175-44E9-9218-909E88D67410}"/>
              </a:ext>
            </a:extLst>
          </p:cNvPr>
          <p:cNvGrpSpPr/>
          <p:nvPr/>
        </p:nvGrpSpPr>
        <p:grpSpPr>
          <a:xfrm>
            <a:off x="6138327" y="3547069"/>
            <a:ext cx="2333100" cy="2613965"/>
            <a:chOff x="3093694" y="1365201"/>
            <a:chExt cx="2333100" cy="2613965"/>
          </a:xfrm>
        </p:grpSpPr>
        <p:sp>
          <p:nvSpPr>
            <p:cNvPr id="73" name="Text Box 57">
              <a:extLst>
                <a:ext uri="{FF2B5EF4-FFF2-40B4-BE49-F238E27FC236}">
                  <a16:creationId xmlns:a16="http://schemas.microsoft.com/office/drawing/2014/main" id="{6BCFD5D7-B029-42AE-B59B-79A30A63A968}"/>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74" name="Text Box 57">
              <a:extLst>
                <a:ext uri="{FF2B5EF4-FFF2-40B4-BE49-F238E27FC236}">
                  <a16:creationId xmlns:a16="http://schemas.microsoft.com/office/drawing/2014/main" id="{E3F655B6-52E6-4AD3-A9FE-16F53CF5B59E}"/>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75" name="Text Box 57">
              <a:extLst>
                <a:ext uri="{FF2B5EF4-FFF2-40B4-BE49-F238E27FC236}">
                  <a16:creationId xmlns:a16="http://schemas.microsoft.com/office/drawing/2014/main" id="{89E42ADC-E470-4F41-9F9E-91D66643C1B2}"/>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76" name="Text Box 57">
              <a:extLst>
                <a:ext uri="{FF2B5EF4-FFF2-40B4-BE49-F238E27FC236}">
                  <a16:creationId xmlns:a16="http://schemas.microsoft.com/office/drawing/2014/main" id="{65D6A218-B852-4D39-879A-EFDD7606FBB8}"/>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77" name="Text Box 57">
              <a:extLst>
                <a:ext uri="{FF2B5EF4-FFF2-40B4-BE49-F238E27FC236}">
                  <a16:creationId xmlns:a16="http://schemas.microsoft.com/office/drawing/2014/main" id="{95AEE3AE-1C04-4E21-939D-CB919413EC2D}"/>
                </a:ext>
              </a:extLst>
            </p:cNvPr>
            <p:cNvSpPr txBox="1">
              <a:spLocks noChangeArrowheads="1"/>
            </p:cNvSpPr>
            <p:nvPr/>
          </p:nvSpPr>
          <p:spPr bwMode="auto">
            <a:xfrm>
              <a:off x="3095032" y="2499945"/>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78" name="Group 77">
              <a:extLst>
                <a:ext uri="{FF2B5EF4-FFF2-40B4-BE49-F238E27FC236}">
                  <a16:creationId xmlns:a16="http://schemas.microsoft.com/office/drawing/2014/main" id="{088BBB30-077D-4974-8461-678B7CC62015}"/>
                </a:ext>
              </a:extLst>
            </p:cNvPr>
            <p:cNvGrpSpPr/>
            <p:nvPr/>
          </p:nvGrpSpPr>
          <p:grpSpPr>
            <a:xfrm>
              <a:off x="3093694" y="2968000"/>
              <a:ext cx="1150449" cy="555236"/>
              <a:chOff x="3092969" y="2749448"/>
              <a:chExt cx="1150449" cy="555236"/>
            </a:xfrm>
          </p:grpSpPr>
          <p:sp>
            <p:nvSpPr>
              <p:cNvPr id="79" name="Text Box 57">
                <a:extLst>
                  <a:ext uri="{FF2B5EF4-FFF2-40B4-BE49-F238E27FC236}">
                    <a16:creationId xmlns:a16="http://schemas.microsoft.com/office/drawing/2014/main" id="{1DC376D5-F588-4297-A171-9A0C493CCBE6}"/>
                  </a:ext>
                </a:extLst>
              </p:cNvPr>
              <p:cNvSpPr txBox="1">
                <a:spLocks noChangeArrowheads="1"/>
              </p:cNvSpPr>
              <p:nvPr/>
            </p:nvSpPr>
            <p:spPr bwMode="auto">
              <a:xfrm>
                <a:off x="3092969" y="274944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80" name="Text Box 57">
                <a:extLst>
                  <a:ext uri="{FF2B5EF4-FFF2-40B4-BE49-F238E27FC236}">
                    <a16:creationId xmlns:a16="http://schemas.microsoft.com/office/drawing/2014/main" id="{7195DD49-8D55-4CFB-9A70-9675FA4A71F0}"/>
                  </a:ext>
                </a:extLst>
              </p:cNvPr>
              <p:cNvSpPr txBox="1">
                <a:spLocks noChangeArrowheads="1"/>
              </p:cNvSpPr>
              <p:nvPr/>
            </p:nvSpPr>
            <p:spPr bwMode="auto">
              <a:xfrm>
                <a:off x="3093818" y="3027066"/>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81" name="Text Box 73">
            <a:extLst>
              <a:ext uri="{FF2B5EF4-FFF2-40B4-BE49-F238E27FC236}">
                <a16:creationId xmlns:a16="http://schemas.microsoft.com/office/drawing/2014/main" id="{0EE9CF65-7EC7-4B55-B473-3DB758B590E5}"/>
              </a:ext>
            </a:extLst>
          </p:cNvPr>
          <p:cNvSpPr txBox="1">
            <a:spLocks noChangeArrowheads="1"/>
          </p:cNvSpPr>
          <p:nvPr/>
        </p:nvSpPr>
        <p:spPr bwMode="auto">
          <a:xfrm>
            <a:off x="6145323" y="4488582"/>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82" name="Text Box 57">
            <a:extLst>
              <a:ext uri="{FF2B5EF4-FFF2-40B4-BE49-F238E27FC236}">
                <a16:creationId xmlns:a16="http://schemas.microsoft.com/office/drawing/2014/main" id="{C36F964E-654B-41BC-8DB3-50DF70B91ABA}"/>
              </a:ext>
            </a:extLst>
          </p:cNvPr>
          <p:cNvSpPr txBox="1">
            <a:spLocks noChangeArrowheads="1"/>
          </p:cNvSpPr>
          <p:nvPr/>
        </p:nvSpPr>
        <p:spPr bwMode="auto">
          <a:xfrm>
            <a:off x="6132785" y="5713139"/>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85" name="Text Box 57">
            <a:extLst>
              <a:ext uri="{FF2B5EF4-FFF2-40B4-BE49-F238E27FC236}">
                <a16:creationId xmlns:a16="http://schemas.microsoft.com/office/drawing/2014/main" id="{6B5E5E5C-61D8-4BB9-B44C-5EA107C4E422}"/>
              </a:ext>
            </a:extLst>
          </p:cNvPr>
          <p:cNvSpPr txBox="1">
            <a:spLocks noChangeArrowheads="1"/>
          </p:cNvSpPr>
          <p:nvPr/>
        </p:nvSpPr>
        <p:spPr bwMode="auto">
          <a:xfrm>
            <a:off x="310398" y="552936"/>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94" name="Text Box 73">
            <a:extLst>
              <a:ext uri="{FF2B5EF4-FFF2-40B4-BE49-F238E27FC236}">
                <a16:creationId xmlns:a16="http://schemas.microsoft.com/office/drawing/2014/main" id="{5171CF57-E769-425E-BEB9-B70ED96FECE2}"/>
              </a:ext>
            </a:extLst>
          </p:cNvPr>
          <p:cNvSpPr txBox="1">
            <a:spLocks noChangeArrowheads="1"/>
          </p:cNvSpPr>
          <p:nvPr/>
        </p:nvSpPr>
        <p:spPr bwMode="auto">
          <a:xfrm>
            <a:off x="4349139" y="887134"/>
            <a:ext cx="1152525"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Tree>
    <p:extLst>
      <p:ext uri="{BB962C8B-B14F-4D97-AF65-F5344CB8AC3E}">
        <p14:creationId xmlns:p14="http://schemas.microsoft.com/office/powerpoint/2010/main" val="3615636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4" name="Text Box 63"/>
          <p:cNvSpPr txBox="1">
            <a:spLocks noChangeArrowheads="1"/>
          </p:cNvSpPr>
          <p:nvPr/>
        </p:nvSpPr>
        <p:spPr bwMode="auto">
          <a:xfrm>
            <a:off x="7270077" y="158157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3"/>
            <a:ext cx="1013483" cy="369332"/>
          </a:xfrm>
          <a:prstGeom prst="rect">
            <a:avLst/>
          </a:prstGeom>
          <a:noFill/>
        </p:spPr>
        <p:txBody>
          <a:bodyPr wrap="none" rtlCol="0">
            <a:spAutoFit/>
          </a:bodyPr>
          <a:lstStyle/>
          <a:p>
            <a:r>
              <a:rPr lang="nl-BE" dirty="0">
                <a:solidFill>
                  <a:srgbClr val="00B050"/>
                </a:solidFill>
              </a:rPr>
              <a:t>Net-cash</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6136657" y="100489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55293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4" name="Text Box 64">
            <a:extLst>
              <a:ext uri="{FF2B5EF4-FFF2-40B4-BE49-F238E27FC236}">
                <a16:creationId xmlns:a16="http://schemas.microsoft.com/office/drawing/2014/main" id="{111D32C4-3D72-48B1-B097-3B6E44498DB1}"/>
              </a:ext>
            </a:extLst>
          </p:cNvPr>
          <p:cNvSpPr txBox="1">
            <a:spLocks noChangeArrowheads="1"/>
          </p:cNvSpPr>
          <p:nvPr/>
        </p:nvSpPr>
        <p:spPr bwMode="auto">
          <a:xfrm>
            <a:off x="4349812" y="133860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75" name="Text Box 57">
            <a:extLst>
              <a:ext uri="{FF2B5EF4-FFF2-40B4-BE49-F238E27FC236}">
                <a16:creationId xmlns:a16="http://schemas.microsoft.com/office/drawing/2014/main" id="{E018AC56-9888-4C6D-994D-9251D3861A54}"/>
              </a:ext>
            </a:extLst>
          </p:cNvPr>
          <p:cNvSpPr txBox="1">
            <a:spLocks noChangeArrowheads="1"/>
          </p:cNvSpPr>
          <p:nvPr/>
        </p:nvSpPr>
        <p:spPr bwMode="auto">
          <a:xfrm>
            <a:off x="4351695" y="1630968"/>
            <a:ext cx="1152583"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76" name="Text Box 72">
            <a:extLst>
              <a:ext uri="{FF2B5EF4-FFF2-40B4-BE49-F238E27FC236}">
                <a16:creationId xmlns:a16="http://schemas.microsoft.com/office/drawing/2014/main" id="{629693EC-4A78-4B62-81DD-8A16FAB4E872}"/>
              </a:ext>
            </a:extLst>
          </p:cNvPr>
          <p:cNvSpPr txBox="1">
            <a:spLocks noChangeArrowheads="1"/>
          </p:cNvSpPr>
          <p:nvPr/>
        </p:nvSpPr>
        <p:spPr bwMode="auto">
          <a:xfrm>
            <a:off x="4353340" y="190841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7" name="TextBox 76">
            <a:extLst>
              <a:ext uri="{FF2B5EF4-FFF2-40B4-BE49-F238E27FC236}">
                <a16:creationId xmlns:a16="http://schemas.microsoft.com/office/drawing/2014/main" id="{FC1336B7-E2B8-4178-AACC-EF21A72B107D}"/>
              </a:ext>
            </a:extLst>
          </p:cNvPr>
          <p:cNvSpPr txBox="1"/>
          <p:nvPr/>
        </p:nvSpPr>
        <p:spPr>
          <a:xfrm>
            <a:off x="3016914" y="2439657"/>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78" name="TextBox 77">
            <a:extLst>
              <a:ext uri="{FF2B5EF4-FFF2-40B4-BE49-F238E27FC236}">
                <a16:creationId xmlns:a16="http://schemas.microsoft.com/office/drawing/2014/main" id="{71C8AA32-B750-43D6-BEEA-3CE27DFD4F90}"/>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79" name="Line 51">
            <a:extLst>
              <a:ext uri="{FF2B5EF4-FFF2-40B4-BE49-F238E27FC236}">
                <a16:creationId xmlns:a16="http://schemas.microsoft.com/office/drawing/2014/main" id="{6A4C2D7B-76DD-4F1F-8BD6-4584336959DF}"/>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Line 52">
            <a:extLst>
              <a:ext uri="{FF2B5EF4-FFF2-40B4-BE49-F238E27FC236}">
                <a16:creationId xmlns:a16="http://schemas.microsoft.com/office/drawing/2014/main" id="{6EB00B20-8658-4BA3-AE9A-7DAE0B008291}"/>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81" name="Group 80">
            <a:extLst>
              <a:ext uri="{FF2B5EF4-FFF2-40B4-BE49-F238E27FC236}">
                <a16:creationId xmlns:a16="http://schemas.microsoft.com/office/drawing/2014/main" id="{3CCEA39A-F8F5-46F8-8164-07C0E81179F7}"/>
              </a:ext>
            </a:extLst>
          </p:cNvPr>
          <p:cNvGrpSpPr/>
          <p:nvPr/>
        </p:nvGrpSpPr>
        <p:grpSpPr>
          <a:xfrm>
            <a:off x="6138327" y="3547069"/>
            <a:ext cx="2333100" cy="2613965"/>
            <a:chOff x="3093694" y="1365201"/>
            <a:chExt cx="2333100" cy="2613965"/>
          </a:xfrm>
        </p:grpSpPr>
        <p:sp>
          <p:nvSpPr>
            <p:cNvPr id="88" name="Text Box 57">
              <a:extLst>
                <a:ext uri="{FF2B5EF4-FFF2-40B4-BE49-F238E27FC236}">
                  <a16:creationId xmlns:a16="http://schemas.microsoft.com/office/drawing/2014/main" id="{E1A587F5-94E5-447F-BB2F-D48B9525A123}"/>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89" name="Text Box 57">
              <a:extLst>
                <a:ext uri="{FF2B5EF4-FFF2-40B4-BE49-F238E27FC236}">
                  <a16:creationId xmlns:a16="http://schemas.microsoft.com/office/drawing/2014/main" id="{00B2F32F-55E2-480A-844C-DFDE77E8572A}"/>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90" name="Text Box 57">
              <a:extLst>
                <a:ext uri="{FF2B5EF4-FFF2-40B4-BE49-F238E27FC236}">
                  <a16:creationId xmlns:a16="http://schemas.microsoft.com/office/drawing/2014/main" id="{D72A4E2E-6809-4119-B6DB-FE32862A7CAE}"/>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91" name="Text Box 57">
              <a:extLst>
                <a:ext uri="{FF2B5EF4-FFF2-40B4-BE49-F238E27FC236}">
                  <a16:creationId xmlns:a16="http://schemas.microsoft.com/office/drawing/2014/main" id="{7106B855-320E-4F3E-BDC5-45ECEDE748A9}"/>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92" name="Text Box 57">
              <a:extLst>
                <a:ext uri="{FF2B5EF4-FFF2-40B4-BE49-F238E27FC236}">
                  <a16:creationId xmlns:a16="http://schemas.microsoft.com/office/drawing/2014/main" id="{D39A8729-09E6-404C-A04A-A3F3DC7E03F2}"/>
                </a:ext>
              </a:extLst>
            </p:cNvPr>
            <p:cNvSpPr txBox="1">
              <a:spLocks noChangeArrowheads="1"/>
            </p:cNvSpPr>
            <p:nvPr/>
          </p:nvSpPr>
          <p:spPr bwMode="auto">
            <a:xfrm>
              <a:off x="3095032" y="2499945"/>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93" name="Group 92">
              <a:extLst>
                <a:ext uri="{FF2B5EF4-FFF2-40B4-BE49-F238E27FC236}">
                  <a16:creationId xmlns:a16="http://schemas.microsoft.com/office/drawing/2014/main" id="{3AE09FD1-8BE3-4227-85F8-E0FDA8D2824C}"/>
                </a:ext>
              </a:extLst>
            </p:cNvPr>
            <p:cNvGrpSpPr/>
            <p:nvPr/>
          </p:nvGrpSpPr>
          <p:grpSpPr>
            <a:xfrm>
              <a:off x="3093694" y="2968000"/>
              <a:ext cx="1150449" cy="555236"/>
              <a:chOff x="3092969" y="2749448"/>
              <a:chExt cx="1150449" cy="555236"/>
            </a:xfrm>
          </p:grpSpPr>
          <p:sp>
            <p:nvSpPr>
              <p:cNvPr id="94" name="Text Box 57">
                <a:extLst>
                  <a:ext uri="{FF2B5EF4-FFF2-40B4-BE49-F238E27FC236}">
                    <a16:creationId xmlns:a16="http://schemas.microsoft.com/office/drawing/2014/main" id="{EAE1A315-C2E9-4643-9BB8-15B4BD7CDCF2}"/>
                  </a:ext>
                </a:extLst>
              </p:cNvPr>
              <p:cNvSpPr txBox="1">
                <a:spLocks noChangeArrowheads="1"/>
              </p:cNvSpPr>
              <p:nvPr/>
            </p:nvSpPr>
            <p:spPr bwMode="auto">
              <a:xfrm>
                <a:off x="3092969" y="274944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95" name="Text Box 57">
                <a:extLst>
                  <a:ext uri="{FF2B5EF4-FFF2-40B4-BE49-F238E27FC236}">
                    <a16:creationId xmlns:a16="http://schemas.microsoft.com/office/drawing/2014/main" id="{D9963B6B-30BD-43B4-BA10-CA01CA11389E}"/>
                  </a:ext>
                </a:extLst>
              </p:cNvPr>
              <p:cNvSpPr txBox="1">
                <a:spLocks noChangeArrowheads="1"/>
              </p:cNvSpPr>
              <p:nvPr/>
            </p:nvSpPr>
            <p:spPr bwMode="auto">
              <a:xfrm>
                <a:off x="3093818" y="3027066"/>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97" name="Text Box 73">
            <a:extLst>
              <a:ext uri="{FF2B5EF4-FFF2-40B4-BE49-F238E27FC236}">
                <a16:creationId xmlns:a16="http://schemas.microsoft.com/office/drawing/2014/main" id="{5E7834E3-04A9-442B-9BB4-61DC1BDF3C22}"/>
              </a:ext>
            </a:extLst>
          </p:cNvPr>
          <p:cNvSpPr txBox="1">
            <a:spLocks noChangeArrowheads="1"/>
          </p:cNvSpPr>
          <p:nvPr/>
        </p:nvSpPr>
        <p:spPr bwMode="auto">
          <a:xfrm>
            <a:off x="6145323" y="4488582"/>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98" name="Text Box 57">
            <a:extLst>
              <a:ext uri="{FF2B5EF4-FFF2-40B4-BE49-F238E27FC236}">
                <a16:creationId xmlns:a16="http://schemas.microsoft.com/office/drawing/2014/main" id="{07806374-D204-4249-B904-761523A9BF58}"/>
              </a:ext>
            </a:extLst>
          </p:cNvPr>
          <p:cNvSpPr txBox="1">
            <a:spLocks noChangeArrowheads="1"/>
          </p:cNvSpPr>
          <p:nvPr/>
        </p:nvSpPr>
        <p:spPr bwMode="auto">
          <a:xfrm>
            <a:off x="6132785" y="5713139"/>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Text Box 57">
            <a:extLst>
              <a:ext uri="{FF2B5EF4-FFF2-40B4-BE49-F238E27FC236}">
                <a16:creationId xmlns:a16="http://schemas.microsoft.com/office/drawing/2014/main" id="{C590375F-24A4-4593-A8D9-54B48BE51F3E}"/>
              </a:ext>
            </a:extLst>
          </p:cNvPr>
          <p:cNvSpPr txBox="1">
            <a:spLocks noChangeArrowheads="1"/>
          </p:cNvSpPr>
          <p:nvPr/>
        </p:nvSpPr>
        <p:spPr bwMode="auto">
          <a:xfrm>
            <a:off x="319536" y="552936"/>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101" name="Text Box 73">
            <a:extLst>
              <a:ext uri="{FF2B5EF4-FFF2-40B4-BE49-F238E27FC236}">
                <a16:creationId xmlns:a16="http://schemas.microsoft.com/office/drawing/2014/main" id="{37E97550-4B01-42FF-9DCF-661A035FDD5A}"/>
              </a:ext>
            </a:extLst>
          </p:cNvPr>
          <p:cNvSpPr txBox="1">
            <a:spLocks noChangeArrowheads="1"/>
          </p:cNvSpPr>
          <p:nvPr/>
        </p:nvSpPr>
        <p:spPr bwMode="auto">
          <a:xfrm>
            <a:off x="4349139" y="887134"/>
            <a:ext cx="1152525"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nv.</a:t>
            </a:r>
          </a:p>
        </p:txBody>
      </p:sp>
      <p:sp>
        <p:nvSpPr>
          <p:cNvPr id="102" name="Text Box 61">
            <a:extLst>
              <a:ext uri="{FF2B5EF4-FFF2-40B4-BE49-F238E27FC236}">
                <a16:creationId xmlns:a16="http://schemas.microsoft.com/office/drawing/2014/main" id="{86733327-A07D-45A1-B82D-24D1A827D26F}"/>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103" name="Text Box 62">
            <a:extLst>
              <a:ext uri="{FF2B5EF4-FFF2-40B4-BE49-F238E27FC236}">
                <a16:creationId xmlns:a16="http://schemas.microsoft.com/office/drawing/2014/main" id="{E70E56D3-705B-4397-A02A-20AE2C894BAD}"/>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104" name="Text Box 60">
            <a:extLst>
              <a:ext uri="{FF2B5EF4-FFF2-40B4-BE49-F238E27FC236}">
                <a16:creationId xmlns:a16="http://schemas.microsoft.com/office/drawing/2014/main" id="{A4C759BE-A258-4CB2-83C8-50360ACEFE2C}"/>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23" name="Line 52"/>
          <p:cNvSpPr>
            <a:spLocks noChangeShapeType="1"/>
          </p:cNvSpPr>
          <p:nvPr/>
        </p:nvSpPr>
        <p:spPr bwMode="auto">
          <a:xfrm>
            <a:off x="4330919" y="446957"/>
            <a:ext cx="0" cy="20413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238770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56"/>
          <p:cNvSpPr txBox="1">
            <a:spLocks noChangeArrowheads="1"/>
          </p:cNvSpPr>
          <p:nvPr/>
        </p:nvSpPr>
        <p:spPr bwMode="auto">
          <a:xfrm>
            <a:off x="7270077" y="990120"/>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60"/>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4" name="Text Box 63"/>
          <p:cNvSpPr txBox="1">
            <a:spLocks noChangeArrowheads="1"/>
          </p:cNvSpPr>
          <p:nvPr/>
        </p:nvSpPr>
        <p:spPr bwMode="auto">
          <a:xfrm>
            <a:off x="7270077" y="1581581"/>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355354" y="133860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20" name="Text Box 73"/>
          <p:cNvSpPr txBox="1">
            <a:spLocks noChangeArrowheads="1"/>
          </p:cNvSpPr>
          <p:nvPr/>
        </p:nvSpPr>
        <p:spPr bwMode="auto">
          <a:xfrm>
            <a:off x="6113638" y="2363707"/>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7"/>
            <a:ext cx="1013483" cy="369332"/>
          </a:xfrm>
          <a:prstGeom prst="rect">
            <a:avLst/>
          </a:prstGeom>
          <a:noFill/>
        </p:spPr>
        <p:txBody>
          <a:bodyPr wrap="none" rtlCol="0">
            <a:spAutoFit/>
          </a:bodyPr>
          <a:lstStyle/>
          <a:p>
            <a:r>
              <a:rPr lang="nl-BE" dirty="0">
                <a:solidFill>
                  <a:srgbClr val="00B050"/>
                </a:solidFill>
              </a:rPr>
              <a:t>Net-cash</a:t>
            </a:r>
          </a:p>
        </p:txBody>
      </p:sp>
      <p:sp>
        <p:nvSpPr>
          <p:cNvPr id="28" name="Freeform: Shape 27">
            <a:extLst>
              <a:ext uri="{FF2B5EF4-FFF2-40B4-BE49-F238E27FC236}">
                <a16:creationId xmlns:a16="http://schemas.microsoft.com/office/drawing/2014/main" id="{AEB77D9E-9D52-47C0-BB47-65DDF786AE94}"/>
              </a:ext>
            </a:extLst>
          </p:cNvPr>
          <p:cNvSpPr/>
          <p:nvPr/>
        </p:nvSpPr>
        <p:spPr>
          <a:xfrm>
            <a:off x="6136657" y="99934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3" name="Text Box 57">
            <a:extLst>
              <a:ext uri="{FF2B5EF4-FFF2-40B4-BE49-F238E27FC236}">
                <a16:creationId xmlns:a16="http://schemas.microsoft.com/office/drawing/2014/main" id="{4A001317-2D59-4D73-A927-6BA5B138AAF4}"/>
              </a:ext>
            </a:extLst>
          </p:cNvPr>
          <p:cNvSpPr txBox="1">
            <a:spLocks noChangeArrowheads="1"/>
          </p:cNvSpPr>
          <p:nvPr/>
        </p:nvSpPr>
        <p:spPr bwMode="auto">
          <a:xfrm>
            <a:off x="4358827" y="1630968"/>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86" name="Text Box 72">
            <a:extLst>
              <a:ext uri="{FF2B5EF4-FFF2-40B4-BE49-F238E27FC236}">
                <a16:creationId xmlns:a16="http://schemas.microsoft.com/office/drawing/2014/main" id="{911717FD-4539-44CE-BCF3-C6832A0EA75C}"/>
              </a:ext>
            </a:extLst>
          </p:cNvPr>
          <p:cNvSpPr txBox="1">
            <a:spLocks noChangeArrowheads="1"/>
          </p:cNvSpPr>
          <p:nvPr/>
        </p:nvSpPr>
        <p:spPr bwMode="auto">
          <a:xfrm>
            <a:off x="4353340" y="190841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3" name="TextBox 72">
            <a:extLst>
              <a:ext uri="{FF2B5EF4-FFF2-40B4-BE49-F238E27FC236}">
                <a16:creationId xmlns:a16="http://schemas.microsoft.com/office/drawing/2014/main" id="{E8A8395E-32EE-435F-B64C-6CBC68854D93}"/>
              </a:ext>
            </a:extLst>
          </p:cNvPr>
          <p:cNvSpPr txBox="1"/>
          <p:nvPr/>
        </p:nvSpPr>
        <p:spPr>
          <a:xfrm>
            <a:off x="3016914" y="2439657"/>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5" name="TextBox 74">
            <a:extLst>
              <a:ext uri="{FF2B5EF4-FFF2-40B4-BE49-F238E27FC236}">
                <a16:creationId xmlns:a16="http://schemas.microsoft.com/office/drawing/2014/main" id="{20C3442F-E4B7-4DF8-A95D-BF7535893B1B}"/>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76" name="Line 51">
            <a:extLst>
              <a:ext uri="{FF2B5EF4-FFF2-40B4-BE49-F238E27FC236}">
                <a16:creationId xmlns:a16="http://schemas.microsoft.com/office/drawing/2014/main" id="{DECC298F-653E-4F46-8689-F09DE86331C7}"/>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7" name="Line 52">
            <a:extLst>
              <a:ext uri="{FF2B5EF4-FFF2-40B4-BE49-F238E27FC236}">
                <a16:creationId xmlns:a16="http://schemas.microsoft.com/office/drawing/2014/main" id="{7F2071E8-F334-4061-BB61-E8003CFE317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8" name="Group 77">
            <a:extLst>
              <a:ext uri="{FF2B5EF4-FFF2-40B4-BE49-F238E27FC236}">
                <a16:creationId xmlns:a16="http://schemas.microsoft.com/office/drawing/2014/main" id="{7707E128-C446-488B-B868-CAFF7A3776A8}"/>
              </a:ext>
            </a:extLst>
          </p:cNvPr>
          <p:cNvGrpSpPr/>
          <p:nvPr/>
        </p:nvGrpSpPr>
        <p:grpSpPr>
          <a:xfrm>
            <a:off x="6138327" y="3547069"/>
            <a:ext cx="2333100" cy="2613965"/>
            <a:chOff x="3093694" y="1365201"/>
            <a:chExt cx="2333100" cy="2613965"/>
          </a:xfrm>
        </p:grpSpPr>
        <p:sp>
          <p:nvSpPr>
            <p:cNvPr id="79" name="Text Box 57">
              <a:extLst>
                <a:ext uri="{FF2B5EF4-FFF2-40B4-BE49-F238E27FC236}">
                  <a16:creationId xmlns:a16="http://schemas.microsoft.com/office/drawing/2014/main" id="{5FA36EC5-F279-4709-9CFF-C05E9DA8208D}"/>
                </a:ext>
              </a:extLst>
            </p:cNvPr>
            <p:cNvSpPr txBox="1">
              <a:spLocks noChangeArrowheads="1"/>
            </p:cNvSpPr>
            <p:nvPr/>
          </p:nvSpPr>
          <p:spPr bwMode="auto">
            <a:xfrm>
              <a:off x="4275856" y="1366685"/>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80" name="Text Box 57">
              <a:extLst>
                <a:ext uri="{FF2B5EF4-FFF2-40B4-BE49-F238E27FC236}">
                  <a16:creationId xmlns:a16="http://schemas.microsoft.com/office/drawing/2014/main" id="{E38C5D6B-74DA-4BD5-B69A-F8B46F95D875}"/>
                </a:ext>
              </a:extLst>
            </p:cNvPr>
            <p:cNvSpPr txBox="1">
              <a:spLocks noChangeArrowheads="1"/>
            </p:cNvSpPr>
            <p:nvPr/>
          </p:nvSpPr>
          <p:spPr bwMode="auto">
            <a:xfrm>
              <a:off x="4275856" y="3769992"/>
              <a:ext cx="1150938" cy="20917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81" name="Text Box 57">
              <a:extLst>
                <a:ext uri="{FF2B5EF4-FFF2-40B4-BE49-F238E27FC236}">
                  <a16:creationId xmlns:a16="http://schemas.microsoft.com/office/drawing/2014/main" id="{8E51DB09-024A-406C-8AF4-6F487B8BA94C}"/>
                </a:ext>
              </a:extLst>
            </p:cNvPr>
            <p:cNvSpPr txBox="1">
              <a:spLocks noChangeArrowheads="1"/>
            </p:cNvSpPr>
            <p:nvPr/>
          </p:nvSpPr>
          <p:spPr bwMode="auto">
            <a:xfrm>
              <a:off x="3095032" y="1365201"/>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82" name="Text Box 57">
              <a:extLst>
                <a:ext uri="{FF2B5EF4-FFF2-40B4-BE49-F238E27FC236}">
                  <a16:creationId xmlns:a16="http://schemas.microsoft.com/office/drawing/2014/main" id="{71548F66-C54A-4131-A1F7-6F88E1283BDD}"/>
                </a:ext>
              </a:extLst>
            </p:cNvPr>
            <p:cNvSpPr txBox="1">
              <a:spLocks noChangeArrowheads="1"/>
            </p:cNvSpPr>
            <p:nvPr/>
          </p:nvSpPr>
          <p:spPr bwMode="auto">
            <a:xfrm>
              <a:off x="3095032" y="1716307"/>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84" name="Text Box 57">
              <a:extLst>
                <a:ext uri="{FF2B5EF4-FFF2-40B4-BE49-F238E27FC236}">
                  <a16:creationId xmlns:a16="http://schemas.microsoft.com/office/drawing/2014/main" id="{168448B3-B84B-4134-B031-ACAA40631CFB}"/>
                </a:ext>
              </a:extLst>
            </p:cNvPr>
            <p:cNvSpPr txBox="1">
              <a:spLocks noChangeArrowheads="1"/>
            </p:cNvSpPr>
            <p:nvPr/>
          </p:nvSpPr>
          <p:spPr bwMode="auto">
            <a:xfrm>
              <a:off x="3095032" y="2499945"/>
              <a:ext cx="1149600" cy="47279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grpSp>
          <p:nvGrpSpPr>
            <p:cNvPr id="85" name="Group 84">
              <a:extLst>
                <a:ext uri="{FF2B5EF4-FFF2-40B4-BE49-F238E27FC236}">
                  <a16:creationId xmlns:a16="http://schemas.microsoft.com/office/drawing/2014/main" id="{40C470B1-7037-4A0D-90C6-66DF66DB3575}"/>
                </a:ext>
              </a:extLst>
            </p:cNvPr>
            <p:cNvGrpSpPr/>
            <p:nvPr/>
          </p:nvGrpSpPr>
          <p:grpSpPr>
            <a:xfrm>
              <a:off x="3093694" y="2968000"/>
              <a:ext cx="1150449" cy="555236"/>
              <a:chOff x="3092969" y="2749448"/>
              <a:chExt cx="1150449" cy="555236"/>
            </a:xfrm>
          </p:grpSpPr>
          <p:sp>
            <p:nvSpPr>
              <p:cNvPr id="88" name="Text Box 57">
                <a:extLst>
                  <a:ext uri="{FF2B5EF4-FFF2-40B4-BE49-F238E27FC236}">
                    <a16:creationId xmlns:a16="http://schemas.microsoft.com/office/drawing/2014/main" id="{D7898CF9-56CD-4BCF-BC02-7F9AEDC2CFEA}"/>
                  </a:ext>
                </a:extLst>
              </p:cNvPr>
              <p:cNvSpPr txBox="1">
                <a:spLocks noChangeArrowheads="1"/>
              </p:cNvSpPr>
              <p:nvPr/>
            </p:nvSpPr>
            <p:spPr bwMode="auto">
              <a:xfrm>
                <a:off x="3092969" y="2749448"/>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89" name="Text Box 57">
                <a:extLst>
                  <a:ext uri="{FF2B5EF4-FFF2-40B4-BE49-F238E27FC236}">
                    <a16:creationId xmlns:a16="http://schemas.microsoft.com/office/drawing/2014/main" id="{50E1DFEF-7F76-4920-B82D-2BC474EBE264}"/>
                  </a:ext>
                </a:extLst>
              </p:cNvPr>
              <p:cNvSpPr txBox="1">
                <a:spLocks noChangeArrowheads="1"/>
              </p:cNvSpPr>
              <p:nvPr/>
            </p:nvSpPr>
            <p:spPr bwMode="auto">
              <a:xfrm>
                <a:off x="3093818" y="3027066"/>
                <a:ext cx="1149600" cy="27761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sp>
        <p:nvSpPr>
          <p:cNvPr id="90" name="Text Box 73">
            <a:extLst>
              <a:ext uri="{FF2B5EF4-FFF2-40B4-BE49-F238E27FC236}">
                <a16:creationId xmlns:a16="http://schemas.microsoft.com/office/drawing/2014/main" id="{F6D8EEBF-A62C-4912-B7BC-8917FA4E0F71}"/>
              </a:ext>
            </a:extLst>
          </p:cNvPr>
          <p:cNvSpPr txBox="1">
            <a:spLocks noChangeArrowheads="1"/>
          </p:cNvSpPr>
          <p:nvPr/>
        </p:nvSpPr>
        <p:spPr bwMode="auto">
          <a:xfrm>
            <a:off x="6139572" y="4494333"/>
            <a:ext cx="1152525" cy="188816"/>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Kosten</a:t>
            </a:r>
          </a:p>
        </p:txBody>
      </p:sp>
      <p:sp>
        <p:nvSpPr>
          <p:cNvPr id="92" name="Text Box 57">
            <a:extLst>
              <a:ext uri="{FF2B5EF4-FFF2-40B4-BE49-F238E27FC236}">
                <a16:creationId xmlns:a16="http://schemas.microsoft.com/office/drawing/2014/main" id="{3C22C090-777F-4F86-9E1D-D40FA619BA4A}"/>
              </a:ext>
            </a:extLst>
          </p:cNvPr>
          <p:cNvSpPr txBox="1">
            <a:spLocks noChangeArrowheads="1"/>
          </p:cNvSpPr>
          <p:nvPr/>
        </p:nvSpPr>
        <p:spPr bwMode="auto">
          <a:xfrm>
            <a:off x="1504770" y="55293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93" name="Text Box 57">
            <a:extLst>
              <a:ext uri="{FF2B5EF4-FFF2-40B4-BE49-F238E27FC236}">
                <a16:creationId xmlns:a16="http://schemas.microsoft.com/office/drawing/2014/main" id="{F375A05F-4552-4278-86D1-CE370AB5358C}"/>
              </a:ext>
            </a:extLst>
          </p:cNvPr>
          <p:cNvSpPr txBox="1">
            <a:spLocks noChangeArrowheads="1"/>
          </p:cNvSpPr>
          <p:nvPr/>
        </p:nvSpPr>
        <p:spPr bwMode="auto">
          <a:xfrm>
            <a:off x="319536" y="552936"/>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60" name="Text Box 57">
            <a:extLst>
              <a:ext uri="{FF2B5EF4-FFF2-40B4-BE49-F238E27FC236}">
                <a16:creationId xmlns:a16="http://schemas.microsoft.com/office/drawing/2014/main" id="{D9978AA4-FD77-4C9E-BBD1-A4735B86C00C}"/>
              </a:ext>
            </a:extLst>
          </p:cNvPr>
          <p:cNvSpPr txBox="1">
            <a:spLocks noChangeArrowheads="1"/>
          </p:cNvSpPr>
          <p:nvPr/>
        </p:nvSpPr>
        <p:spPr bwMode="auto">
          <a:xfrm>
            <a:off x="6132785" y="5713139"/>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61" name="Text Box 73">
            <a:extLst>
              <a:ext uri="{FF2B5EF4-FFF2-40B4-BE49-F238E27FC236}">
                <a16:creationId xmlns:a16="http://schemas.microsoft.com/office/drawing/2014/main" id="{69A327F8-5ED6-4CC1-A637-9113882030DA}"/>
              </a:ext>
            </a:extLst>
          </p:cNvPr>
          <p:cNvSpPr txBox="1">
            <a:spLocks noChangeArrowheads="1"/>
          </p:cNvSpPr>
          <p:nvPr/>
        </p:nvSpPr>
        <p:spPr bwMode="auto">
          <a:xfrm>
            <a:off x="4349139" y="887134"/>
            <a:ext cx="1152525"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62" name="Text Box 55">
            <a:extLst>
              <a:ext uri="{FF2B5EF4-FFF2-40B4-BE49-F238E27FC236}">
                <a16:creationId xmlns:a16="http://schemas.microsoft.com/office/drawing/2014/main" id="{A7E5A0C9-6327-4ED5-BD6F-B04C34558378}"/>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63" name="Text Box 61">
            <a:extLst>
              <a:ext uri="{FF2B5EF4-FFF2-40B4-BE49-F238E27FC236}">
                <a16:creationId xmlns:a16="http://schemas.microsoft.com/office/drawing/2014/main" id="{EFE4D46E-DBE1-4CDF-BF9E-F9C48889DA24}"/>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64" name="Rectangle 63">
            <a:extLst>
              <a:ext uri="{FF2B5EF4-FFF2-40B4-BE49-F238E27FC236}">
                <a16:creationId xmlns:a16="http://schemas.microsoft.com/office/drawing/2014/main" id="{E2569F49-6E8D-464F-A3C7-3411DB8ED936}"/>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5" name="Text Box 62">
            <a:extLst>
              <a:ext uri="{FF2B5EF4-FFF2-40B4-BE49-F238E27FC236}">
                <a16:creationId xmlns:a16="http://schemas.microsoft.com/office/drawing/2014/main" id="{4DA9115D-B452-4989-B3C9-CF6CD9DD6314}"/>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66" name="Text Box 60">
            <a:extLst>
              <a:ext uri="{FF2B5EF4-FFF2-40B4-BE49-F238E27FC236}">
                <a16:creationId xmlns:a16="http://schemas.microsoft.com/office/drawing/2014/main" id="{2DFEEF43-449C-4F04-8576-C4FAAF8F0158}"/>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23" name="Line 52"/>
          <p:cNvSpPr>
            <a:spLocks noChangeShapeType="1"/>
          </p:cNvSpPr>
          <p:nvPr/>
        </p:nvSpPr>
        <p:spPr bwMode="auto">
          <a:xfrm>
            <a:off x="4330919" y="446957"/>
            <a:ext cx="0" cy="20026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4461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22 -0.00324 L -0.00261 -0.55185 " pathEditMode="relative" rAng="0" ptsTypes="AA">
                                      <p:cBhvr>
                                        <p:cTn id="6" dur="2000" fill="hold"/>
                                        <p:tgtEl>
                                          <p:spTgt spid="60"/>
                                        </p:tgtEl>
                                        <p:attrNameLst>
                                          <p:attrName>ppt_x</p:attrName>
                                          <p:attrName>ppt_y</p:attrName>
                                        </p:attrNameLst>
                                      </p:cBhvr>
                                      <p:rCtr x="-69" y="-2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Box 57">
            <a:extLst>
              <a:ext uri="{FF2B5EF4-FFF2-40B4-BE49-F238E27FC236}">
                <a16:creationId xmlns:a16="http://schemas.microsoft.com/office/drawing/2014/main" id="{4E3063AD-9604-4B8F-B215-34503A828C6C}"/>
              </a:ext>
            </a:extLst>
          </p:cNvPr>
          <p:cNvSpPr txBox="1">
            <a:spLocks noChangeArrowheads="1"/>
          </p:cNvSpPr>
          <p:nvPr/>
        </p:nvSpPr>
        <p:spPr bwMode="auto">
          <a:xfrm>
            <a:off x="6107149" y="1935917"/>
            <a:ext cx="1149600" cy="450623"/>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CASH FLOW</a:t>
            </a:r>
          </a:p>
        </p:txBody>
      </p:sp>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4" name="Text Box 63"/>
          <p:cNvSpPr txBox="1">
            <a:spLocks noChangeArrowheads="1"/>
          </p:cNvSpPr>
          <p:nvPr/>
        </p:nvSpPr>
        <p:spPr bwMode="auto">
          <a:xfrm>
            <a:off x="7270077" y="158157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3"/>
            <a:ext cx="1013483" cy="369332"/>
          </a:xfrm>
          <a:prstGeom prst="rect">
            <a:avLst/>
          </a:prstGeom>
          <a:noFill/>
        </p:spPr>
        <p:txBody>
          <a:bodyPr wrap="none" rtlCol="0">
            <a:spAutoFit/>
          </a:bodyPr>
          <a:lstStyle/>
          <a:p>
            <a:r>
              <a:rPr lang="nl-BE" dirty="0">
                <a:solidFill>
                  <a:srgbClr val="00B050"/>
                </a:solidFill>
              </a:rPr>
              <a:t>Net-cash</a:t>
            </a:r>
          </a:p>
        </p:txBody>
      </p:sp>
      <p:sp>
        <p:nvSpPr>
          <p:cNvPr id="28" name="Freeform: Shape 27">
            <a:extLst>
              <a:ext uri="{FF2B5EF4-FFF2-40B4-BE49-F238E27FC236}">
                <a16:creationId xmlns:a16="http://schemas.microsoft.com/office/drawing/2014/main" id="{AEB77D9E-9D52-47C0-BB47-65DDF786AE94}"/>
              </a:ext>
            </a:extLst>
          </p:cNvPr>
          <p:cNvSpPr/>
          <p:nvPr/>
        </p:nvSpPr>
        <p:spPr>
          <a:xfrm>
            <a:off x="6117760" y="1016972"/>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64" name="Line 51">
            <a:extLst>
              <a:ext uri="{FF2B5EF4-FFF2-40B4-BE49-F238E27FC236}">
                <a16:creationId xmlns:a16="http://schemas.microsoft.com/office/drawing/2014/main" id="{CA29002F-063C-4E69-A285-CFD940518752}"/>
              </a:ext>
            </a:extLst>
          </p:cNvPr>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7" name="Text Box 64">
            <a:extLst>
              <a:ext uri="{FF2B5EF4-FFF2-40B4-BE49-F238E27FC236}">
                <a16:creationId xmlns:a16="http://schemas.microsoft.com/office/drawing/2014/main" id="{63CC99FE-A900-4004-83F4-8905FA9FAC6C}"/>
              </a:ext>
            </a:extLst>
          </p:cNvPr>
          <p:cNvSpPr txBox="1">
            <a:spLocks noChangeArrowheads="1"/>
          </p:cNvSpPr>
          <p:nvPr/>
        </p:nvSpPr>
        <p:spPr bwMode="auto">
          <a:xfrm>
            <a:off x="4355354" y="1231031"/>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69" name="TextBox 68">
            <a:extLst>
              <a:ext uri="{FF2B5EF4-FFF2-40B4-BE49-F238E27FC236}">
                <a16:creationId xmlns:a16="http://schemas.microsoft.com/office/drawing/2014/main" id="{CB30A3A1-A1FE-4577-AD46-30CF66B2ACB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70" name="TextBox 69">
            <a:extLst>
              <a:ext uri="{FF2B5EF4-FFF2-40B4-BE49-F238E27FC236}">
                <a16:creationId xmlns:a16="http://schemas.microsoft.com/office/drawing/2014/main" id="{54027407-5C4B-4344-A0B7-E70596D09D1C}"/>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71" name="Text Box 57">
            <a:extLst>
              <a:ext uri="{FF2B5EF4-FFF2-40B4-BE49-F238E27FC236}">
                <a16:creationId xmlns:a16="http://schemas.microsoft.com/office/drawing/2014/main" id="{928E4759-CA59-4D19-AC21-9615A72F90F6}"/>
              </a:ext>
            </a:extLst>
          </p:cNvPr>
          <p:cNvSpPr txBox="1">
            <a:spLocks noChangeArrowheads="1"/>
          </p:cNvSpPr>
          <p:nvPr/>
        </p:nvSpPr>
        <p:spPr bwMode="auto">
          <a:xfrm>
            <a:off x="4358827" y="1523392"/>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72" name="Text Box 72">
            <a:extLst>
              <a:ext uri="{FF2B5EF4-FFF2-40B4-BE49-F238E27FC236}">
                <a16:creationId xmlns:a16="http://schemas.microsoft.com/office/drawing/2014/main" id="{9D77E96E-B39B-4737-89B2-D8D288958FDF}"/>
              </a:ext>
            </a:extLst>
          </p:cNvPr>
          <p:cNvSpPr txBox="1">
            <a:spLocks noChangeArrowheads="1"/>
          </p:cNvSpPr>
          <p:nvPr/>
        </p:nvSpPr>
        <p:spPr bwMode="auto">
          <a:xfrm>
            <a:off x="4353340" y="180083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3" name="Line 52">
            <a:extLst>
              <a:ext uri="{FF2B5EF4-FFF2-40B4-BE49-F238E27FC236}">
                <a16:creationId xmlns:a16="http://schemas.microsoft.com/office/drawing/2014/main" id="{D848CEFC-0620-4B2C-A40B-4EC92BEFE5A2}"/>
              </a:ext>
            </a:extLst>
          </p:cNvPr>
          <p:cNvSpPr>
            <a:spLocks noChangeShapeType="1"/>
          </p:cNvSpPr>
          <p:nvPr/>
        </p:nvSpPr>
        <p:spPr bwMode="auto">
          <a:xfrm>
            <a:off x="4330919" y="446957"/>
            <a:ext cx="0" cy="20026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6" name="TextBox 75">
            <a:extLst>
              <a:ext uri="{FF2B5EF4-FFF2-40B4-BE49-F238E27FC236}">
                <a16:creationId xmlns:a16="http://schemas.microsoft.com/office/drawing/2014/main" id="{C38E3EC7-AD9D-4AAF-BE76-C05360052051}"/>
              </a:ext>
            </a:extLst>
          </p:cNvPr>
          <p:cNvSpPr txBox="1"/>
          <p:nvPr/>
        </p:nvSpPr>
        <p:spPr>
          <a:xfrm>
            <a:off x="3113224" y="2434997"/>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79" name="Freeform: Shape 78">
            <a:extLst>
              <a:ext uri="{FF2B5EF4-FFF2-40B4-BE49-F238E27FC236}">
                <a16:creationId xmlns:a16="http://schemas.microsoft.com/office/drawing/2014/main" id="{64D99925-A10C-40E4-8DB9-BC2D3D3507E3}"/>
              </a:ext>
            </a:extLst>
          </p:cNvPr>
          <p:cNvSpPr/>
          <p:nvPr/>
        </p:nvSpPr>
        <p:spPr>
          <a:xfrm>
            <a:off x="4344699" y="1240990"/>
            <a:ext cx="1168220" cy="1048808"/>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4" name="Text Box 57">
            <a:extLst>
              <a:ext uri="{FF2B5EF4-FFF2-40B4-BE49-F238E27FC236}">
                <a16:creationId xmlns:a16="http://schemas.microsoft.com/office/drawing/2014/main" id="{9836EFF1-4694-494B-9299-94DB52FB10D9}"/>
              </a:ext>
            </a:extLst>
          </p:cNvPr>
          <p:cNvSpPr txBox="1">
            <a:spLocks noChangeArrowheads="1"/>
          </p:cNvSpPr>
          <p:nvPr/>
        </p:nvSpPr>
        <p:spPr bwMode="auto">
          <a:xfrm>
            <a:off x="1504770" y="55293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5" name="Text Box 57">
            <a:extLst>
              <a:ext uri="{FF2B5EF4-FFF2-40B4-BE49-F238E27FC236}">
                <a16:creationId xmlns:a16="http://schemas.microsoft.com/office/drawing/2014/main" id="{613870FE-C98D-42B7-8170-80972E4A3147}"/>
              </a:ext>
            </a:extLst>
          </p:cNvPr>
          <p:cNvSpPr txBox="1">
            <a:spLocks noChangeArrowheads="1"/>
          </p:cNvSpPr>
          <p:nvPr/>
        </p:nvSpPr>
        <p:spPr bwMode="auto">
          <a:xfrm>
            <a:off x="319536" y="552936"/>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87" name="Text Box 73">
            <a:extLst>
              <a:ext uri="{FF2B5EF4-FFF2-40B4-BE49-F238E27FC236}">
                <a16:creationId xmlns:a16="http://schemas.microsoft.com/office/drawing/2014/main" id="{A062B044-3BB3-46B2-8E08-66A480B3F35B}"/>
              </a:ext>
            </a:extLst>
          </p:cNvPr>
          <p:cNvSpPr txBox="1">
            <a:spLocks noChangeArrowheads="1"/>
          </p:cNvSpPr>
          <p:nvPr/>
        </p:nvSpPr>
        <p:spPr bwMode="auto">
          <a:xfrm>
            <a:off x="4349139" y="887134"/>
            <a:ext cx="1152525"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88" name="Text Box 55">
            <a:extLst>
              <a:ext uri="{FF2B5EF4-FFF2-40B4-BE49-F238E27FC236}">
                <a16:creationId xmlns:a16="http://schemas.microsoft.com/office/drawing/2014/main" id="{4ADE683B-37E5-4931-AB95-114572D4B2CE}"/>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9" name="Text Box 61">
            <a:extLst>
              <a:ext uri="{FF2B5EF4-FFF2-40B4-BE49-F238E27FC236}">
                <a16:creationId xmlns:a16="http://schemas.microsoft.com/office/drawing/2014/main" id="{0C6DCBCD-0224-4EA8-A47F-BDEAFAAA8F7E}"/>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90" name="Rectangle 89">
            <a:extLst>
              <a:ext uri="{FF2B5EF4-FFF2-40B4-BE49-F238E27FC236}">
                <a16:creationId xmlns:a16="http://schemas.microsoft.com/office/drawing/2014/main" id="{905F4245-6754-42EE-A0F2-92295E54918D}"/>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1" name="Text Box 62">
            <a:extLst>
              <a:ext uri="{FF2B5EF4-FFF2-40B4-BE49-F238E27FC236}">
                <a16:creationId xmlns:a16="http://schemas.microsoft.com/office/drawing/2014/main" id="{AD766342-967B-4F6F-AC6B-F00E62183911}"/>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3" name="Text Box 60">
            <a:extLst>
              <a:ext uri="{FF2B5EF4-FFF2-40B4-BE49-F238E27FC236}">
                <a16:creationId xmlns:a16="http://schemas.microsoft.com/office/drawing/2014/main" id="{E68E1427-36E5-48C2-B936-36DC75A3B706}"/>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95" name="Freeform: Shape 94">
            <a:extLst>
              <a:ext uri="{FF2B5EF4-FFF2-40B4-BE49-F238E27FC236}">
                <a16:creationId xmlns:a16="http://schemas.microsoft.com/office/drawing/2014/main" id="{67DED13E-B5E4-4B08-ADA7-A351590A57E4}"/>
              </a:ext>
            </a:extLst>
          </p:cNvPr>
          <p:cNvSpPr/>
          <p:nvPr/>
        </p:nvSpPr>
        <p:spPr>
          <a:xfrm>
            <a:off x="3175081" y="900089"/>
            <a:ext cx="1168220" cy="88371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8804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7 -0.00185 L -0.12709 0.08565 " pathEditMode="relative" rAng="0" ptsTypes="AA">
                                      <p:cBhvr>
                                        <p:cTn id="6" dur="2000" fill="hold"/>
                                        <p:tgtEl>
                                          <p:spTgt spid="10"/>
                                        </p:tgtEl>
                                        <p:attrNameLst>
                                          <p:attrName>ppt_x</p:attrName>
                                          <p:attrName>ppt_y</p:attrName>
                                        </p:attrNameLst>
                                      </p:cBhvr>
                                      <p:rCtr x="-6319" y="437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39 -0.01064 L -0.12743 0.08264 " pathEditMode="relative" rAng="0" ptsTypes="AA">
                                      <p:cBhvr>
                                        <p:cTn id="10" dur="2000" fill="hold"/>
                                        <p:tgtEl>
                                          <p:spTgt spid="14"/>
                                        </p:tgtEl>
                                        <p:attrNameLst>
                                          <p:attrName>ppt_x</p:attrName>
                                          <p:attrName>ppt_y</p:attrName>
                                        </p:attrNameLst>
                                      </p:cBhvr>
                                      <p:rCtr x="-6302"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20" name="Text Box 73"/>
          <p:cNvSpPr txBox="1">
            <a:spLocks noChangeArrowheads="1"/>
          </p:cNvSpPr>
          <p:nvPr/>
        </p:nvSpPr>
        <p:spPr bwMode="auto">
          <a:xfrm>
            <a:off x="6113638" y="2350193"/>
            <a:ext cx="1152525" cy="29168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8098938" y="123407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3103303" y="254559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66" name="Text Box 64">
            <a:extLst>
              <a:ext uri="{FF2B5EF4-FFF2-40B4-BE49-F238E27FC236}">
                <a16:creationId xmlns:a16="http://schemas.microsoft.com/office/drawing/2014/main" id="{0B531A76-29A8-4435-9BE2-8B7951953AB7}"/>
              </a:ext>
            </a:extLst>
          </p:cNvPr>
          <p:cNvSpPr txBox="1">
            <a:spLocks noChangeArrowheads="1"/>
          </p:cNvSpPr>
          <p:nvPr/>
        </p:nvSpPr>
        <p:spPr bwMode="auto">
          <a:xfrm>
            <a:off x="4355354" y="122334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67" name="Text Box 57">
            <a:extLst>
              <a:ext uri="{FF2B5EF4-FFF2-40B4-BE49-F238E27FC236}">
                <a16:creationId xmlns:a16="http://schemas.microsoft.com/office/drawing/2014/main" id="{CDE1AE96-8258-4555-A49B-21B8CFF1B316}"/>
              </a:ext>
            </a:extLst>
          </p:cNvPr>
          <p:cNvSpPr txBox="1">
            <a:spLocks noChangeArrowheads="1"/>
          </p:cNvSpPr>
          <p:nvPr/>
        </p:nvSpPr>
        <p:spPr bwMode="auto">
          <a:xfrm>
            <a:off x="4358827" y="1515708"/>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68" name="Text Box 72">
            <a:extLst>
              <a:ext uri="{FF2B5EF4-FFF2-40B4-BE49-F238E27FC236}">
                <a16:creationId xmlns:a16="http://schemas.microsoft.com/office/drawing/2014/main" id="{9211ADA6-1705-49B7-B5F2-2A3D69F4CF48}"/>
              </a:ext>
            </a:extLst>
          </p:cNvPr>
          <p:cNvSpPr txBox="1">
            <a:spLocks noChangeArrowheads="1"/>
          </p:cNvSpPr>
          <p:nvPr/>
        </p:nvSpPr>
        <p:spPr bwMode="auto">
          <a:xfrm>
            <a:off x="4353340" y="179315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69" name="Freeform: Shape 68">
            <a:extLst>
              <a:ext uri="{FF2B5EF4-FFF2-40B4-BE49-F238E27FC236}">
                <a16:creationId xmlns:a16="http://schemas.microsoft.com/office/drawing/2014/main" id="{5D111728-4785-4594-8247-22B15F60D0EE}"/>
              </a:ext>
            </a:extLst>
          </p:cNvPr>
          <p:cNvSpPr/>
          <p:nvPr/>
        </p:nvSpPr>
        <p:spPr>
          <a:xfrm>
            <a:off x="4334153" y="1233305"/>
            <a:ext cx="1179697" cy="107930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6151211" y="990115"/>
            <a:ext cx="2283030" cy="1655574"/>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299952 w 2303417"/>
              <a:gd name="connsiteY0" fmla="*/ 825335 h 1620982"/>
              <a:gd name="connsiteX1" fmla="*/ 2303417 w 2303417"/>
              <a:gd name="connsiteY1" fmla="*/ 831273 h 1620982"/>
              <a:gd name="connsiteX2" fmla="*/ 2291542 w 2303417"/>
              <a:gd name="connsiteY2" fmla="*/ 5937 h 1620982"/>
              <a:gd name="connsiteX3" fmla="*/ 1145573 w 2303417"/>
              <a:gd name="connsiteY3" fmla="*/ 0 h 1620982"/>
              <a:gd name="connsiteX4" fmla="*/ 1157448 w 2303417"/>
              <a:gd name="connsiteY4" fmla="*/ 831273 h 1620982"/>
              <a:gd name="connsiteX5" fmla="*/ 896191 w 2303417"/>
              <a:gd name="connsiteY5" fmla="*/ 1377537 h 1620982"/>
              <a:gd name="connsiteX6" fmla="*/ 0 w 2303417"/>
              <a:gd name="connsiteY6" fmla="*/ 1189116 h 1620982"/>
              <a:gd name="connsiteX7" fmla="*/ 5542 w 2303417"/>
              <a:gd name="connsiteY7" fmla="*/ 1620982 h 1620982"/>
              <a:gd name="connsiteX8" fmla="*/ 1151511 w 2303417"/>
              <a:gd name="connsiteY8" fmla="*/ 1609106 h 1620982"/>
              <a:gd name="connsiteX9" fmla="*/ 1151511 w 2303417"/>
              <a:gd name="connsiteY9" fmla="*/ 1365662 h 1620982"/>
              <a:gd name="connsiteX10" fmla="*/ 991194 w 2303417"/>
              <a:gd name="connsiteY10" fmla="*/ 1377537 h 1620982"/>
              <a:gd name="connsiteX11" fmla="*/ 1299952 w 2303417"/>
              <a:gd name="connsiteY11" fmla="*/ 825335 h 1620982"/>
              <a:gd name="connsiteX0" fmla="*/ 1299952 w 2303417"/>
              <a:gd name="connsiteY0" fmla="*/ 825335 h 1620982"/>
              <a:gd name="connsiteX1" fmla="*/ 2303417 w 2303417"/>
              <a:gd name="connsiteY1" fmla="*/ 831273 h 1620982"/>
              <a:gd name="connsiteX2" fmla="*/ 2291542 w 2303417"/>
              <a:gd name="connsiteY2" fmla="*/ 5937 h 1620982"/>
              <a:gd name="connsiteX3" fmla="*/ 1145573 w 2303417"/>
              <a:gd name="connsiteY3" fmla="*/ 0 h 1620982"/>
              <a:gd name="connsiteX4" fmla="*/ 1157448 w 2303417"/>
              <a:gd name="connsiteY4" fmla="*/ 831273 h 1620982"/>
              <a:gd name="connsiteX5" fmla="*/ 984860 w 2303417"/>
              <a:gd name="connsiteY5" fmla="*/ 1189115 h 1620982"/>
              <a:gd name="connsiteX6" fmla="*/ 0 w 2303417"/>
              <a:gd name="connsiteY6" fmla="*/ 1189116 h 1620982"/>
              <a:gd name="connsiteX7" fmla="*/ 5542 w 2303417"/>
              <a:gd name="connsiteY7" fmla="*/ 1620982 h 1620982"/>
              <a:gd name="connsiteX8" fmla="*/ 1151511 w 2303417"/>
              <a:gd name="connsiteY8" fmla="*/ 1609106 h 1620982"/>
              <a:gd name="connsiteX9" fmla="*/ 1151511 w 2303417"/>
              <a:gd name="connsiteY9" fmla="*/ 1365662 h 1620982"/>
              <a:gd name="connsiteX10" fmla="*/ 991194 w 2303417"/>
              <a:gd name="connsiteY10" fmla="*/ 1377537 h 1620982"/>
              <a:gd name="connsiteX11" fmla="*/ 1299952 w 2303417"/>
              <a:gd name="connsiteY11" fmla="*/ 825335 h 1620982"/>
              <a:gd name="connsiteX0" fmla="*/ 1299952 w 2303417"/>
              <a:gd name="connsiteY0" fmla="*/ 825335 h 1620982"/>
              <a:gd name="connsiteX1" fmla="*/ 2303417 w 2303417"/>
              <a:gd name="connsiteY1" fmla="*/ 831273 h 1620982"/>
              <a:gd name="connsiteX2" fmla="*/ 2291542 w 2303417"/>
              <a:gd name="connsiteY2" fmla="*/ 5937 h 1620982"/>
              <a:gd name="connsiteX3" fmla="*/ 1145573 w 2303417"/>
              <a:gd name="connsiteY3" fmla="*/ 0 h 1620982"/>
              <a:gd name="connsiteX4" fmla="*/ 1157448 w 2303417"/>
              <a:gd name="connsiteY4" fmla="*/ 831273 h 1620982"/>
              <a:gd name="connsiteX5" fmla="*/ 984860 w 2303417"/>
              <a:gd name="connsiteY5" fmla="*/ 1189115 h 1620982"/>
              <a:gd name="connsiteX6" fmla="*/ 0 w 2303417"/>
              <a:gd name="connsiteY6" fmla="*/ 1189116 h 1620982"/>
              <a:gd name="connsiteX7" fmla="*/ 5542 w 2303417"/>
              <a:gd name="connsiteY7" fmla="*/ 1620982 h 1620982"/>
              <a:gd name="connsiteX8" fmla="*/ 1151511 w 2303417"/>
              <a:gd name="connsiteY8" fmla="*/ 1609106 h 1620982"/>
              <a:gd name="connsiteX9" fmla="*/ 1151511 w 2303417"/>
              <a:gd name="connsiteY9" fmla="*/ 1365662 h 1620982"/>
              <a:gd name="connsiteX10" fmla="*/ 1129739 w 2303417"/>
              <a:gd name="connsiteY10" fmla="*/ 1194657 h 1620982"/>
              <a:gd name="connsiteX11" fmla="*/ 1299952 w 2303417"/>
              <a:gd name="connsiteY11" fmla="*/ 825335 h 1620982"/>
              <a:gd name="connsiteX0" fmla="*/ 1299952 w 2303417"/>
              <a:gd name="connsiteY0" fmla="*/ 825335 h 1620982"/>
              <a:gd name="connsiteX1" fmla="*/ 2303417 w 2303417"/>
              <a:gd name="connsiteY1" fmla="*/ 831273 h 1620982"/>
              <a:gd name="connsiteX2" fmla="*/ 2291542 w 2303417"/>
              <a:gd name="connsiteY2" fmla="*/ 5937 h 1620982"/>
              <a:gd name="connsiteX3" fmla="*/ 1145573 w 2303417"/>
              <a:gd name="connsiteY3" fmla="*/ 0 h 1620982"/>
              <a:gd name="connsiteX4" fmla="*/ 1162990 w 2303417"/>
              <a:gd name="connsiteY4" fmla="*/ 343593 h 1620982"/>
              <a:gd name="connsiteX5" fmla="*/ 984860 w 2303417"/>
              <a:gd name="connsiteY5" fmla="*/ 1189115 h 1620982"/>
              <a:gd name="connsiteX6" fmla="*/ 0 w 2303417"/>
              <a:gd name="connsiteY6" fmla="*/ 1189116 h 1620982"/>
              <a:gd name="connsiteX7" fmla="*/ 5542 w 2303417"/>
              <a:gd name="connsiteY7" fmla="*/ 1620982 h 1620982"/>
              <a:gd name="connsiteX8" fmla="*/ 1151511 w 2303417"/>
              <a:gd name="connsiteY8" fmla="*/ 1609106 h 1620982"/>
              <a:gd name="connsiteX9" fmla="*/ 1151511 w 2303417"/>
              <a:gd name="connsiteY9" fmla="*/ 1365662 h 1620982"/>
              <a:gd name="connsiteX10" fmla="*/ 1129739 w 2303417"/>
              <a:gd name="connsiteY10" fmla="*/ 1194657 h 1620982"/>
              <a:gd name="connsiteX11" fmla="*/ 1299952 w 2303417"/>
              <a:gd name="connsiteY11" fmla="*/ 825335 h 1620982"/>
              <a:gd name="connsiteX0" fmla="*/ 1305493 w 2303417"/>
              <a:gd name="connsiteY0" fmla="*/ 343196 h 1620982"/>
              <a:gd name="connsiteX1" fmla="*/ 2303417 w 2303417"/>
              <a:gd name="connsiteY1" fmla="*/ 831273 h 1620982"/>
              <a:gd name="connsiteX2" fmla="*/ 2291542 w 2303417"/>
              <a:gd name="connsiteY2" fmla="*/ 5937 h 1620982"/>
              <a:gd name="connsiteX3" fmla="*/ 1145573 w 2303417"/>
              <a:gd name="connsiteY3" fmla="*/ 0 h 1620982"/>
              <a:gd name="connsiteX4" fmla="*/ 1162990 w 2303417"/>
              <a:gd name="connsiteY4" fmla="*/ 343593 h 1620982"/>
              <a:gd name="connsiteX5" fmla="*/ 984860 w 2303417"/>
              <a:gd name="connsiteY5" fmla="*/ 1189115 h 1620982"/>
              <a:gd name="connsiteX6" fmla="*/ 0 w 2303417"/>
              <a:gd name="connsiteY6" fmla="*/ 1189116 h 1620982"/>
              <a:gd name="connsiteX7" fmla="*/ 5542 w 2303417"/>
              <a:gd name="connsiteY7" fmla="*/ 1620982 h 1620982"/>
              <a:gd name="connsiteX8" fmla="*/ 1151511 w 2303417"/>
              <a:gd name="connsiteY8" fmla="*/ 1609106 h 1620982"/>
              <a:gd name="connsiteX9" fmla="*/ 1151511 w 2303417"/>
              <a:gd name="connsiteY9" fmla="*/ 1365662 h 1620982"/>
              <a:gd name="connsiteX10" fmla="*/ 1129739 w 2303417"/>
              <a:gd name="connsiteY10" fmla="*/ 1194657 h 1620982"/>
              <a:gd name="connsiteX11" fmla="*/ 1305493 w 2303417"/>
              <a:gd name="connsiteY11" fmla="*/ 343196 h 1620982"/>
              <a:gd name="connsiteX0" fmla="*/ 1305493 w 2292334"/>
              <a:gd name="connsiteY0" fmla="*/ 343196 h 1620982"/>
              <a:gd name="connsiteX1" fmla="*/ 2292334 w 2292334"/>
              <a:gd name="connsiteY1" fmla="*/ 332509 h 1620982"/>
              <a:gd name="connsiteX2" fmla="*/ 2291542 w 2292334"/>
              <a:gd name="connsiteY2" fmla="*/ 5937 h 1620982"/>
              <a:gd name="connsiteX3" fmla="*/ 1145573 w 2292334"/>
              <a:gd name="connsiteY3" fmla="*/ 0 h 1620982"/>
              <a:gd name="connsiteX4" fmla="*/ 1162990 w 2292334"/>
              <a:gd name="connsiteY4" fmla="*/ 343593 h 1620982"/>
              <a:gd name="connsiteX5" fmla="*/ 984860 w 2292334"/>
              <a:gd name="connsiteY5" fmla="*/ 1189115 h 1620982"/>
              <a:gd name="connsiteX6" fmla="*/ 0 w 2292334"/>
              <a:gd name="connsiteY6" fmla="*/ 1189116 h 1620982"/>
              <a:gd name="connsiteX7" fmla="*/ 5542 w 2292334"/>
              <a:gd name="connsiteY7" fmla="*/ 1620982 h 1620982"/>
              <a:gd name="connsiteX8" fmla="*/ 1151511 w 2292334"/>
              <a:gd name="connsiteY8" fmla="*/ 1609106 h 1620982"/>
              <a:gd name="connsiteX9" fmla="*/ 1151511 w 2292334"/>
              <a:gd name="connsiteY9" fmla="*/ 1365662 h 1620982"/>
              <a:gd name="connsiteX10" fmla="*/ 1129739 w 2292334"/>
              <a:gd name="connsiteY10" fmla="*/ 1194657 h 1620982"/>
              <a:gd name="connsiteX11" fmla="*/ 1305493 w 2292334"/>
              <a:gd name="connsiteY11" fmla="*/ 343196 h 1620982"/>
              <a:gd name="connsiteX0" fmla="*/ 1311244 w 2298085"/>
              <a:gd name="connsiteY0" fmla="*/ 343196 h 1620982"/>
              <a:gd name="connsiteX1" fmla="*/ 2298085 w 2298085"/>
              <a:gd name="connsiteY1" fmla="*/ 332509 h 1620982"/>
              <a:gd name="connsiteX2" fmla="*/ 2297293 w 2298085"/>
              <a:gd name="connsiteY2" fmla="*/ 5937 h 1620982"/>
              <a:gd name="connsiteX3" fmla="*/ 1151324 w 2298085"/>
              <a:gd name="connsiteY3" fmla="*/ 0 h 1620982"/>
              <a:gd name="connsiteX4" fmla="*/ 1168741 w 2298085"/>
              <a:gd name="connsiteY4" fmla="*/ 343593 h 1620982"/>
              <a:gd name="connsiteX5" fmla="*/ 990611 w 2298085"/>
              <a:gd name="connsiteY5" fmla="*/ 1189115 h 1620982"/>
              <a:gd name="connsiteX6" fmla="*/ 0 w 2298085"/>
              <a:gd name="connsiteY6" fmla="*/ 1361645 h 1620982"/>
              <a:gd name="connsiteX7" fmla="*/ 11293 w 2298085"/>
              <a:gd name="connsiteY7" fmla="*/ 1620982 h 1620982"/>
              <a:gd name="connsiteX8" fmla="*/ 1157262 w 2298085"/>
              <a:gd name="connsiteY8" fmla="*/ 1609106 h 1620982"/>
              <a:gd name="connsiteX9" fmla="*/ 1157262 w 2298085"/>
              <a:gd name="connsiteY9" fmla="*/ 1365662 h 1620982"/>
              <a:gd name="connsiteX10" fmla="*/ 1135490 w 2298085"/>
              <a:gd name="connsiteY10" fmla="*/ 1194657 h 1620982"/>
              <a:gd name="connsiteX11" fmla="*/ 1311244 w 2298085"/>
              <a:gd name="connsiteY11" fmla="*/ 343196 h 1620982"/>
              <a:gd name="connsiteX0" fmla="*/ 1311244 w 2298085"/>
              <a:gd name="connsiteY0" fmla="*/ 343196 h 1620982"/>
              <a:gd name="connsiteX1" fmla="*/ 2298085 w 2298085"/>
              <a:gd name="connsiteY1" fmla="*/ 332509 h 1620982"/>
              <a:gd name="connsiteX2" fmla="*/ 2297293 w 2298085"/>
              <a:gd name="connsiteY2" fmla="*/ 5937 h 1620982"/>
              <a:gd name="connsiteX3" fmla="*/ 1151324 w 2298085"/>
              <a:gd name="connsiteY3" fmla="*/ 0 h 1620982"/>
              <a:gd name="connsiteX4" fmla="*/ 1168741 w 2298085"/>
              <a:gd name="connsiteY4" fmla="*/ 343593 h 1620982"/>
              <a:gd name="connsiteX5" fmla="*/ 984860 w 2298085"/>
              <a:gd name="connsiteY5" fmla="*/ 1355893 h 1620982"/>
              <a:gd name="connsiteX6" fmla="*/ 0 w 2298085"/>
              <a:gd name="connsiteY6" fmla="*/ 1361645 h 1620982"/>
              <a:gd name="connsiteX7" fmla="*/ 11293 w 2298085"/>
              <a:gd name="connsiteY7" fmla="*/ 1620982 h 1620982"/>
              <a:gd name="connsiteX8" fmla="*/ 1157262 w 2298085"/>
              <a:gd name="connsiteY8" fmla="*/ 1609106 h 1620982"/>
              <a:gd name="connsiteX9" fmla="*/ 1157262 w 2298085"/>
              <a:gd name="connsiteY9" fmla="*/ 1365662 h 1620982"/>
              <a:gd name="connsiteX10" fmla="*/ 1135490 w 2298085"/>
              <a:gd name="connsiteY10" fmla="*/ 1194657 h 1620982"/>
              <a:gd name="connsiteX11" fmla="*/ 1311244 w 2298085"/>
              <a:gd name="connsiteY11" fmla="*/ 343196 h 1620982"/>
              <a:gd name="connsiteX0" fmla="*/ 1311244 w 2298085"/>
              <a:gd name="connsiteY0" fmla="*/ 343196 h 1620982"/>
              <a:gd name="connsiteX1" fmla="*/ 2298085 w 2298085"/>
              <a:gd name="connsiteY1" fmla="*/ 332509 h 1620982"/>
              <a:gd name="connsiteX2" fmla="*/ 2297293 w 2298085"/>
              <a:gd name="connsiteY2" fmla="*/ 5937 h 1620982"/>
              <a:gd name="connsiteX3" fmla="*/ 1151324 w 2298085"/>
              <a:gd name="connsiteY3" fmla="*/ 0 h 1620982"/>
              <a:gd name="connsiteX4" fmla="*/ 1168741 w 2298085"/>
              <a:gd name="connsiteY4" fmla="*/ 343593 h 1620982"/>
              <a:gd name="connsiteX5" fmla="*/ 984860 w 2298085"/>
              <a:gd name="connsiteY5" fmla="*/ 1355893 h 1620982"/>
              <a:gd name="connsiteX6" fmla="*/ 0 w 2298085"/>
              <a:gd name="connsiteY6" fmla="*/ 1361645 h 1620982"/>
              <a:gd name="connsiteX7" fmla="*/ 11293 w 2298085"/>
              <a:gd name="connsiteY7" fmla="*/ 1620982 h 1620982"/>
              <a:gd name="connsiteX8" fmla="*/ 1157262 w 2298085"/>
              <a:gd name="connsiteY8" fmla="*/ 1609106 h 1620982"/>
              <a:gd name="connsiteX9" fmla="*/ 1157262 w 2298085"/>
              <a:gd name="connsiteY9" fmla="*/ 1365662 h 1620982"/>
              <a:gd name="connsiteX10" fmla="*/ 1089482 w 2298085"/>
              <a:gd name="connsiteY10" fmla="*/ 1378687 h 1620982"/>
              <a:gd name="connsiteX11" fmla="*/ 1311244 w 2298085"/>
              <a:gd name="connsiteY11" fmla="*/ 343196 h 1620982"/>
              <a:gd name="connsiteX0" fmla="*/ 1311244 w 2298085"/>
              <a:gd name="connsiteY0" fmla="*/ 343196 h 1620982"/>
              <a:gd name="connsiteX1" fmla="*/ 2298085 w 2298085"/>
              <a:gd name="connsiteY1" fmla="*/ 332509 h 1620982"/>
              <a:gd name="connsiteX2" fmla="*/ 2297293 w 2298085"/>
              <a:gd name="connsiteY2" fmla="*/ 5937 h 1620982"/>
              <a:gd name="connsiteX3" fmla="*/ 1151324 w 2298085"/>
              <a:gd name="connsiteY3" fmla="*/ 0 h 1620982"/>
              <a:gd name="connsiteX4" fmla="*/ 1168741 w 2298085"/>
              <a:gd name="connsiteY4" fmla="*/ 343593 h 1620982"/>
              <a:gd name="connsiteX5" fmla="*/ 984860 w 2298085"/>
              <a:gd name="connsiteY5" fmla="*/ 1355893 h 1620982"/>
              <a:gd name="connsiteX6" fmla="*/ 0 w 2298085"/>
              <a:gd name="connsiteY6" fmla="*/ 1361645 h 1620982"/>
              <a:gd name="connsiteX7" fmla="*/ 11293 w 2298085"/>
              <a:gd name="connsiteY7" fmla="*/ 1620982 h 1620982"/>
              <a:gd name="connsiteX8" fmla="*/ 1157262 w 2298085"/>
              <a:gd name="connsiteY8" fmla="*/ 1609106 h 1620982"/>
              <a:gd name="connsiteX9" fmla="*/ 1157262 w 2298085"/>
              <a:gd name="connsiteY9" fmla="*/ 1365662 h 1620982"/>
              <a:gd name="connsiteX10" fmla="*/ 1096598 w 2298085"/>
              <a:gd name="connsiteY10" fmla="*/ 1364455 h 1620982"/>
              <a:gd name="connsiteX11" fmla="*/ 1311244 w 2298085"/>
              <a:gd name="connsiteY11" fmla="*/ 343196 h 1620982"/>
              <a:gd name="connsiteX0" fmla="*/ 1311244 w 2298085"/>
              <a:gd name="connsiteY0" fmla="*/ 343196 h 1620982"/>
              <a:gd name="connsiteX1" fmla="*/ 2298085 w 2298085"/>
              <a:gd name="connsiteY1" fmla="*/ 496176 h 1620982"/>
              <a:gd name="connsiteX2" fmla="*/ 2297293 w 2298085"/>
              <a:gd name="connsiteY2" fmla="*/ 5937 h 1620982"/>
              <a:gd name="connsiteX3" fmla="*/ 1151324 w 2298085"/>
              <a:gd name="connsiteY3" fmla="*/ 0 h 1620982"/>
              <a:gd name="connsiteX4" fmla="*/ 1168741 w 2298085"/>
              <a:gd name="connsiteY4" fmla="*/ 343593 h 1620982"/>
              <a:gd name="connsiteX5" fmla="*/ 984860 w 2298085"/>
              <a:gd name="connsiteY5" fmla="*/ 1355893 h 1620982"/>
              <a:gd name="connsiteX6" fmla="*/ 0 w 2298085"/>
              <a:gd name="connsiteY6" fmla="*/ 1361645 h 1620982"/>
              <a:gd name="connsiteX7" fmla="*/ 11293 w 2298085"/>
              <a:gd name="connsiteY7" fmla="*/ 1620982 h 1620982"/>
              <a:gd name="connsiteX8" fmla="*/ 1157262 w 2298085"/>
              <a:gd name="connsiteY8" fmla="*/ 1609106 h 1620982"/>
              <a:gd name="connsiteX9" fmla="*/ 1157262 w 2298085"/>
              <a:gd name="connsiteY9" fmla="*/ 1365662 h 1620982"/>
              <a:gd name="connsiteX10" fmla="*/ 1096598 w 2298085"/>
              <a:gd name="connsiteY10" fmla="*/ 1364455 h 1620982"/>
              <a:gd name="connsiteX11" fmla="*/ 1311244 w 2298085"/>
              <a:gd name="connsiteY11" fmla="*/ 343196 h 1620982"/>
              <a:gd name="connsiteX0" fmla="*/ 1268549 w 2298085"/>
              <a:gd name="connsiteY0" fmla="*/ 496189 h 1620982"/>
              <a:gd name="connsiteX1" fmla="*/ 2298085 w 2298085"/>
              <a:gd name="connsiteY1" fmla="*/ 496176 h 1620982"/>
              <a:gd name="connsiteX2" fmla="*/ 2297293 w 2298085"/>
              <a:gd name="connsiteY2" fmla="*/ 5937 h 1620982"/>
              <a:gd name="connsiteX3" fmla="*/ 1151324 w 2298085"/>
              <a:gd name="connsiteY3" fmla="*/ 0 h 1620982"/>
              <a:gd name="connsiteX4" fmla="*/ 1168741 w 2298085"/>
              <a:gd name="connsiteY4" fmla="*/ 343593 h 1620982"/>
              <a:gd name="connsiteX5" fmla="*/ 984860 w 2298085"/>
              <a:gd name="connsiteY5" fmla="*/ 1355893 h 1620982"/>
              <a:gd name="connsiteX6" fmla="*/ 0 w 2298085"/>
              <a:gd name="connsiteY6" fmla="*/ 1361645 h 1620982"/>
              <a:gd name="connsiteX7" fmla="*/ 11293 w 2298085"/>
              <a:gd name="connsiteY7" fmla="*/ 1620982 h 1620982"/>
              <a:gd name="connsiteX8" fmla="*/ 1157262 w 2298085"/>
              <a:gd name="connsiteY8" fmla="*/ 1609106 h 1620982"/>
              <a:gd name="connsiteX9" fmla="*/ 1157262 w 2298085"/>
              <a:gd name="connsiteY9" fmla="*/ 1365662 h 1620982"/>
              <a:gd name="connsiteX10" fmla="*/ 1096598 w 2298085"/>
              <a:gd name="connsiteY10" fmla="*/ 1364455 h 1620982"/>
              <a:gd name="connsiteX11" fmla="*/ 1268549 w 2298085"/>
              <a:gd name="connsiteY11" fmla="*/ 496189 h 1620982"/>
              <a:gd name="connsiteX0" fmla="*/ 1235657 w 2298085"/>
              <a:gd name="connsiteY0" fmla="*/ 521953 h 1620982"/>
              <a:gd name="connsiteX1" fmla="*/ 2298085 w 2298085"/>
              <a:gd name="connsiteY1" fmla="*/ 496176 h 1620982"/>
              <a:gd name="connsiteX2" fmla="*/ 2297293 w 2298085"/>
              <a:gd name="connsiteY2" fmla="*/ 5937 h 1620982"/>
              <a:gd name="connsiteX3" fmla="*/ 1151324 w 2298085"/>
              <a:gd name="connsiteY3" fmla="*/ 0 h 1620982"/>
              <a:gd name="connsiteX4" fmla="*/ 1168741 w 2298085"/>
              <a:gd name="connsiteY4" fmla="*/ 343593 h 1620982"/>
              <a:gd name="connsiteX5" fmla="*/ 984860 w 2298085"/>
              <a:gd name="connsiteY5" fmla="*/ 1355893 h 1620982"/>
              <a:gd name="connsiteX6" fmla="*/ 0 w 2298085"/>
              <a:gd name="connsiteY6" fmla="*/ 1361645 h 1620982"/>
              <a:gd name="connsiteX7" fmla="*/ 11293 w 2298085"/>
              <a:gd name="connsiteY7" fmla="*/ 1620982 h 1620982"/>
              <a:gd name="connsiteX8" fmla="*/ 1157262 w 2298085"/>
              <a:gd name="connsiteY8" fmla="*/ 1609106 h 1620982"/>
              <a:gd name="connsiteX9" fmla="*/ 1157262 w 2298085"/>
              <a:gd name="connsiteY9" fmla="*/ 1365662 h 1620982"/>
              <a:gd name="connsiteX10" fmla="*/ 1096598 w 2298085"/>
              <a:gd name="connsiteY10" fmla="*/ 1364455 h 1620982"/>
              <a:gd name="connsiteX11" fmla="*/ 1235657 w 2298085"/>
              <a:gd name="connsiteY11" fmla="*/ 521953 h 1620982"/>
              <a:gd name="connsiteX0" fmla="*/ 1235657 w 2297293"/>
              <a:gd name="connsiteY0" fmla="*/ 521953 h 1620982"/>
              <a:gd name="connsiteX1" fmla="*/ 2291507 w 2297293"/>
              <a:gd name="connsiteY1" fmla="*/ 518718 h 1620982"/>
              <a:gd name="connsiteX2" fmla="*/ 2297293 w 2297293"/>
              <a:gd name="connsiteY2" fmla="*/ 5937 h 1620982"/>
              <a:gd name="connsiteX3" fmla="*/ 1151324 w 2297293"/>
              <a:gd name="connsiteY3" fmla="*/ 0 h 1620982"/>
              <a:gd name="connsiteX4" fmla="*/ 1168741 w 2297293"/>
              <a:gd name="connsiteY4" fmla="*/ 343593 h 1620982"/>
              <a:gd name="connsiteX5" fmla="*/ 984860 w 2297293"/>
              <a:gd name="connsiteY5" fmla="*/ 1355893 h 1620982"/>
              <a:gd name="connsiteX6" fmla="*/ 0 w 2297293"/>
              <a:gd name="connsiteY6" fmla="*/ 1361645 h 1620982"/>
              <a:gd name="connsiteX7" fmla="*/ 11293 w 2297293"/>
              <a:gd name="connsiteY7" fmla="*/ 1620982 h 1620982"/>
              <a:gd name="connsiteX8" fmla="*/ 1157262 w 2297293"/>
              <a:gd name="connsiteY8" fmla="*/ 1609106 h 1620982"/>
              <a:gd name="connsiteX9" fmla="*/ 1157262 w 2297293"/>
              <a:gd name="connsiteY9" fmla="*/ 1365662 h 1620982"/>
              <a:gd name="connsiteX10" fmla="*/ 1096598 w 2297293"/>
              <a:gd name="connsiteY10" fmla="*/ 1364455 h 1620982"/>
              <a:gd name="connsiteX11" fmla="*/ 1235657 w 2297293"/>
              <a:gd name="connsiteY11" fmla="*/ 521953 h 1620982"/>
              <a:gd name="connsiteX0" fmla="*/ 1235657 w 2297293"/>
              <a:gd name="connsiteY0" fmla="*/ 521953 h 1620982"/>
              <a:gd name="connsiteX1" fmla="*/ 2291507 w 2297293"/>
              <a:gd name="connsiteY1" fmla="*/ 518718 h 1620982"/>
              <a:gd name="connsiteX2" fmla="*/ 2297293 w 2297293"/>
              <a:gd name="connsiteY2" fmla="*/ 5937 h 1620982"/>
              <a:gd name="connsiteX3" fmla="*/ 1151324 w 2297293"/>
              <a:gd name="connsiteY3" fmla="*/ 0 h 1620982"/>
              <a:gd name="connsiteX4" fmla="*/ 1168741 w 2297293"/>
              <a:gd name="connsiteY4" fmla="*/ 343593 h 1620982"/>
              <a:gd name="connsiteX5" fmla="*/ 1004595 w 2297293"/>
              <a:gd name="connsiteY5" fmla="*/ 1339791 h 1620982"/>
              <a:gd name="connsiteX6" fmla="*/ 0 w 2297293"/>
              <a:gd name="connsiteY6" fmla="*/ 1361645 h 1620982"/>
              <a:gd name="connsiteX7" fmla="*/ 11293 w 2297293"/>
              <a:gd name="connsiteY7" fmla="*/ 1620982 h 1620982"/>
              <a:gd name="connsiteX8" fmla="*/ 1157262 w 2297293"/>
              <a:gd name="connsiteY8" fmla="*/ 1609106 h 1620982"/>
              <a:gd name="connsiteX9" fmla="*/ 1157262 w 2297293"/>
              <a:gd name="connsiteY9" fmla="*/ 1365662 h 1620982"/>
              <a:gd name="connsiteX10" fmla="*/ 1096598 w 2297293"/>
              <a:gd name="connsiteY10" fmla="*/ 1364455 h 1620982"/>
              <a:gd name="connsiteX11" fmla="*/ 1235657 w 2297293"/>
              <a:gd name="connsiteY11" fmla="*/ 521953 h 1620982"/>
              <a:gd name="connsiteX0" fmla="*/ 1229078 w 2290714"/>
              <a:gd name="connsiteY0" fmla="*/ 521953 h 1620982"/>
              <a:gd name="connsiteX1" fmla="*/ 2284928 w 2290714"/>
              <a:gd name="connsiteY1" fmla="*/ 518718 h 1620982"/>
              <a:gd name="connsiteX2" fmla="*/ 2290714 w 2290714"/>
              <a:gd name="connsiteY2" fmla="*/ 5937 h 1620982"/>
              <a:gd name="connsiteX3" fmla="*/ 1144745 w 2290714"/>
              <a:gd name="connsiteY3" fmla="*/ 0 h 1620982"/>
              <a:gd name="connsiteX4" fmla="*/ 1162162 w 2290714"/>
              <a:gd name="connsiteY4" fmla="*/ 343593 h 1620982"/>
              <a:gd name="connsiteX5" fmla="*/ 998016 w 2290714"/>
              <a:gd name="connsiteY5" fmla="*/ 1339791 h 1620982"/>
              <a:gd name="connsiteX6" fmla="*/ 0 w 2290714"/>
              <a:gd name="connsiteY6" fmla="*/ 1342323 h 1620982"/>
              <a:gd name="connsiteX7" fmla="*/ 4714 w 2290714"/>
              <a:gd name="connsiteY7" fmla="*/ 1620982 h 1620982"/>
              <a:gd name="connsiteX8" fmla="*/ 1150683 w 2290714"/>
              <a:gd name="connsiteY8" fmla="*/ 1609106 h 1620982"/>
              <a:gd name="connsiteX9" fmla="*/ 1150683 w 2290714"/>
              <a:gd name="connsiteY9" fmla="*/ 1365662 h 1620982"/>
              <a:gd name="connsiteX10" fmla="*/ 1090019 w 2290714"/>
              <a:gd name="connsiteY10" fmla="*/ 1364455 h 1620982"/>
              <a:gd name="connsiteX11" fmla="*/ 1229078 w 2290714"/>
              <a:gd name="connsiteY11" fmla="*/ 521953 h 1620982"/>
              <a:gd name="connsiteX0" fmla="*/ 1229078 w 2290714"/>
              <a:gd name="connsiteY0" fmla="*/ 521953 h 1620982"/>
              <a:gd name="connsiteX1" fmla="*/ 2284928 w 2290714"/>
              <a:gd name="connsiteY1" fmla="*/ 518718 h 1620982"/>
              <a:gd name="connsiteX2" fmla="*/ 2290714 w 2290714"/>
              <a:gd name="connsiteY2" fmla="*/ 5937 h 1620982"/>
              <a:gd name="connsiteX3" fmla="*/ 1144745 w 2290714"/>
              <a:gd name="connsiteY3" fmla="*/ 0 h 1620982"/>
              <a:gd name="connsiteX4" fmla="*/ 1162162 w 2290714"/>
              <a:gd name="connsiteY4" fmla="*/ 343593 h 1620982"/>
              <a:gd name="connsiteX5" fmla="*/ 998016 w 2290714"/>
              <a:gd name="connsiteY5" fmla="*/ 1339791 h 1620982"/>
              <a:gd name="connsiteX6" fmla="*/ 0 w 2290714"/>
              <a:gd name="connsiteY6" fmla="*/ 1342323 h 1620982"/>
              <a:gd name="connsiteX7" fmla="*/ 4714 w 2290714"/>
              <a:gd name="connsiteY7" fmla="*/ 1620982 h 1620982"/>
              <a:gd name="connsiteX8" fmla="*/ 1150683 w 2290714"/>
              <a:gd name="connsiteY8" fmla="*/ 1609106 h 1620982"/>
              <a:gd name="connsiteX9" fmla="*/ 1150683 w 2290714"/>
              <a:gd name="connsiteY9" fmla="*/ 1365662 h 1620982"/>
              <a:gd name="connsiteX10" fmla="*/ 1096597 w 2290714"/>
              <a:gd name="connsiteY10" fmla="*/ 1345132 h 1620982"/>
              <a:gd name="connsiteX11" fmla="*/ 1229078 w 2290714"/>
              <a:gd name="connsiteY11" fmla="*/ 521953 h 1620982"/>
              <a:gd name="connsiteX0" fmla="*/ 1229078 w 2290714"/>
              <a:gd name="connsiteY0" fmla="*/ 521953 h 1620982"/>
              <a:gd name="connsiteX1" fmla="*/ 2284928 w 2290714"/>
              <a:gd name="connsiteY1" fmla="*/ 518718 h 1620982"/>
              <a:gd name="connsiteX2" fmla="*/ 2290714 w 2290714"/>
              <a:gd name="connsiteY2" fmla="*/ 5937 h 1620982"/>
              <a:gd name="connsiteX3" fmla="*/ 1144745 w 2290714"/>
              <a:gd name="connsiteY3" fmla="*/ 0 h 1620982"/>
              <a:gd name="connsiteX4" fmla="*/ 1131426 w 2290714"/>
              <a:gd name="connsiteY4" fmla="*/ 343593 h 1620982"/>
              <a:gd name="connsiteX5" fmla="*/ 998016 w 2290714"/>
              <a:gd name="connsiteY5" fmla="*/ 1339791 h 1620982"/>
              <a:gd name="connsiteX6" fmla="*/ 0 w 2290714"/>
              <a:gd name="connsiteY6" fmla="*/ 1342323 h 1620982"/>
              <a:gd name="connsiteX7" fmla="*/ 4714 w 2290714"/>
              <a:gd name="connsiteY7" fmla="*/ 1620982 h 1620982"/>
              <a:gd name="connsiteX8" fmla="*/ 1150683 w 2290714"/>
              <a:gd name="connsiteY8" fmla="*/ 1609106 h 1620982"/>
              <a:gd name="connsiteX9" fmla="*/ 1150683 w 2290714"/>
              <a:gd name="connsiteY9" fmla="*/ 1365662 h 1620982"/>
              <a:gd name="connsiteX10" fmla="*/ 1096597 w 2290714"/>
              <a:gd name="connsiteY10" fmla="*/ 1345132 h 1620982"/>
              <a:gd name="connsiteX11" fmla="*/ 1229078 w 2290714"/>
              <a:gd name="connsiteY11" fmla="*/ 521953 h 1620982"/>
              <a:gd name="connsiteX0" fmla="*/ 1229078 w 2290714"/>
              <a:gd name="connsiteY0" fmla="*/ 371483 h 1620982"/>
              <a:gd name="connsiteX1" fmla="*/ 2284928 w 2290714"/>
              <a:gd name="connsiteY1" fmla="*/ 518718 h 1620982"/>
              <a:gd name="connsiteX2" fmla="*/ 2290714 w 2290714"/>
              <a:gd name="connsiteY2" fmla="*/ 5937 h 1620982"/>
              <a:gd name="connsiteX3" fmla="*/ 1144745 w 2290714"/>
              <a:gd name="connsiteY3" fmla="*/ 0 h 1620982"/>
              <a:gd name="connsiteX4" fmla="*/ 1131426 w 2290714"/>
              <a:gd name="connsiteY4" fmla="*/ 343593 h 1620982"/>
              <a:gd name="connsiteX5" fmla="*/ 998016 w 2290714"/>
              <a:gd name="connsiteY5" fmla="*/ 1339791 h 1620982"/>
              <a:gd name="connsiteX6" fmla="*/ 0 w 2290714"/>
              <a:gd name="connsiteY6" fmla="*/ 1342323 h 1620982"/>
              <a:gd name="connsiteX7" fmla="*/ 4714 w 2290714"/>
              <a:gd name="connsiteY7" fmla="*/ 1620982 h 1620982"/>
              <a:gd name="connsiteX8" fmla="*/ 1150683 w 2290714"/>
              <a:gd name="connsiteY8" fmla="*/ 1609106 h 1620982"/>
              <a:gd name="connsiteX9" fmla="*/ 1150683 w 2290714"/>
              <a:gd name="connsiteY9" fmla="*/ 1365662 h 1620982"/>
              <a:gd name="connsiteX10" fmla="*/ 1096597 w 2290714"/>
              <a:gd name="connsiteY10" fmla="*/ 1345132 h 1620982"/>
              <a:gd name="connsiteX11" fmla="*/ 1229078 w 2290714"/>
              <a:gd name="connsiteY11" fmla="*/ 371483 h 1620982"/>
              <a:gd name="connsiteX0" fmla="*/ 1229078 w 2290714"/>
              <a:gd name="connsiteY0" fmla="*/ 371483 h 1620982"/>
              <a:gd name="connsiteX1" fmla="*/ 2269560 w 2290714"/>
              <a:gd name="connsiteY1" fmla="*/ 353202 h 1620982"/>
              <a:gd name="connsiteX2" fmla="*/ 2290714 w 2290714"/>
              <a:gd name="connsiteY2" fmla="*/ 5937 h 1620982"/>
              <a:gd name="connsiteX3" fmla="*/ 1144745 w 2290714"/>
              <a:gd name="connsiteY3" fmla="*/ 0 h 1620982"/>
              <a:gd name="connsiteX4" fmla="*/ 1131426 w 2290714"/>
              <a:gd name="connsiteY4" fmla="*/ 343593 h 1620982"/>
              <a:gd name="connsiteX5" fmla="*/ 998016 w 2290714"/>
              <a:gd name="connsiteY5" fmla="*/ 1339791 h 1620982"/>
              <a:gd name="connsiteX6" fmla="*/ 0 w 2290714"/>
              <a:gd name="connsiteY6" fmla="*/ 1342323 h 1620982"/>
              <a:gd name="connsiteX7" fmla="*/ 4714 w 2290714"/>
              <a:gd name="connsiteY7" fmla="*/ 1620982 h 1620982"/>
              <a:gd name="connsiteX8" fmla="*/ 1150683 w 2290714"/>
              <a:gd name="connsiteY8" fmla="*/ 1609106 h 1620982"/>
              <a:gd name="connsiteX9" fmla="*/ 1150683 w 2290714"/>
              <a:gd name="connsiteY9" fmla="*/ 1365662 h 1620982"/>
              <a:gd name="connsiteX10" fmla="*/ 1096597 w 2290714"/>
              <a:gd name="connsiteY10" fmla="*/ 1345132 h 1620982"/>
              <a:gd name="connsiteX11" fmla="*/ 1229078 w 2290714"/>
              <a:gd name="connsiteY11" fmla="*/ 371483 h 1620982"/>
              <a:gd name="connsiteX0" fmla="*/ 1229078 w 2283030"/>
              <a:gd name="connsiteY0" fmla="*/ 371483 h 1620982"/>
              <a:gd name="connsiteX1" fmla="*/ 2269560 w 2283030"/>
              <a:gd name="connsiteY1" fmla="*/ 353202 h 1620982"/>
              <a:gd name="connsiteX2" fmla="*/ 2283030 w 2283030"/>
              <a:gd name="connsiteY2" fmla="*/ 5937 h 1620982"/>
              <a:gd name="connsiteX3" fmla="*/ 1144745 w 2283030"/>
              <a:gd name="connsiteY3" fmla="*/ 0 h 1620982"/>
              <a:gd name="connsiteX4" fmla="*/ 1131426 w 2283030"/>
              <a:gd name="connsiteY4" fmla="*/ 343593 h 1620982"/>
              <a:gd name="connsiteX5" fmla="*/ 998016 w 2283030"/>
              <a:gd name="connsiteY5" fmla="*/ 1339791 h 1620982"/>
              <a:gd name="connsiteX6" fmla="*/ 0 w 2283030"/>
              <a:gd name="connsiteY6" fmla="*/ 1342323 h 1620982"/>
              <a:gd name="connsiteX7" fmla="*/ 4714 w 2283030"/>
              <a:gd name="connsiteY7" fmla="*/ 1620982 h 1620982"/>
              <a:gd name="connsiteX8" fmla="*/ 1150683 w 2283030"/>
              <a:gd name="connsiteY8" fmla="*/ 1609106 h 1620982"/>
              <a:gd name="connsiteX9" fmla="*/ 1150683 w 2283030"/>
              <a:gd name="connsiteY9" fmla="*/ 1365662 h 1620982"/>
              <a:gd name="connsiteX10" fmla="*/ 1096597 w 2283030"/>
              <a:gd name="connsiteY10" fmla="*/ 1345132 h 1620982"/>
              <a:gd name="connsiteX11" fmla="*/ 1229078 w 2283030"/>
              <a:gd name="connsiteY11" fmla="*/ 371483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3030" h="1620982">
                <a:moveTo>
                  <a:pt x="1229078" y="371483"/>
                </a:moveTo>
                <a:lnTo>
                  <a:pt x="2269560" y="353202"/>
                </a:lnTo>
                <a:cubicBezTo>
                  <a:pt x="2271489" y="182275"/>
                  <a:pt x="2281101" y="176864"/>
                  <a:pt x="2283030" y="5937"/>
                </a:cubicBezTo>
                <a:lnTo>
                  <a:pt x="1144745" y="0"/>
                </a:lnTo>
                <a:lnTo>
                  <a:pt x="1131426" y="343593"/>
                </a:lnTo>
                <a:lnTo>
                  <a:pt x="998016" y="1339791"/>
                </a:lnTo>
                <a:lnTo>
                  <a:pt x="0" y="1342323"/>
                </a:lnTo>
                <a:cubicBezTo>
                  <a:pt x="1847" y="1486278"/>
                  <a:pt x="2867" y="1477027"/>
                  <a:pt x="4714" y="1620982"/>
                </a:cubicBezTo>
                <a:lnTo>
                  <a:pt x="1150683" y="1609106"/>
                </a:lnTo>
                <a:lnTo>
                  <a:pt x="1150683" y="1365662"/>
                </a:lnTo>
                <a:lnTo>
                  <a:pt x="1096597" y="1345132"/>
                </a:lnTo>
                <a:lnTo>
                  <a:pt x="1229078" y="371483"/>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7" name="Text Box 57">
            <a:extLst>
              <a:ext uri="{FF2B5EF4-FFF2-40B4-BE49-F238E27FC236}">
                <a16:creationId xmlns:a16="http://schemas.microsoft.com/office/drawing/2014/main" id="{CBD315FD-6DA5-4E46-9711-8CC2369B55F3}"/>
              </a:ext>
            </a:extLst>
          </p:cNvPr>
          <p:cNvSpPr txBox="1">
            <a:spLocks noChangeArrowheads="1"/>
          </p:cNvSpPr>
          <p:nvPr/>
        </p:nvSpPr>
        <p:spPr bwMode="auto">
          <a:xfrm>
            <a:off x="1504770" y="55293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78" name="Text Box 57">
            <a:extLst>
              <a:ext uri="{FF2B5EF4-FFF2-40B4-BE49-F238E27FC236}">
                <a16:creationId xmlns:a16="http://schemas.microsoft.com/office/drawing/2014/main" id="{F58A9ECA-D04B-48FA-A63A-6DEC8F472197}"/>
              </a:ext>
            </a:extLst>
          </p:cNvPr>
          <p:cNvSpPr txBox="1">
            <a:spLocks noChangeArrowheads="1"/>
          </p:cNvSpPr>
          <p:nvPr/>
        </p:nvSpPr>
        <p:spPr bwMode="auto">
          <a:xfrm>
            <a:off x="319536" y="552936"/>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80" name="Text Box 73">
            <a:extLst>
              <a:ext uri="{FF2B5EF4-FFF2-40B4-BE49-F238E27FC236}">
                <a16:creationId xmlns:a16="http://schemas.microsoft.com/office/drawing/2014/main" id="{6427871D-9878-47E2-96EB-4F6AA1C29206}"/>
              </a:ext>
            </a:extLst>
          </p:cNvPr>
          <p:cNvSpPr txBox="1">
            <a:spLocks noChangeArrowheads="1"/>
          </p:cNvSpPr>
          <p:nvPr/>
        </p:nvSpPr>
        <p:spPr bwMode="auto">
          <a:xfrm>
            <a:off x="4349139" y="887134"/>
            <a:ext cx="1152525"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84" name="Text Box 55">
            <a:extLst>
              <a:ext uri="{FF2B5EF4-FFF2-40B4-BE49-F238E27FC236}">
                <a16:creationId xmlns:a16="http://schemas.microsoft.com/office/drawing/2014/main" id="{391961BF-036C-45DB-B36F-99EBBF5DC6DD}"/>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5" name="Text Box 61">
            <a:extLst>
              <a:ext uri="{FF2B5EF4-FFF2-40B4-BE49-F238E27FC236}">
                <a16:creationId xmlns:a16="http://schemas.microsoft.com/office/drawing/2014/main" id="{63944CC2-F9AC-436B-B80F-6339BDA2FF68}"/>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86" name="Rectangle 85">
            <a:extLst>
              <a:ext uri="{FF2B5EF4-FFF2-40B4-BE49-F238E27FC236}">
                <a16:creationId xmlns:a16="http://schemas.microsoft.com/office/drawing/2014/main" id="{852709A4-9252-4B24-8EF3-C3E6204231AE}"/>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7" name="Text Box 62">
            <a:extLst>
              <a:ext uri="{FF2B5EF4-FFF2-40B4-BE49-F238E27FC236}">
                <a16:creationId xmlns:a16="http://schemas.microsoft.com/office/drawing/2014/main" id="{FA37B6A6-CC8B-47E9-8149-32C263A6AEA8}"/>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88" name="Text Box 60">
            <a:extLst>
              <a:ext uri="{FF2B5EF4-FFF2-40B4-BE49-F238E27FC236}">
                <a16:creationId xmlns:a16="http://schemas.microsoft.com/office/drawing/2014/main" id="{652D50D8-CF6B-4F7D-9F2F-2E4C25575678}"/>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89" name="Freeform: Shape 88">
            <a:extLst>
              <a:ext uri="{FF2B5EF4-FFF2-40B4-BE49-F238E27FC236}">
                <a16:creationId xmlns:a16="http://schemas.microsoft.com/office/drawing/2014/main" id="{3E858429-60A1-4E09-A650-3B566D679F70}"/>
              </a:ext>
            </a:extLst>
          </p:cNvPr>
          <p:cNvSpPr/>
          <p:nvPr/>
        </p:nvSpPr>
        <p:spPr>
          <a:xfrm>
            <a:off x="3175081" y="900089"/>
            <a:ext cx="1168220" cy="88371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424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8889E-6 0.00232 L -0.31875 -0.06736 " pathEditMode="relative" rAng="0" ptsTypes="AA">
                                      <p:cBhvr>
                                        <p:cTn id="6" dur="2000" fill="hold"/>
                                        <p:tgtEl>
                                          <p:spTgt spid="8"/>
                                        </p:tgtEl>
                                        <p:attrNameLst>
                                          <p:attrName>ppt_x</p:attrName>
                                          <p:attrName>ppt_y</p:attrName>
                                        </p:attrNameLst>
                                      </p:cBhvr>
                                      <p:rCtr x="-15937" y="-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 name="Text Box 73"/>
          <p:cNvSpPr txBox="1">
            <a:spLocks noChangeArrowheads="1"/>
          </p:cNvSpPr>
          <p:nvPr/>
        </p:nvSpPr>
        <p:spPr bwMode="auto">
          <a:xfrm>
            <a:off x="6113638" y="2374789"/>
            <a:ext cx="1152525" cy="267091"/>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2" name="TextBox 91">
            <a:extLst>
              <a:ext uri="{FF2B5EF4-FFF2-40B4-BE49-F238E27FC236}">
                <a16:creationId xmlns:a16="http://schemas.microsoft.com/office/drawing/2014/main" id="{3BF2AF88-27AE-4A0F-A2A2-FC95706ABFFD}"/>
              </a:ext>
            </a:extLst>
          </p:cNvPr>
          <p:cNvSpPr txBox="1"/>
          <p:nvPr/>
        </p:nvSpPr>
        <p:spPr>
          <a:xfrm>
            <a:off x="3103303" y="254559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grpSp>
        <p:nvGrpSpPr>
          <p:cNvPr id="4" name="Group 3">
            <a:extLst>
              <a:ext uri="{FF2B5EF4-FFF2-40B4-BE49-F238E27FC236}">
                <a16:creationId xmlns:a16="http://schemas.microsoft.com/office/drawing/2014/main" id="{DF0EF669-50B4-4D3F-A024-EA944B9E3EBD}"/>
              </a:ext>
            </a:extLst>
          </p:cNvPr>
          <p:cNvGrpSpPr/>
          <p:nvPr/>
        </p:nvGrpSpPr>
        <p:grpSpPr>
          <a:xfrm>
            <a:off x="4334153" y="1054299"/>
            <a:ext cx="1179697" cy="1089261"/>
            <a:chOff x="4334153" y="1338607"/>
            <a:chExt cx="1179697" cy="1089261"/>
          </a:xfrm>
        </p:grpSpPr>
        <p:sp>
          <p:nvSpPr>
            <p:cNvPr id="66" name="Text Box 64">
              <a:extLst>
                <a:ext uri="{FF2B5EF4-FFF2-40B4-BE49-F238E27FC236}">
                  <a16:creationId xmlns:a16="http://schemas.microsoft.com/office/drawing/2014/main" id="{0B531A76-29A8-4435-9BE2-8B7951953AB7}"/>
                </a:ext>
              </a:extLst>
            </p:cNvPr>
            <p:cNvSpPr txBox="1">
              <a:spLocks noChangeArrowheads="1"/>
            </p:cNvSpPr>
            <p:nvPr/>
          </p:nvSpPr>
          <p:spPr bwMode="auto">
            <a:xfrm>
              <a:off x="4355354" y="133860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67" name="Text Box 57">
              <a:extLst>
                <a:ext uri="{FF2B5EF4-FFF2-40B4-BE49-F238E27FC236}">
                  <a16:creationId xmlns:a16="http://schemas.microsoft.com/office/drawing/2014/main" id="{CDE1AE96-8258-4555-A49B-21B8CFF1B316}"/>
                </a:ext>
              </a:extLst>
            </p:cNvPr>
            <p:cNvSpPr txBox="1">
              <a:spLocks noChangeArrowheads="1"/>
            </p:cNvSpPr>
            <p:nvPr/>
          </p:nvSpPr>
          <p:spPr bwMode="auto">
            <a:xfrm>
              <a:off x="4358827" y="1630968"/>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68" name="Text Box 72">
              <a:extLst>
                <a:ext uri="{FF2B5EF4-FFF2-40B4-BE49-F238E27FC236}">
                  <a16:creationId xmlns:a16="http://schemas.microsoft.com/office/drawing/2014/main" id="{9211ADA6-1705-49B7-B5F2-2A3D69F4CF48}"/>
                </a:ext>
              </a:extLst>
            </p:cNvPr>
            <p:cNvSpPr txBox="1">
              <a:spLocks noChangeArrowheads="1"/>
            </p:cNvSpPr>
            <p:nvPr/>
          </p:nvSpPr>
          <p:spPr bwMode="auto">
            <a:xfrm>
              <a:off x="4353340" y="190841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69" name="Freeform: Shape 68">
              <a:extLst>
                <a:ext uri="{FF2B5EF4-FFF2-40B4-BE49-F238E27FC236}">
                  <a16:creationId xmlns:a16="http://schemas.microsoft.com/office/drawing/2014/main" id="{5D111728-4785-4594-8247-22B15F60D0EE}"/>
                </a:ext>
              </a:extLst>
            </p:cNvPr>
            <p:cNvSpPr/>
            <p:nvPr/>
          </p:nvSpPr>
          <p:spPr>
            <a:xfrm>
              <a:off x="4334153" y="1348565"/>
              <a:ext cx="1179697" cy="107930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5" name="Text Box 56">
            <a:extLst>
              <a:ext uri="{FF2B5EF4-FFF2-40B4-BE49-F238E27FC236}">
                <a16:creationId xmlns:a16="http://schemas.microsoft.com/office/drawing/2014/main" id="{104F2DF8-A50F-4A4E-8289-302299F3F8DA}"/>
              </a:ext>
            </a:extLst>
          </p:cNvPr>
          <p:cNvSpPr txBox="1">
            <a:spLocks noChangeArrowheads="1"/>
          </p:cNvSpPr>
          <p:nvPr/>
        </p:nvSpPr>
        <p:spPr bwMode="auto">
          <a:xfrm>
            <a:off x="4353340" y="524510"/>
            <a:ext cx="1150938" cy="360040"/>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76" name="Text Box 73">
            <a:extLst>
              <a:ext uri="{FF2B5EF4-FFF2-40B4-BE49-F238E27FC236}">
                <a16:creationId xmlns:a16="http://schemas.microsoft.com/office/drawing/2014/main" id="{16953782-E20A-42BA-B8C2-BD59EA744F4E}"/>
              </a:ext>
            </a:extLst>
          </p:cNvPr>
          <p:cNvSpPr txBox="1">
            <a:spLocks noChangeArrowheads="1"/>
          </p:cNvSpPr>
          <p:nvPr/>
        </p:nvSpPr>
        <p:spPr bwMode="auto">
          <a:xfrm>
            <a:off x="4350105" y="890834"/>
            <a:ext cx="1156040"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
        <p:nvSpPr>
          <p:cNvPr id="48" name="Text Box 57">
            <a:extLst>
              <a:ext uri="{FF2B5EF4-FFF2-40B4-BE49-F238E27FC236}">
                <a16:creationId xmlns:a16="http://schemas.microsoft.com/office/drawing/2014/main" id="{AAD434AE-BC54-4158-A3F3-F4FDC9200CF9}"/>
              </a:ext>
            </a:extLst>
          </p:cNvPr>
          <p:cNvSpPr txBox="1">
            <a:spLocks noChangeArrowheads="1"/>
          </p:cNvSpPr>
          <p:nvPr/>
        </p:nvSpPr>
        <p:spPr bwMode="auto">
          <a:xfrm>
            <a:off x="1504770" y="55293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0" name="Text Box 57">
            <a:extLst>
              <a:ext uri="{FF2B5EF4-FFF2-40B4-BE49-F238E27FC236}">
                <a16:creationId xmlns:a16="http://schemas.microsoft.com/office/drawing/2014/main" id="{7698C490-B27D-43B7-A10B-AF36B2147F42}"/>
              </a:ext>
            </a:extLst>
          </p:cNvPr>
          <p:cNvSpPr txBox="1">
            <a:spLocks noChangeArrowheads="1"/>
          </p:cNvSpPr>
          <p:nvPr/>
        </p:nvSpPr>
        <p:spPr bwMode="auto">
          <a:xfrm>
            <a:off x="319536" y="552936"/>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2" name="Text Box 55">
            <a:extLst>
              <a:ext uri="{FF2B5EF4-FFF2-40B4-BE49-F238E27FC236}">
                <a16:creationId xmlns:a16="http://schemas.microsoft.com/office/drawing/2014/main" id="{7434F085-0B73-4A5F-A69D-FCBF7742CE7E}"/>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53" name="Text Box 61">
            <a:extLst>
              <a:ext uri="{FF2B5EF4-FFF2-40B4-BE49-F238E27FC236}">
                <a16:creationId xmlns:a16="http://schemas.microsoft.com/office/drawing/2014/main" id="{BBE2675D-ABA3-4102-BEFA-560FCB1C8D1F}"/>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54" name="Rectangle 53">
            <a:extLst>
              <a:ext uri="{FF2B5EF4-FFF2-40B4-BE49-F238E27FC236}">
                <a16:creationId xmlns:a16="http://schemas.microsoft.com/office/drawing/2014/main" id="{3D847580-6102-4D40-89A6-6E1D442EEC78}"/>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5" name="Text Box 62">
            <a:extLst>
              <a:ext uri="{FF2B5EF4-FFF2-40B4-BE49-F238E27FC236}">
                <a16:creationId xmlns:a16="http://schemas.microsoft.com/office/drawing/2014/main" id="{DB941E76-54A8-45A1-B51F-58367A9F5A28}"/>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56" name="Text Box 60">
            <a:extLst>
              <a:ext uri="{FF2B5EF4-FFF2-40B4-BE49-F238E27FC236}">
                <a16:creationId xmlns:a16="http://schemas.microsoft.com/office/drawing/2014/main" id="{89AF8AA7-D402-43E7-9723-867D2644F998}"/>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57" name="Freeform: Shape 56">
            <a:extLst>
              <a:ext uri="{FF2B5EF4-FFF2-40B4-BE49-F238E27FC236}">
                <a16:creationId xmlns:a16="http://schemas.microsoft.com/office/drawing/2014/main" id="{76F79BAE-3A9F-49FF-B9E5-1926B7A36112}"/>
              </a:ext>
            </a:extLst>
          </p:cNvPr>
          <p:cNvSpPr/>
          <p:nvPr/>
        </p:nvSpPr>
        <p:spPr>
          <a:xfrm>
            <a:off x="3175081" y="900089"/>
            <a:ext cx="1168220" cy="88371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94794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 name="Text Box 73"/>
          <p:cNvSpPr txBox="1">
            <a:spLocks noChangeArrowheads="1"/>
          </p:cNvSpPr>
          <p:nvPr/>
        </p:nvSpPr>
        <p:spPr bwMode="auto">
          <a:xfrm>
            <a:off x="6113638" y="2374789"/>
            <a:ext cx="1152525" cy="267091"/>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2" name="TextBox 91">
            <a:extLst>
              <a:ext uri="{FF2B5EF4-FFF2-40B4-BE49-F238E27FC236}">
                <a16:creationId xmlns:a16="http://schemas.microsoft.com/office/drawing/2014/main" id="{3BF2AF88-27AE-4A0F-A2A2-FC95706ABFFD}"/>
              </a:ext>
            </a:extLst>
          </p:cNvPr>
          <p:cNvSpPr txBox="1"/>
          <p:nvPr/>
        </p:nvSpPr>
        <p:spPr>
          <a:xfrm>
            <a:off x="3103303" y="254559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5" name="Text Box 56">
            <a:extLst>
              <a:ext uri="{FF2B5EF4-FFF2-40B4-BE49-F238E27FC236}">
                <a16:creationId xmlns:a16="http://schemas.microsoft.com/office/drawing/2014/main" id="{104F2DF8-A50F-4A4E-8289-302299F3F8DA}"/>
              </a:ext>
            </a:extLst>
          </p:cNvPr>
          <p:cNvSpPr txBox="1">
            <a:spLocks noChangeArrowheads="1"/>
          </p:cNvSpPr>
          <p:nvPr/>
        </p:nvSpPr>
        <p:spPr bwMode="auto">
          <a:xfrm>
            <a:off x="4353340" y="524510"/>
            <a:ext cx="1150938" cy="360040"/>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76" name="Text Box 73">
            <a:extLst>
              <a:ext uri="{FF2B5EF4-FFF2-40B4-BE49-F238E27FC236}">
                <a16:creationId xmlns:a16="http://schemas.microsoft.com/office/drawing/2014/main" id="{16953782-E20A-42BA-B8C2-BD59EA744F4E}"/>
              </a:ext>
            </a:extLst>
          </p:cNvPr>
          <p:cNvSpPr txBox="1">
            <a:spLocks noChangeArrowheads="1"/>
          </p:cNvSpPr>
          <p:nvPr/>
        </p:nvSpPr>
        <p:spPr bwMode="auto">
          <a:xfrm>
            <a:off x="4350105" y="890834"/>
            <a:ext cx="1156040"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grpSp>
        <p:nvGrpSpPr>
          <p:cNvPr id="43" name="Group 42">
            <a:extLst>
              <a:ext uri="{FF2B5EF4-FFF2-40B4-BE49-F238E27FC236}">
                <a16:creationId xmlns:a16="http://schemas.microsoft.com/office/drawing/2014/main" id="{CD992BAC-B45B-4A87-96E4-2DF3822E2519}"/>
              </a:ext>
            </a:extLst>
          </p:cNvPr>
          <p:cNvGrpSpPr/>
          <p:nvPr/>
        </p:nvGrpSpPr>
        <p:grpSpPr>
          <a:xfrm>
            <a:off x="4332784" y="1056340"/>
            <a:ext cx="1179697" cy="1089261"/>
            <a:chOff x="4334153" y="1338607"/>
            <a:chExt cx="1179697" cy="1089261"/>
          </a:xfrm>
        </p:grpSpPr>
        <p:sp>
          <p:nvSpPr>
            <p:cNvPr id="44" name="Text Box 64">
              <a:extLst>
                <a:ext uri="{FF2B5EF4-FFF2-40B4-BE49-F238E27FC236}">
                  <a16:creationId xmlns:a16="http://schemas.microsoft.com/office/drawing/2014/main" id="{703237C7-C830-4F1C-B8A0-68BA16B08D42}"/>
                </a:ext>
              </a:extLst>
            </p:cNvPr>
            <p:cNvSpPr txBox="1">
              <a:spLocks noChangeArrowheads="1"/>
            </p:cNvSpPr>
            <p:nvPr/>
          </p:nvSpPr>
          <p:spPr bwMode="auto">
            <a:xfrm>
              <a:off x="4355354" y="133860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45" name="Text Box 57">
              <a:extLst>
                <a:ext uri="{FF2B5EF4-FFF2-40B4-BE49-F238E27FC236}">
                  <a16:creationId xmlns:a16="http://schemas.microsoft.com/office/drawing/2014/main" id="{53076DAA-E5EB-4F75-9C69-E3890A170956}"/>
                </a:ext>
              </a:extLst>
            </p:cNvPr>
            <p:cNvSpPr txBox="1">
              <a:spLocks noChangeArrowheads="1"/>
            </p:cNvSpPr>
            <p:nvPr/>
          </p:nvSpPr>
          <p:spPr bwMode="auto">
            <a:xfrm>
              <a:off x="4358827" y="1630968"/>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46" name="Text Box 72">
              <a:extLst>
                <a:ext uri="{FF2B5EF4-FFF2-40B4-BE49-F238E27FC236}">
                  <a16:creationId xmlns:a16="http://schemas.microsoft.com/office/drawing/2014/main" id="{B51EAB35-FF66-4FB8-BC4F-2A12F9D08AA2}"/>
                </a:ext>
              </a:extLst>
            </p:cNvPr>
            <p:cNvSpPr txBox="1">
              <a:spLocks noChangeArrowheads="1"/>
            </p:cNvSpPr>
            <p:nvPr/>
          </p:nvSpPr>
          <p:spPr bwMode="auto">
            <a:xfrm>
              <a:off x="4353340" y="190841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47" name="Freeform: Shape 46">
              <a:extLst>
                <a:ext uri="{FF2B5EF4-FFF2-40B4-BE49-F238E27FC236}">
                  <a16:creationId xmlns:a16="http://schemas.microsoft.com/office/drawing/2014/main" id="{37570EA2-A8AD-45AA-B54E-9F511CE9223D}"/>
                </a:ext>
              </a:extLst>
            </p:cNvPr>
            <p:cNvSpPr/>
            <p:nvPr/>
          </p:nvSpPr>
          <p:spPr>
            <a:xfrm>
              <a:off x="4334153" y="1348565"/>
              <a:ext cx="1179697" cy="107930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50" name="Text Box 57">
            <a:extLst>
              <a:ext uri="{FF2B5EF4-FFF2-40B4-BE49-F238E27FC236}">
                <a16:creationId xmlns:a16="http://schemas.microsoft.com/office/drawing/2014/main" id="{4EF55703-66A9-40A3-9E33-C72DE04210A1}"/>
              </a:ext>
            </a:extLst>
          </p:cNvPr>
          <p:cNvSpPr txBox="1">
            <a:spLocks noChangeArrowheads="1"/>
          </p:cNvSpPr>
          <p:nvPr/>
        </p:nvSpPr>
        <p:spPr bwMode="auto">
          <a:xfrm>
            <a:off x="1504770" y="552936"/>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1" name="Text Box 57">
            <a:extLst>
              <a:ext uri="{FF2B5EF4-FFF2-40B4-BE49-F238E27FC236}">
                <a16:creationId xmlns:a16="http://schemas.microsoft.com/office/drawing/2014/main" id="{90BE52E0-AE64-4EC5-9879-B6C093751293}"/>
              </a:ext>
            </a:extLst>
          </p:cNvPr>
          <p:cNvSpPr txBox="1">
            <a:spLocks noChangeArrowheads="1"/>
          </p:cNvSpPr>
          <p:nvPr/>
        </p:nvSpPr>
        <p:spPr bwMode="auto">
          <a:xfrm>
            <a:off x="319536" y="552936"/>
            <a:ext cx="1150938" cy="576163"/>
          </a:xfrm>
          <a:prstGeom prst="rect">
            <a:avLst/>
          </a:prstGeom>
          <a:solidFill>
            <a:srgbClr val="FFFF00"/>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VERLIES</a:t>
            </a:r>
          </a:p>
        </p:txBody>
      </p:sp>
      <p:sp>
        <p:nvSpPr>
          <p:cNvPr id="53" name="Text Box 55">
            <a:extLst>
              <a:ext uri="{FF2B5EF4-FFF2-40B4-BE49-F238E27FC236}">
                <a16:creationId xmlns:a16="http://schemas.microsoft.com/office/drawing/2014/main" id="{CA621E9F-8A24-4E5A-B8E2-B051EADC3119}"/>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54" name="Text Box 61">
            <a:extLst>
              <a:ext uri="{FF2B5EF4-FFF2-40B4-BE49-F238E27FC236}">
                <a16:creationId xmlns:a16="http://schemas.microsoft.com/office/drawing/2014/main" id="{280232C7-2143-454B-9D9E-244C98CAFDB5}"/>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55" name="Rectangle 54">
            <a:extLst>
              <a:ext uri="{FF2B5EF4-FFF2-40B4-BE49-F238E27FC236}">
                <a16:creationId xmlns:a16="http://schemas.microsoft.com/office/drawing/2014/main" id="{B85928F5-ED3E-4875-9E73-78223A7280EF}"/>
              </a:ext>
            </a:extLst>
          </p:cNvPr>
          <p:cNvSpPr/>
          <p:nvPr/>
        </p:nvSpPr>
        <p:spPr>
          <a:xfrm>
            <a:off x="3177118" y="524899"/>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Text Box 62">
            <a:extLst>
              <a:ext uri="{FF2B5EF4-FFF2-40B4-BE49-F238E27FC236}">
                <a16:creationId xmlns:a16="http://schemas.microsoft.com/office/drawing/2014/main" id="{C648B2A9-2F86-44F1-9F7B-D72B14B9C7B9}"/>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57" name="Text Box 60">
            <a:extLst>
              <a:ext uri="{FF2B5EF4-FFF2-40B4-BE49-F238E27FC236}">
                <a16:creationId xmlns:a16="http://schemas.microsoft.com/office/drawing/2014/main" id="{C43E870A-56DC-48AB-95A8-360CF9FAA616}"/>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58" name="Freeform: Shape 57">
            <a:extLst>
              <a:ext uri="{FF2B5EF4-FFF2-40B4-BE49-F238E27FC236}">
                <a16:creationId xmlns:a16="http://schemas.microsoft.com/office/drawing/2014/main" id="{0A6DCEB9-AB85-4BAF-A74B-EF21ACC6C46D}"/>
              </a:ext>
            </a:extLst>
          </p:cNvPr>
          <p:cNvSpPr/>
          <p:nvPr/>
        </p:nvSpPr>
        <p:spPr>
          <a:xfrm>
            <a:off x="3175081" y="884721"/>
            <a:ext cx="1168220" cy="88371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 name="Oval 4">
            <a:extLst>
              <a:ext uri="{FF2B5EF4-FFF2-40B4-BE49-F238E27FC236}">
                <a16:creationId xmlns:a16="http://schemas.microsoft.com/office/drawing/2014/main" id="{60510348-8B1C-4C7D-B7B2-3B716347574A}"/>
              </a:ext>
            </a:extLst>
          </p:cNvPr>
          <p:cNvSpPr/>
          <p:nvPr/>
        </p:nvSpPr>
        <p:spPr>
          <a:xfrm>
            <a:off x="1329338" y="969335"/>
            <a:ext cx="1590574" cy="274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a:extLst>
              <a:ext uri="{FF2B5EF4-FFF2-40B4-BE49-F238E27FC236}">
                <a16:creationId xmlns:a16="http://schemas.microsoft.com/office/drawing/2014/main" id="{BD1C022D-6378-4FDB-84FD-2E6B845EC0E0}"/>
              </a:ext>
            </a:extLst>
          </p:cNvPr>
          <p:cNvSpPr txBox="1"/>
          <p:nvPr/>
        </p:nvSpPr>
        <p:spPr>
          <a:xfrm>
            <a:off x="1545595" y="957345"/>
            <a:ext cx="1152495" cy="323165"/>
          </a:xfrm>
          <a:prstGeom prst="rect">
            <a:avLst/>
          </a:prstGeom>
          <a:noFill/>
        </p:spPr>
        <p:txBody>
          <a:bodyPr wrap="none" rtlCol="0">
            <a:spAutoFit/>
          </a:bodyPr>
          <a:lstStyle/>
          <a:p>
            <a:r>
              <a:rPr lang="nl-BE" sz="1500" dirty="0">
                <a:solidFill>
                  <a:srgbClr val="FF0000"/>
                </a:solidFill>
              </a:rPr>
              <a:t>Negatief E.V.</a:t>
            </a:r>
          </a:p>
        </p:txBody>
      </p:sp>
      <p:sp>
        <p:nvSpPr>
          <p:cNvPr id="59" name="Oval 58">
            <a:extLst>
              <a:ext uri="{FF2B5EF4-FFF2-40B4-BE49-F238E27FC236}">
                <a16:creationId xmlns:a16="http://schemas.microsoft.com/office/drawing/2014/main" id="{0EA14A46-4EF1-4ACB-A4C1-7C635D914E2D}"/>
              </a:ext>
            </a:extLst>
          </p:cNvPr>
          <p:cNvSpPr/>
          <p:nvPr/>
        </p:nvSpPr>
        <p:spPr>
          <a:xfrm>
            <a:off x="2924628" y="1965920"/>
            <a:ext cx="1590574" cy="274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TextBox 59">
            <a:extLst>
              <a:ext uri="{FF2B5EF4-FFF2-40B4-BE49-F238E27FC236}">
                <a16:creationId xmlns:a16="http://schemas.microsoft.com/office/drawing/2014/main" id="{B8BD0D82-89B6-4900-A153-B27AC6899B10}"/>
              </a:ext>
            </a:extLst>
          </p:cNvPr>
          <p:cNvSpPr txBox="1"/>
          <p:nvPr/>
        </p:nvSpPr>
        <p:spPr>
          <a:xfrm>
            <a:off x="3140885" y="1953930"/>
            <a:ext cx="1152495" cy="323165"/>
          </a:xfrm>
          <a:prstGeom prst="rect">
            <a:avLst/>
          </a:prstGeom>
          <a:noFill/>
        </p:spPr>
        <p:txBody>
          <a:bodyPr wrap="none" rtlCol="0">
            <a:spAutoFit/>
          </a:bodyPr>
          <a:lstStyle/>
          <a:p>
            <a:r>
              <a:rPr lang="nl-BE" sz="1500" dirty="0">
                <a:solidFill>
                  <a:srgbClr val="FF0000"/>
                </a:solidFill>
              </a:rPr>
              <a:t>Negatief E.V.</a:t>
            </a:r>
          </a:p>
        </p:txBody>
      </p:sp>
    </p:spTree>
    <p:extLst>
      <p:ext uri="{BB962C8B-B14F-4D97-AF65-F5344CB8AC3E}">
        <p14:creationId xmlns:p14="http://schemas.microsoft.com/office/powerpoint/2010/main" val="20844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0.00046 L -0.32084 -0.09028 " pathEditMode="relative" rAng="0" ptsTypes="AA">
                                      <p:cBhvr>
                                        <p:cTn id="6" dur="2000" fill="hold"/>
                                        <p:tgtEl>
                                          <p:spTgt spid="20"/>
                                        </p:tgtEl>
                                        <p:attrNameLst>
                                          <p:attrName>ppt_x</p:attrName>
                                          <p:attrName>ppt_y</p:attrName>
                                        </p:attrNameLst>
                                      </p:cBhvr>
                                      <p:rCtr x="-16042" y="-453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8" grpId="0"/>
      <p:bldP spid="59" grpId="0" animBg="1"/>
      <p:bldP spid="6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2" name="TextBox 41">
            <a:extLst>
              <a:ext uri="{FF2B5EF4-FFF2-40B4-BE49-F238E27FC236}">
                <a16:creationId xmlns:a16="http://schemas.microsoft.com/office/drawing/2014/main" id="{9D3F9148-90FC-4CAA-8E54-363A162827AB}"/>
              </a:ext>
            </a:extLst>
          </p:cNvPr>
          <p:cNvSpPr txBox="1"/>
          <p:nvPr/>
        </p:nvSpPr>
        <p:spPr>
          <a:xfrm>
            <a:off x="4027053" y="110271"/>
            <a:ext cx="566181" cy="369332"/>
          </a:xfrm>
          <a:prstGeom prst="rect">
            <a:avLst/>
          </a:prstGeom>
          <a:noFill/>
        </p:spPr>
        <p:txBody>
          <a:bodyPr wrap="none" rtlCol="0">
            <a:spAutoFit/>
          </a:bodyPr>
          <a:lstStyle/>
          <a:p>
            <a:r>
              <a:rPr lang="nl-BE" dirty="0"/>
              <a:t>N+1</a:t>
            </a:r>
          </a:p>
        </p:txBody>
      </p:sp>
      <p:sp>
        <p:nvSpPr>
          <p:cNvPr id="75" name="Text Box 56">
            <a:extLst>
              <a:ext uri="{FF2B5EF4-FFF2-40B4-BE49-F238E27FC236}">
                <a16:creationId xmlns:a16="http://schemas.microsoft.com/office/drawing/2014/main" id="{104F2DF8-A50F-4A4E-8289-302299F3F8DA}"/>
              </a:ext>
            </a:extLst>
          </p:cNvPr>
          <p:cNvSpPr txBox="1">
            <a:spLocks noChangeArrowheads="1"/>
          </p:cNvSpPr>
          <p:nvPr/>
        </p:nvSpPr>
        <p:spPr bwMode="auto">
          <a:xfrm>
            <a:off x="4353340" y="524510"/>
            <a:ext cx="1150938" cy="360040"/>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76" name="Text Box 73">
            <a:extLst>
              <a:ext uri="{FF2B5EF4-FFF2-40B4-BE49-F238E27FC236}">
                <a16:creationId xmlns:a16="http://schemas.microsoft.com/office/drawing/2014/main" id="{16953782-E20A-42BA-B8C2-BD59EA744F4E}"/>
              </a:ext>
            </a:extLst>
          </p:cNvPr>
          <p:cNvSpPr txBox="1">
            <a:spLocks noChangeArrowheads="1"/>
          </p:cNvSpPr>
          <p:nvPr/>
        </p:nvSpPr>
        <p:spPr bwMode="auto">
          <a:xfrm>
            <a:off x="4350105" y="890834"/>
            <a:ext cx="1156040"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grpSp>
        <p:nvGrpSpPr>
          <p:cNvPr id="43" name="Group 42">
            <a:extLst>
              <a:ext uri="{FF2B5EF4-FFF2-40B4-BE49-F238E27FC236}">
                <a16:creationId xmlns:a16="http://schemas.microsoft.com/office/drawing/2014/main" id="{CD992BAC-B45B-4A87-96E4-2DF3822E2519}"/>
              </a:ext>
            </a:extLst>
          </p:cNvPr>
          <p:cNvGrpSpPr/>
          <p:nvPr/>
        </p:nvGrpSpPr>
        <p:grpSpPr>
          <a:xfrm>
            <a:off x="4332784" y="1056340"/>
            <a:ext cx="1179697" cy="1089261"/>
            <a:chOff x="4334153" y="1338607"/>
            <a:chExt cx="1179697" cy="1089261"/>
          </a:xfrm>
        </p:grpSpPr>
        <p:sp>
          <p:nvSpPr>
            <p:cNvPr id="44" name="Text Box 64">
              <a:extLst>
                <a:ext uri="{FF2B5EF4-FFF2-40B4-BE49-F238E27FC236}">
                  <a16:creationId xmlns:a16="http://schemas.microsoft.com/office/drawing/2014/main" id="{703237C7-C830-4F1C-B8A0-68BA16B08D42}"/>
                </a:ext>
              </a:extLst>
            </p:cNvPr>
            <p:cNvSpPr txBox="1">
              <a:spLocks noChangeArrowheads="1"/>
            </p:cNvSpPr>
            <p:nvPr/>
          </p:nvSpPr>
          <p:spPr bwMode="auto">
            <a:xfrm>
              <a:off x="4355354" y="133860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45" name="Text Box 57">
              <a:extLst>
                <a:ext uri="{FF2B5EF4-FFF2-40B4-BE49-F238E27FC236}">
                  <a16:creationId xmlns:a16="http://schemas.microsoft.com/office/drawing/2014/main" id="{53076DAA-E5EB-4F75-9C69-E3890A170956}"/>
                </a:ext>
              </a:extLst>
            </p:cNvPr>
            <p:cNvSpPr txBox="1">
              <a:spLocks noChangeArrowheads="1"/>
            </p:cNvSpPr>
            <p:nvPr/>
          </p:nvSpPr>
          <p:spPr bwMode="auto">
            <a:xfrm>
              <a:off x="4358827" y="1630968"/>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46" name="Text Box 72">
              <a:extLst>
                <a:ext uri="{FF2B5EF4-FFF2-40B4-BE49-F238E27FC236}">
                  <a16:creationId xmlns:a16="http://schemas.microsoft.com/office/drawing/2014/main" id="{B51EAB35-FF66-4FB8-BC4F-2A12F9D08AA2}"/>
                </a:ext>
              </a:extLst>
            </p:cNvPr>
            <p:cNvSpPr txBox="1">
              <a:spLocks noChangeArrowheads="1"/>
            </p:cNvSpPr>
            <p:nvPr/>
          </p:nvSpPr>
          <p:spPr bwMode="auto">
            <a:xfrm>
              <a:off x="4353340" y="190841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47" name="Freeform: Shape 46">
              <a:extLst>
                <a:ext uri="{FF2B5EF4-FFF2-40B4-BE49-F238E27FC236}">
                  <a16:creationId xmlns:a16="http://schemas.microsoft.com/office/drawing/2014/main" id="{37570EA2-A8AD-45AA-B54E-9F511CE9223D}"/>
                </a:ext>
              </a:extLst>
            </p:cNvPr>
            <p:cNvSpPr/>
            <p:nvPr/>
          </p:nvSpPr>
          <p:spPr>
            <a:xfrm>
              <a:off x="4334153" y="1348565"/>
              <a:ext cx="1179697" cy="107930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50" name="Text Box 55">
            <a:extLst>
              <a:ext uri="{FF2B5EF4-FFF2-40B4-BE49-F238E27FC236}">
                <a16:creationId xmlns:a16="http://schemas.microsoft.com/office/drawing/2014/main" id="{C7E0E09D-2147-49EE-B306-259D97015724}"/>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51" name="Text Box 61">
            <a:extLst>
              <a:ext uri="{FF2B5EF4-FFF2-40B4-BE49-F238E27FC236}">
                <a16:creationId xmlns:a16="http://schemas.microsoft.com/office/drawing/2014/main" id="{922481E7-EF48-4339-9B0D-F1B6544EEC46}"/>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52" name="Rectangle 51">
            <a:extLst>
              <a:ext uri="{FF2B5EF4-FFF2-40B4-BE49-F238E27FC236}">
                <a16:creationId xmlns:a16="http://schemas.microsoft.com/office/drawing/2014/main" id="{0348B307-9FFF-4223-A857-8ACCF9A8A297}"/>
              </a:ext>
            </a:extLst>
          </p:cNvPr>
          <p:cNvSpPr/>
          <p:nvPr/>
        </p:nvSpPr>
        <p:spPr>
          <a:xfrm>
            <a:off x="3185507" y="533670"/>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3" name="Text Box 62">
            <a:extLst>
              <a:ext uri="{FF2B5EF4-FFF2-40B4-BE49-F238E27FC236}">
                <a16:creationId xmlns:a16="http://schemas.microsoft.com/office/drawing/2014/main" id="{64849655-7FBF-463C-8460-7FAE4FBEB528}"/>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54" name="Text Box 60">
            <a:extLst>
              <a:ext uri="{FF2B5EF4-FFF2-40B4-BE49-F238E27FC236}">
                <a16:creationId xmlns:a16="http://schemas.microsoft.com/office/drawing/2014/main" id="{C83347CF-8146-479B-85CF-DCE479BB4F37}"/>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55" name="Freeform: Shape 54">
            <a:extLst>
              <a:ext uri="{FF2B5EF4-FFF2-40B4-BE49-F238E27FC236}">
                <a16:creationId xmlns:a16="http://schemas.microsoft.com/office/drawing/2014/main" id="{E3A2BFE0-EB43-4E69-9778-28337B335768}"/>
              </a:ext>
            </a:extLst>
          </p:cNvPr>
          <p:cNvSpPr/>
          <p:nvPr/>
        </p:nvSpPr>
        <p:spPr>
          <a:xfrm>
            <a:off x="3175081" y="900089"/>
            <a:ext cx="1168220" cy="88371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Text Box 73">
            <a:extLst>
              <a:ext uri="{FF2B5EF4-FFF2-40B4-BE49-F238E27FC236}">
                <a16:creationId xmlns:a16="http://schemas.microsoft.com/office/drawing/2014/main" id="{53EC3E1C-5114-46BA-A9F4-185F030F4A38}"/>
              </a:ext>
            </a:extLst>
          </p:cNvPr>
          <p:cNvSpPr txBox="1">
            <a:spLocks noChangeArrowheads="1"/>
          </p:cNvSpPr>
          <p:nvPr/>
        </p:nvSpPr>
        <p:spPr bwMode="auto">
          <a:xfrm>
            <a:off x="3173697" y="1776121"/>
            <a:ext cx="1152525" cy="267091"/>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8" name="TextBox 57">
            <a:extLst>
              <a:ext uri="{FF2B5EF4-FFF2-40B4-BE49-F238E27FC236}">
                <a16:creationId xmlns:a16="http://schemas.microsoft.com/office/drawing/2014/main" id="{B2ED23FA-A2EE-43D6-964C-43DF1ACD5C9D}"/>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59" name="Group 58">
            <a:extLst>
              <a:ext uri="{FF2B5EF4-FFF2-40B4-BE49-F238E27FC236}">
                <a16:creationId xmlns:a16="http://schemas.microsoft.com/office/drawing/2014/main" id="{DF0525EF-984B-447B-A58B-E26F694384CD}"/>
              </a:ext>
            </a:extLst>
          </p:cNvPr>
          <p:cNvGrpSpPr/>
          <p:nvPr/>
        </p:nvGrpSpPr>
        <p:grpSpPr>
          <a:xfrm>
            <a:off x="286740" y="97885"/>
            <a:ext cx="2592387" cy="2573218"/>
            <a:chOff x="286740" y="97885"/>
            <a:chExt cx="2592387" cy="2573218"/>
          </a:xfrm>
        </p:grpSpPr>
        <p:sp>
          <p:nvSpPr>
            <p:cNvPr id="60" name="Line 51">
              <a:extLst>
                <a:ext uri="{FF2B5EF4-FFF2-40B4-BE49-F238E27FC236}">
                  <a16:creationId xmlns:a16="http://schemas.microsoft.com/office/drawing/2014/main" id="{1BD6FA68-65B7-48B2-97ED-0A267D00DDE1}"/>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 name="Text Box 55">
              <a:extLst>
                <a:ext uri="{FF2B5EF4-FFF2-40B4-BE49-F238E27FC236}">
                  <a16:creationId xmlns:a16="http://schemas.microsoft.com/office/drawing/2014/main" id="{9747DC5B-233F-423A-8D05-3E5A9F71F555}"/>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62" name="Text Box 56">
              <a:extLst>
                <a:ext uri="{FF2B5EF4-FFF2-40B4-BE49-F238E27FC236}">
                  <a16:creationId xmlns:a16="http://schemas.microsoft.com/office/drawing/2014/main" id="{46570809-98DC-4762-BA7F-88E4257A2FD0}"/>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63" name="Text Box 57">
              <a:extLst>
                <a:ext uri="{FF2B5EF4-FFF2-40B4-BE49-F238E27FC236}">
                  <a16:creationId xmlns:a16="http://schemas.microsoft.com/office/drawing/2014/main" id="{D8727CBA-2C42-4D4D-8A16-DE007ADF7461}"/>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64" name="Text Box 58">
              <a:extLst>
                <a:ext uri="{FF2B5EF4-FFF2-40B4-BE49-F238E27FC236}">
                  <a16:creationId xmlns:a16="http://schemas.microsoft.com/office/drawing/2014/main" id="{7C9E1485-00C9-4F91-B04C-E225A4FD10C2}"/>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66" name="Text Box 60">
              <a:extLst>
                <a:ext uri="{FF2B5EF4-FFF2-40B4-BE49-F238E27FC236}">
                  <a16:creationId xmlns:a16="http://schemas.microsoft.com/office/drawing/2014/main" id="{952198AA-7EAF-4603-969B-AD398AA3153D}"/>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67" name="Text Box 61">
              <a:extLst>
                <a:ext uri="{FF2B5EF4-FFF2-40B4-BE49-F238E27FC236}">
                  <a16:creationId xmlns:a16="http://schemas.microsoft.com/office/drawing/2014/main" id="{0A037712-1FA0-4CF0-ABFF-D7A5F679344C}"/>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8" name="Text Box 62">
              <a:extLst>
                <a:ext uri="{FF2B5EF4-FFF2-40B4-BE49-F238E27FC236}">
                  <a16:creationId xmlns:a16="http://schemas.microsoft.com/office/drawing/2014/main" id="{08C6B7A1-B8D9-44DC-A6C9-410D25917153}"/>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69" name="Text Box 63">
              <a:extLst>
                <a:ext uri="{FF2B5EF4-FFF2-40B4-BE49-F238E27FC236}">
                  <a16:creationId xmlns:a16="http://schemas.microsoft.com/office/drawing/2014/main" id="{FDF0DD4F-72C6-40A3-B2D3-4E80804AB589}"/>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74" name="Text Box 64">
              <a:extLst>
                <a:ext uri="{FF2B5EF4-FFF2-40B4-BE49-F238E27FC236}">
                  <a16:creationId xmlns:a16="http://schemas.microsoft.com/office/drawing/2014/main" id="{B61F3A99-E06F-4A0D-B684-5DFDA6D21F31}"/>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77" name="Text Box 72">
              <a:extLst>
                <a:ext uri="{FF2B5EF4-FFF2-40B4-BE49-F238E27FC236}">
                  <a16:creationId xmlns:a16="http://schemas.microsoft.com/office/drawing/2014/main" id="{381E6F02-C1E9-44FC-8AAC-AC25207CC73B}"/>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78" name="Text Box 73">
              <a:extLst>
                <a:ext uri="{FF2B5EF4-FFF2-40B4-BE49-F238E27FC236}">
                  <a16:creationId xmlns:a16="http://schemas.microsoft.com/office/drawing/2014/main" id="{6C2628CF-F5C3-45DE-84FB-299F3F22BB41}"/>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79" name="Line 52">
              <a:extLst>
                <a:ext uri="{FF2B5EF4-FFF2-40B4-BE49-F238E27FC236}">
                  <a16:creationId xmlns:a16="http://schemas.microsoft.com/office/drawing/2014/main" id="{83FB85BB-F21B-4F12-AF96-EE34AF492001}"/>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TextBox 79">
              <a:extLst>
                <a:ext uri="{FF2B5EF4-FFF2-40B4-BE49-F238E27FC236}">
                  <a16:creationId xmlns:a16="http://schemas.microsoft.com/office/drawing/2014/main" id="{862A3FC0-F8E8-4897-9113-3F2630FEBC3E}"/>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81" name="Freeform: Shape 80">
              <a:extLst>
                <a:ext uri="{FF2B5EF4-FFF2-40B4-BE49-F238E27FC236}">
                  <a16:creationId xmlns:a16="http://schemas.microsoft.com/office/drawing/2014/main" id="{D7D53C56-1912-4545-B005-684860E88FE1}"/>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2" name="Freeform: Shape 81">
              <a:extLst>
                <a:ext uri="{FF2B5EF4-FFF2-40B4-BE49-F238E27FC236}">
                  <a16:creationId xmlns:a16="http://schemas.microsoft.com/office/drawing/2014/main" id="{31BA9105-A769-4B6F-83C8-7C841A2A9FCC}"/>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Freeform: Shape 82">
              <a:extLst>
                <a:ext uri="{FF2B5EF4-FFF2-40B4-BE49-F238E27FC236}">
                  <a16:creationId xmlns:a16="http://schemas.microsoft.com/office/drawing/2014/main" id="{441171D0-CAA6-4C8F-B661-46D3AE1A3BF7}"/>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4" name="Rectangle 83">
              <a:extLst>
                <a:ext uri="{FF2B5EF4-FFF2-40B4-BE49-F238E27FC236}">
                  <a16:creationId xmlns:a16="http://schemas.microsoft.com/office/drawing/2014/main" id="{56A9E3A5-0E2D-4477-AAB9-610B1C2DCB97}"/>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5" name="TextBox 84">
            <a:extLst>
              <a:ext uri="{FF2B5EF4-FFF2-40B4-BE49-F238E27FC236}">
                <a16:creationId xmlns:a16="http://schemas.microsoft.com/office/drawing/2014/main" id="{ADD144D4-D4F0-4B70-BCBE-2A598EA85888}"/>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86" name="TextBox 85">
            <a:extLst>
              <a:ext uri="{FF2B5EF4-FFF2-40B4-BE49-F238E27FC236}">
                <a16:creationId xmlns:a16="http://schemas.microsoft.com/office/drawing/2014/main" id="{5B656634-6A93-47FE-914E-DA6FDE2DF980}"/>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87" name="Rectangle 86">
            <a:extLst>
              <a:ext uri="{FF2B5EF4-FFF2-40B4-BE49-F238E27FC236}">
                <a16:creationId xmlns:a16="http://schemas.microsoft.com/office/drawing/2014/main" id="{F712D7AF-5EF1-42FB-92A8-E6502947999D}"/>
              </a:ext>
            </a:extLst>
          </p:cNvPr>
          <p:cNvSpPr/>
          <p:nvPr/>
        </p:nvSpPr>
        <p:spPr>
          <a:xfrm>
            <a:off x="435514" y="3531777"/>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Rectangle 88">
            <a:extLst>
              <a:ext uri="{FF2B5EF4-FFF2-40B4-BE49-F238E27FC236}">
                <a16:creationId xmlns:a16="http://schemas.microsoft.com/office/drawing/2014/main" id="{E0900EDC-00E8-4305-AF8E-5411E7B97586}"/>
              </a:ext>
            </a:extLst>
          </p:cNvPr>
          <p:cNvSpPr/>
          <p:nvPr/>
        </p:nvSpPr>
        <p:spPr>
          <a:xfrm>
            <a:off x="1584252" y="3888065"/>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0" name="Text Box 55">
            <a:extLst>
              <a:ext uri="{FF2B5EF4-FFF2-40B4-BE49-F238E27FC236}">
                <a16:creationId xmlns:a16="http://schemas.microsoft.com/office/drawing/2014/main" id="{321C9471-0A3A-4994-8A16-DCFA7DF5527B}"/>
              </a:ext>
            </a:extLst>
          </p:cNvPr>
          <p:cNvSpPr txBox="1">
            <a:spLocks noChangeArrowheads="1"/>
          </p:cNvSpPr>
          <p:nvPr/>
        </p:nvSpPr>
        <p:spPr bwMode="auto">
          <a:xfrm>
            <a:off x="1006671" y="4488763"/>
            <a:ext cx="115252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cxnSp>
        <p:nvCxnSpPr>
          <p:cNvPr id="97" name="Straight Arrow Connector 96">
            <a:extLst>
              <a:ext uri="{FF2B5EF4-FFF2-40B4-BE49-F238E27FC236}">
                <a16:creationId xmlns:a16="http://schemas.microsoft.com/office/drawing/2014/main" id="{2632C3C4-0F2E-49DC-B98E-29D1462668D6}"/>
              </a:ext>
            </a:extLst>
          </p:cNvPr>
          <p:cNvCxnSpPr>
            <a:cxnSpLocks/>
            <a:endCxn id="100" idx="0"/>
          </p:cNvCxnSpPr>
          <p:nvPr/>
        </p:nvCxnSpPr>
        <p:spPr>
          <a:xfrm>
            <a:off x="4195482" y="2129384"/>
            <a:ext cx="712771" cy="212943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55">
            <a:extLst>
              <a:ext uri="{FF2B5EF4-FFF2-40B4-BE49-F238E27FC236}">
                <a16:creationId xmlns:a16="http://schemas.microsoft.com/office/drawing/2014/main" id="{42F23B5C-9FF4-4A63-A524-09F7D1A84AF7}"/>
              </a:ext>
            </a:extLst>
          </p:cNvPr>
          <p:cNvSpPr txBox="1">
            <a:spLocks noChangeArrowheads="1"/>
          </p:cNvSpPr>
          <p:nvPr/>
        </p:nvSpPr>
        <p:spPr bwMode="auto">
          <a:xfrm>
            <a:off x="3483500" y="4488763"/>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endParaRPr lang="nl-NL" dirty="0"/>
          </a:p>
        </p:txBody>
      </p:sp>
      <p:sp>
        <p:nvSpPr>
          <p:cNvPr id="99" name="Text Box 57">
            <a:extLst>
              <a:ext uri="{FF2B5EF4-FFF2-40B4-BE49-F238E27FC236}">
                <a16:creationId xmlns:a16="http://schemas.microsoft.com/office/drawing/2014/main" id="{5B8162AD-ED3E-4FC1-A9A4-D4C2969598C4}"/>
              </a:ext>
            </a:extLst>
          </p:cNvPr>
          <p:cNvSpPr txBox="1">
            <a:spLocks noChangeArrowheads="1"/>
          </p:cNvSpPr>
          <p:nvPr/>
        </p:nvSpPr>
        <p:spPr bwMode="auto">
          <a:xfrm>
            <a:off x="3181846" y="3773731"/>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0" name="Text Box 57">
            <a:extLst>
              <a:ext uri="{FF2B5EF4-FFF2-40B4-BE49-F238E27FC236}">
                <a16:creationId xmlns:a16="http://schemas.microsoft.com/office/drawing/2014/main" id="{DFA77991-9BE0-4EAB-A0A9-DD078B4D22F7}"/>
              </a:ext>
            </a:extLst>
          </p:cNvPr>
          <p:cNvSpPr txBox="1">
            <a:spLocks noChangeArrowheads="1"/>
          </p:cNvSpPr>
          <p:nvPr/>
        </p:nvSpPr>
        <p:spPr bwMode="auto">
          <a:xfrm>
            <a:off x="4332784" y="4258819"/>
            <a:ext cx="1150938" cy="152270"/>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900" dirty="0"/>
              <a:t>Neg. E.V.</a:t>
            </a:r>
          </a:p>
        </p:txBody>
      </p:sp>
      <p:cxnSp>
        <p:nvCxnSpPr>
          <p:cNvPr id="8" name="Straight Arrow Connector 7">
            <a:extLst>
              <a:ext uri="{FF2B5EF4-FFF2-40B4-BE49-F238E27FC236}">
                <a16:creationId xmlns:a16="http://schemas.microsoft.com/office/drawing/2014/main" id="{58828574-7E75-46F6-8B1A-03CB3FEB5318}"/>
              </a:ext>
            </a:extLst>
          </p:cNvPr>
          <p:cNvCxnSpPr>
            <a:cxnSpLocks/>
          </p:cNvCxnSpPr>
          <p:nvPr/>
        </p:nvCxnSpPr>
        <p:spPr>
          <a:xfrm>
            <a:off x="2604052" y="857783"/>
            <a:ext cx="1132801" cy="303028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2796DFC-6368-418F-A6FE-7EDA4BDE73B3}"/>
              </a:ext>
            </a:extLst>
          </p:cNvPr>
          <p:cNvSpPr/>
          <p:nvPr/>
        </p:nvSpPr>
        <p:spPr>
          <a:xfrm>
            <a:off x="3181846" y="2043212"/>
            <a:ext cx="1126651" cy="80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01" name="Straight Arrow Connector 100">
            <a:extLst>
              <a:ext uri="{FF2B5EF4-FFF2-40B4-BE49-F238E27FC236}">
                <a16:creationId xmlns:a16="http://schemas.microsoft.com/office/drawing/2014/main" id="{9917E931-D370-47F9-A439-9F51B59083AD}"/>
              </a:ext>
            </a:extLst>
          </p:cNvPr>
          <p:cNvCxnSpPr>
            <a:cxnSpLocks/>
          </p:cNvCxnSpPr>
          <p:nvPr/>
        </p:nvCxnSpPr>
        <p:spPr>
          <a:xfrm>
            <a:off x="1006671" y="857783"/>
            <a:ext cx="1" cy="296039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7375EC3-58C1-46B4-97F1-7697EB1D629F}"/>
              </a:ext>
            </a:extLst>
          </p:cNvPr>
          <p:cNvCxnSpPr>
            <a:cxnSpLocks/>
          </p:cNvCxnSpPr>
          <p:nvPr/>
        </p:nvCxnSpPr>
        <p:spPr>
          <a:xfrm flipH="1">
            <a:off x="2104312" y="777096"/>
            <a:ext cx="1512441" cy="323263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6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1"/>
                                        </p:tgtEl>
                                      </p:cBhvr>
                                    </p:animEffect>
                                    <p:set>
                                      <p:cBhvr>
                                        <p:cTn id="17" dur="1" fill="hold">
                                          <p:stCondLst>
                                            <p:cond delay="499"/>
                                          </p:stCondLst>
                                        </p:cTn>
                                        <p:tgtEl>
                                          <p:spTgt spid="10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2"/>
                                        </p:tgtEl>
                                      </p:cBhvr>
                                    </p:animEffect>
                                    <p:set>
                                      <p:cBhvr>
                                        <p:cTn id="30" dur="1" fill="hold">
                                          <p:stCondLst>
                                            <p:cond delay="499"/>
                                          </p:stCondLst>
                                        </p:cTn>
                                        <p:tgtEl>
                                          <p:spTgt spid="10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animBg="1"/>
      <p:bldP spid="90" grpId="0"/>
      <p:bldP spid="98" grpId="0"/>
      <p:bldP spid="99" grpId="0" animBg="1"/>
      <p:bldP spid="10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CC"/>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92582" y="3010395"/>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4916262" y="3234131"/>
            <a:ext cx="1013483" cy="369332"/>
          </a:xfrm>
          <a:prstGeom prst="rect">
            <a:avLst/>
          </a:prstGeom>
          <a:noFill/>
        </p:spPr>
        <p:txBody>
          <a:bodyPr wrap="none" rtlCol="0">
            <a:spAutoFit/>
          </a:bodyPr>
          <a:lstStyle/>
          <a:p>
            <a:r>
              <a:rPr lang="nl-BE" dirty="0">
                <a:solidFill>
                  <a:srgbClr val="00B050"/>
                </a:solidFill>
              </a:rPr>
              <a:t>Net-cash</a:t>
            </a:r>
          </a:p>
        </p:txBody>
      </p:sp>
      <p:sp>
        <p:nvSpPr>
          <p:cNvPr id="2" name="Freeform: Shape 1">
            <a:extLst>
              <a:ext uri="{FF2B5EF4-FFF2-40B4-BE49-F238E27FC236}">
                <a16:creationId xmlns:a16="http://schemas.microsoft.com/office/drawing/2014/main" id="{7CC42301-F2A9-43E3-BFC0-BFD1F2F107D0}"/>
              </a:ext>
            </a:extLst>
          </p:cNvPr>
          <p:cNvSpPr/>
          <p:nvPr/>
        </p:nvSpPr>
        <p:spPr>
          <a:xfrm>
            <a:off x="3169315" y="3434310"/>
            <a:ext cx="1790035" cy="1036325"/>
          </a:xfrm>
          <a:custGeom>
            <a:avLst/>
            <a:gdLst>
              <a:gd name="connsiteX0" fmla="*/ 268591 w 1790035"/>
              <a:gd name="connsiteY0" fmla="*/ 80786 h 1036325"/>
              <a:gd name="connsiteX1" fmla="*/ 78586 w 1790035"/>
              <a:gd name="connsiteY1" fmla="*/ 247041 h 1036325"/>
              <a:gd name="connsiteX2" fmla="*/ 1397 w 1790035"/>
              <a:gd name="connsiteY2" fmla="*/ 632989 h 1036325"/>
              <a:gd name="connsiteX3" fmla="*/ 72649 w 1790035"/>
              <a:gd name="connsiteY3" fmla="*/ 888308 h 1036325"/>
              <a:gd name="connsiteX4" fmla="*/ 517973 w 1790035"/>
              <a:gd name="connsiteY4" fmla="*/ 1007061 h 1036325"/>
              <a:gd name="connsiteX5" fmla="*/ 1004862 w 1790035"/>
              <a:gd name="connsiteY5" fmla="*/ 1030812 h 1036325"/>
              <a:gd name="connsiteX6" fmla="*/ 1331433 w 1790035"/>
              <a:gd name="connsiteY6" fmla="*/ 923934 h 1036325"/>
              <a:gd name="connsiteX7" fmla="*/ 1557064 w 1790035"/>
              <a:gd name="connsiteY7" fmla="*/ 579550 h 1036325"/>
              <a:gd name="connsiteX8" fmla="*/ 1586753 w 1790035"/>
              <a:gd name="connsiteY8" fmla="*/ 241103 h 1036325"/>
              <a:gd name="connsiteX9" fmla="*/ 1414560 w 1790035"/>
              <a:gd name="connsiteY9" fmla="*/ 39222 h 1036325"/>
              <a:gd name="connsiteX10" fmla="*/ 779230 w 1790035"/>
              <a:gd name="connsiteY10" fmla="*/ 15472 h 1036325"/>
              <a:gd name="connsiteX11" fmla="*/ 333906 w 1790035"/>
              <a:gd name="connsiteY11" fmla="*/ 217352 h 1036325"/>
              <a:gd name="connsiteX12" fmla="*/ 197340 w 1790035"/>
              <a:gd name="connsiteY12" fmla="*/ 597363 h 1036325"/>
              <a:gd name="connsiteX13" fmla="*/ 280467 w 1790035"/>
              <a:gd name="connsiteY13" fmla="*/ 846745 h 1036325"/>
              <a:gd name="connsiteX14" fmla="*/ 601101 w 1790035"/>
              <a:gd name="connsiteY14" fmla="*/ 959560 h 1036325"/>
              <a:gd name="connsiteX15" fmla="*/ 1028612 w 1790035"/>
              <a:gd name="connsiteY15" fmla="*/ 965498 h 1036325"/>
              <a:gd name="connsiteX16" fmla="*/ 1503625 w 1790035"/>
              <a:gd name="connsiteY16" fmla="*/ 888308 h 1036325"/>
              <a:gd name="connsiteX17" fmla="*/ 1729256 w 1790035"/>
              <a:gd name="connsiteY17" fmla="*/ 591425 h 1036325"/>
              <a:gd name="connsiteX18" fmla="*/ 1776758 w 1790035"/>
              <a:gd name="connsiteY18" fmla="*/ 146100 h 1036325"/>
              <a:gd name="connsiteX19" fmla="*/ 1527376 w 1790035"/>
              <a:gd name="connsiteY19" fmla="*/ 57035 h 1036325"/>
              <a:gd name="connsiteX20" fmla="*/ 1212680 w 1790035"/>
              <a:gd name="connsiteY20" fmla="*/ 163913 h 1036325"/>
              <a:gd name="connsiteX21" fmla="*/ 333906 w 1790035"/>
              <a:gd name="connsiteY21" fmla="*/ 57035 h 1036325"/>
              <a:gd name="connsiteX22" fmla="*/ 268591 w 1790035"/>
              <a:gd name="connsiteY22" fmla="*/ 80786 h 103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0035" h="1036325">
                <a:moveTo>
                  <a:pt x="268591" y="80786"/>
                </a:moveTo>
                <a:cubicBezTo>
                  <a:pt x="226038" y="112454"/>
                  <a:pt x="123118" y="155007"/>
                  <a:pt x="78586" y="247041"/>
                </a:cubicBezTo>
                <a:cubicBezTo>
                  <a:pt x="34054" y="339075"/>
                  <a:pt x="2386" y="526111"/>
                  <a:pt x="1397" y="632989"/>
                </a:cubicBezTo>
                <a:cubicBezTo>
                  <a:pt x="408" y="739867"/>
                  <a:pt x="-13447" y="825963"/>
                  <a:pt x="72649" y="888308"/>
                </a:cubicBezTo>
                <a:cubicBezTo>
                  <a:pt x="158745" y="950653"/>
                  <a:pt x="362604" y="983310"/>
                  <a:pt x="517973" y="1007061"/>
                </a:cubicBezTo>
                <a:cubicBezTo>
                  <a:pt x="673342" y="1030812"/>
                  <a:pt x="869285" y="1044666"/>
                  <a:pt x="1004862" y="1030812"/>
                </a:cubicBezTo>
                <a:cubicBezTo>
                  <a:pt x="1140439" y="1016958"/>
                  <a:pt x="1239399" y="999144"/>
                  <a:pt x="1331433" y="923934"/>
                </a:cubicBezTo>
                <a:cubicBezTo>
                  <a:pt x="1423467" y="848724"/>
                  <a:pt x="1514511" y="693355"/>
                  <a:pt x="1557064" y="579550"/>
                </a:cubicBezTo>
                <a:cubicBezTo>
                  <a:pt x="1599617" y="465745"/>
                  <a:pt x="1610504" y="331158"/>
                  <a:pt x="1586753" y="241103"/>
                </a:cubicBezTo>
                <a:cubicBezTo>
                  <a:pt x="1563002" y="151048"/>
                  <a:pt x="1549147" y="76827"/>
                  <a:pt x="1414560" y="39222"/>
                </a:cubicBezTo>
                <a:cubicBezTo>
                  <a:pt x="1279973" y="1617"/>
                  <a:pt x="959339" y="-14216"/>
                  <a:pt x="779230" y="15472"/>
                </a:cubicBezTo>
                <a:cubicBezTo>
                  <a:pt x="599121" y="45160"/>
                  <a:pt x="430888" y="120370"/>
                  <a:pt x="333906" y="217352"/>
                </a:cubicBezTo>
                <a:cubicBezTo>
                  <a:pt x="236924" y="314334"/>
                  <a:pt x="206246" y="492464"/>
                  <a:pt x="197340" y="597363"/>
                </a:cubicBezTo>
                <a:cubicBezTo>
                  <a:pt x="188433" y="702262"/>
                  <a:pt x="213173" y="786379"/>
                  <a:pt x="280467" y="846745"/>
                </a:cubicBezTo>
                <a:cubicBezTo>
                  <a:pt x="347761" y="907111"/>
                  <a:pt x="476410" y="939768"/>
                  <a:pt x="601101" y="959560"/>
                </a:cubicBezTo>
                <a:cubicBezTo>
                  <a:pt x="725792" y="979352"/>
                  <a:pt x="878191" y="977373"/>
                  <a:pt x="1028612" y="965498"/>
                </a:cubicBezTo>
                <a:cubicBezTo>
                  <a:pt x="1179033" y="953623"/>
                  <a:pt x="1386851" y="950654"/>
                  <a:pt x="1503625" y="888308"/>
                </a:cubicBezTo>
                <a:cubicBezTo>
                  <a:pt x="1620399" y="825962"/>
                  <a:pt x="1683734" y="715126"/>
                  <a:pt x="1729256" y="591425"/>
                </a:cubicBezTo>
                <a:cubicBezTo>
                  <a:pt x="1774778" y="467724"/>
                  <a:pt x="1810405" y="235165"/>
                  <a:pt x="1776758" y="146100"/>
                </a:cubicBezTo>
                <a:cubicBezTo>
                  <a:pt x="1743111" y="57035"/>
                  <a:pt x="1621389" y="54066"/>
                  <a:pt x="1527376" y="57035"/>
                </a:cubicBezTo>
                <a:cubicBezTo>
                  <a:pt x="1433363" y="60004"/>
                  <a:pt x="1411592" y="163913"/>
                  <a:pt x="1212680" y="163913"/>
                </a:cubicBezTo>
                <a:cubicBezTo>
                  <a:pt x="1013768" y="163913"/>
                  <a:pt x="487296" y="74848"/>
                  <a:pt x="333906" y="57035"/>
                </a:cubicBezTo>
                <a:cubicBezTo>
                  <a:pt x="180516" y="39222"/>
                  <a:pt x="311144" y="49118"/>
                  <a:pt x="268591" y="80786"/>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Straight Arrow Connector 15">
            <a:extLst>
              <a:ext uri="{FF2B5EF4-FFF2-40B4-BE49-F238E27FC236}">
                <a16:creationId xmlns:a16="http://schemas.microsoft.com/office/drawing/2014/main" id="{3BFF75DF-3481-4634-80EF-A9A2A2A55A4F}"/>
              </a:ext>
            </a:extLst>
          </p:cNvPr>
          <p:cNvCxnSpPr>
            <a:endCxn id="2" idx="12"/>
          </p:cNvCxnSpPr>
          <p:nvPr/>
        </p:nvCxnSpPr>
        <p:spPr>
          <a:xfrm flipH="1">
            <a:off x="3366655" y="3840032"/>
            <a:ext cx="29688" cy="1916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4E1CB04-8F4D-4F83-A157-EEAC4150428E}"/>
              </a:ext>
            </a:extLst>
          </p:cNvPr>
          <p:cNvCxnSpPr>
            <a:cxnSpLocks/>
          </p:cNvCxnSpPr>
          <p:nvPr/>
        </p:nvCxnSpPr>
        <p:spPr>
          <a:xfrm>
            <a:off x="3449782" y="4275117"/>
            <a:ext cx="73351" cy="760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358EDDE-49D9-4529-A138-A429A0DB7AC1}"/>
              </a:ext>
            </a:extLst>
          </p:cNvPr>
          <p:cNvCxnSpPr>
            <a:cxnSpLocks/>
          </p:cNvCxnSpPr>
          <p:nvPr/>
        </p:nvCxnSpPr>
        <p:spPr>
          <a:xfrm>
            <a:off x="3824517" y="4392452"/>
            <a:ext cx="884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2DE96DF-3A06-4363-8C1C-D5C60A6B7507}"/>
              </a:ext>
            </a:extLst>
          </p:cNvPr>
          <p:cNvCxnSpPr>
            <a:cxnSpLocks/>
          </p:cNvCxnSpPr>
          <p:nvPr/>
        </p:nvCxnSpPr>
        <p:spPr>
          <a:xfrm>
            <a:off x="4190674" y="4396409"/>
            <a:ext cx="884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7DD95E1-DA56-4D94-8C63-C27222382F5C}"/>
              </a:ext>
            </a:extLst>
          </p:cNvPr>
          <p:cNvCxnSpPr>
            <a:cxnSpLocks/>
          </p:cNvCxnSpPr>
          <p:nvPr/>
        </p:nvCxnSpPr>
        <p:spPr>
          <a:xfrm flipV="1">
            <a:off x="4729020" y="4227190"/>
            <a:ext cx="64072" cy="781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AE67CE5-6FA9-44F2-974D-EE8AF0ABFD8A}"/>
              </a:ext>
            </a:extLst>
          </p:cNvPr>
          <p:cNvCxnSpPr>
            <a:cxnSpLocks/>
          </p:cNvCxnSpPr>
          <p:nvPr/>
        </p:nvCxnSpPr>
        <p:spPr>
          <a:xfrm flipV="1">
            <a:off x="4899214" y="3904210"/>
            <a:ext cx="34019" cy="904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A3ADB2-D46D-4BE2-B0A5-D8795B70E4D5}"/>
              </a:ext>
            </a:extLst>
          </p:cNvPr>
          <p:cNvCxnSpPr>
            <a:cxnSpLocks/>
          </p:cNvCxnSpPr>
          <p:nvPr/>
        </p:nvCxnSpPr>
        <p:spPr>
          <a:xfrm flipH="1" flipV="1">
            <a:off x="4951991" y="3580410"/>
            <a:ext cx="4620" cy="1450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9205CF9-5839-47C0-9D35-454B84AEB14E}"/>
              </a:ext>
            </a:extLst>
          </p:cNvPr>
          <p:cNvCxnSpPr>
            <a:cxnSpLocks/>
          </p:cNvCxnSpPr>
          <p:nvPr/>
        </p:nvCxnSpPr>
        <p:spPr>
          <a:xfrm flipH="1">
            <a:off x="4511443" y="3509646"/>
            <a:ext cx="121114" cy="783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68BCFC-B558-49EF-AEFD-AD5EC32C1E22}"/>
              </a:ext>
            </a:extLst>
          </p:cNvPr>
          <p:cNvCxnSpPr>
            <a:cxnSpLocks/>
          </p:cNvCxnSpPr>
          <p:nvPr/>
        </p:nvCxnSpPr>
        <p:spPr>
          <a:xfrm flipH="1">
            <a:off x="4334649" y="3587867"/>
            <a:ext cx="83256" cy="192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83C6DEB-F8D4-4A53-A92E-EEA78A6F924B}"/>
              </a:ext>
            </a:extLst>
          </p:cNvPr>
          <p:cNvCxnSpPr>
            <a:cxnSpLocks/>
          </p:cNvCxnSpPr>
          <p:nvPr/>
        </p:nvCxnSpPr>
        <p:spPr>
          <a:xfrm flipH="1" flipV="1">
            <a:off x="3996498" y="3559516"/>
            <a:ext cx="134133" cy="115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B61952C-7290-49D9-AA71-EB51E91CA8DC}"/>
              </a:ext>
            </a:extLst>
          </p:cNvPr>
          <p:cNvCxnSpPr>
            <a:cxnSpLocks/>
          </p:cNvCxnSpPr>
          <p:nvPr/>
        </p:nvCxnSpPr>
        <p:spPr>
          <a:xfrm flipH="1" flipV="1">
            <a:off x="3424168" y="3476727"/>
            <a:ext cx="134133" cy="115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E287517-0316-4EDC-BCC7-38E5977C9B07}"/>
              </a:ext>
            </a:extLst>
          </p:cNvPr>
          <p:cNvCxnSpPr>
            <a:cxnSpLocks/>
            <a:stCxn id="2" idx="1"/>
          </p:cNvCxnSpPr>
          <p:nvPr/>
        </p:nvCxnSpPr>
        <p:spPr>
          <a:xfrm flipH="1">
            <a:off x="3189333" y="3681351"/>
            <a:ext cx="58568" cy="1373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77B13E6-77CA-4D5D-92C4-5089BE8174C9}"/>
              </a:ext>
            </a:extLst>
          </p:cNvPr>
          <p:cNvCxnSpPr>
            <a:cxnSpLocks/>
          </p:cNvCxnSpPr>
          <p:nvPr/>
        </p:nvCxnSpPr>
        <p:spPr>
          <a:xfrm flipH="1">
            <a:off x="3152898" y="4022382"/>
            <a:ext cx="18622" cy="449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D120595-7E55-4A15-847C-64A9930924DB}"/>
              </a:ext>
            </a:extLst>
          </p:cNvPr>
          <p:cNvCxnSpPr>
            <a:cxnSpLocks/>
            <a:stCxn id="2" idx="3"/>
          </p:cNvCxnSpPr>
          <p:nvPr/>
        </p:nvCxnSpPr>
        <p:spPr>
          <a:xfrm>
            <a:off x="3241964" y="4322618"/>
            <a:ext cx="100965" cy="737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AF5D3CB-58D0-4571-98AD-58A98E68F0C7}"/>
              </a:ext>
            </a:extLst>
          </p:cNvPr>
          <p:cNvCxnSpPr>
            <a:cxnSpLocks/>
          </p:cNvCxnSpPr>
          <p:nvPr/>
        </p:nvCxnSpPr>
        <p:spPr>
          <a:xfrm>
            <a:off x="3580822" y="4419570"/>
            <a:ext cx="128769" cy="33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5E93A50-1D24-4896-B0C8-82168ED78FCB}"/>
              </a:ext>
            </a:extLst>
          </p:cNvPr>
          <p:cNvCxnSpPr>
            <a:cxnSpLocks/>
          </p:cNvCxnSpPr>
          <p:nvPr/>
        </p:nvCxnSpPr>
        <p:spPr>
          <a:xfrm>
            <a:off x="3857503" y="4454225"/>
            <a:ext cx="158207" cy="25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764CDFE-F911-4388-BFA6-DFE93CCED764}"/>
              </a:ext>
            </a:extLst>
          </p:cNvPr>
          <p:cNvCxnSpPr>
            <a:cxnSpLocks/>
          </p:cNvCxnSpPr>
          <p:nvPr/>
        </p:nvCxnSpPr>
        <p:spPr>
          <a:xfrm flipV="1">
            <a:off x="4437361" y="4291355"/>
            <a:ext cx="148164" cy="825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B645741-4C66-4198-98E4-6F8ABB1BF33B}"/>
              </a:ext>
            </a:extLst>
          </p:cNvPr>
          <p:cNvCxnSpPr>
            <a:cxnSpLocks/>
            <a:stCxn id="2" idx="7"/>
          </p:cNvCxnSpPr>
          <p:nvPr/>
        </p:nvCxnSpPr>
        <p:spPr>
          <a:xfrm flipV="1">
            <a:off x="4726379" y="3956456"/>
            <a:ext cx="28326" cy="574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E43FAFD-592E-47CA-AC11-858843FFFBFA}"/>
              </a:ext>
            </a:extLst>
          </p:cNvPr>
          <p:cNvCxnSpPr>
            <a:cxnSpLocks/>
          </p:cNvCxnSpPr>
          <p:nvPr/>
        </p:nvCxnSpPr>
        <p:spPr>
          <a:xfrm flipH="1" flipV="1">
            <a:off x="4702876" y="3578449"/>
            <a:ext cx="57150" cy="831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7C4D99D-092A-41A2-B8CF-35DE56B4FBF7}"/>
              </a:ext>
            </a:extLst>
          </p:cNvPr>
          <p:cNvCxnSpPr>
            <a:cxnSpLocks/>
            <a:stCxn id="2" idx="9"/>
          </p:cNvCxnSpPr>
          <p:nvPr/>
        </p:nvCxnSpPr>
        <p:spPr>
          <a:xfrm flipH="1" flipV="1">
            <a:off x="4380253" y="3433506"/>
            <a:ext cx="203622" cy="400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ED2DFD4-D17F-4646-850C-B88A9B971354}"/>
              </a:ext>
            </a:extLst>
          </p:cNvPr>
          <p:cNvCxnSpPr>
            <a:cxnSpLocks/>
          </p:cNvCxnSpPr>
          <p:nvPr/>
        </p:nvCxnSpPr>
        <p:spPr>
          <a:xfrm flipH="1">
            <a:off x="3921069" y="3423690"/>
            <a:ext cx="141267" cy="197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2188AF7-75D5-46ED-82F0-BD44412F7431}"/>
              </a:ext>
            </a:extLst>
          </p:cNvPr>
          <p:cNvCxnSpPr>
            <a:cxnSpLocks/>
          </p:cNvCxnSpPr>
          <p:nvPr/>
        </p:nvCxnSpPr>
        <p:spPr>
          <a:xfrm flipH="1">
            <a:off x="3545018" y="3537736"/>
            <a:ext cx="120373" cy="58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1BE85E6-8296-48DC-849E-4989EBF99291}"/>
              </a:ext>
            </a:extLst>
          </p:cNvPr>
          <p:cNvSpPr txBox="1"/>
          <p:nvPr/>
        </p:nvSpPr>
        <p:spPr>
          <a:xfrm rot="1398467">
            <a:off x="3131314" y="3875563"/>
            <a:ext cx="2038379" cy="338554"/>
          </a:xfrm>
          <a:prstGeom prst="rect">
            <a:avLst/>
          </a:prstGeom>
          <a:solidFill>
            <a:srgbClr val="92D050"/>
          </a:solidFill>
        </p:spPr>
        <p:txBody>
          <a:bodyPr wrap="none" rtlCol="0">
            <a:spAutoFit/>
          </a:bodyPr>
          <a:lstStyle/>
          <a:p>
            <a:r>
              <a:rPr lang="nl-BE" sz="1600" dirty="0">
                <a:solidFill>
                  <a:srgbClr val="FF0000"/>
                </a:solidFill>
              </a:rPr>
              <a:t>“Fonds de </a:t>
            </a:r>
            <a:r>
              <a:rPr lang="nl-BE" sz="1600" dirty="0" err="1">
                <a:solidFill>
                  <a:srgbClr val="FF0000"/>
                </a:solidFill>
              </a:rPr>
              <a:t>roulement</a:t>
            </a:r>
            <a:r>
              <a:rPr lang="nl-BE" sz="1600" dirty="0">
                <a:solidFill>
                  <a:srgbClr val="FF0000"/>
                </a:solidFill>
              </a:rPr>
              <a:t>”</a:t>
            </a:r>
          </a:p>
        </p:txBody>
      </p:sp>
      <p:sp>
        <p:nvSpPr>
          <p:cNvPr id="51" name="Freeform: Shape 50">
            <a:extLst>
              <a:ext uri="{FF2B5EF4-FFF2-40B4-BE49-F238E27FC236}">
                <a16:creationId xmlns:a16="http://schemas.microsoft.com/office/drawing/2014/main" id="{8C64752D-A8D8-4D0B-9992-463F086FB725}"/>
              </a:ext>
            </a:extLst>
          </p:cNvPr>
          <p:cNvSpPr/>
          <p:nvPr/>
        </p:nvSpPr>
        <p:spPr>
          <a:xfrm>
            <a:off x="2974769" y="3265714"/>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2" name="Freeform: Shape 51">
            <a:extLst>
              <a:ext uri="{FF2B5EF4-FFF2-40B4-BE49-F238E27FC236}">
                <a16:creationId xmlns:a16="http://schemas.microsoft.com/office/drawing/2014/main" id="{365B8F6E-633A-4E5C-978E-324FE6E46A68}"/>
              </a:ext>
            </a:extLst>
          </p:cNvPr>
          <p:cNvSpPr/>
          <p:nvPr/>
        </p:nvSpPr>
        <p:spPr>
          <a:xfrm>
            <a:off x="3990109" y="3835730"/>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6" name="TextBox 55">
            <a:extLst>
              <a:ext uri="{FF2B5EF4-FFF2-40B4-BE49-F238E27FC236}">
                <a16:creationId xmlns:a16="http://schemas.microsoft.com/office/drawing/2014/main" id="{8A92B6EA-D7E4-4F68-A7C5-08CD3BA06BE4}"/>
              </a:ext>
            </a:extLst>
          </p:cNvPr>
          <p:cNvSpPr txBox="1"/>
          <p:nvPr/>
        </p:nvSpPr>
        <p:spPr>
          <a:xfrm rot="16200000">
            <a:off x="2506799" y="2732470"/>
            <a:ext cx="746679" cy="369332"/>
          </a:xfrm>
          <a:prstGeom prst="rect">
            <a:avLst/>
          </a:prstGeom>
          <a:noFill/>
        </p:spPr>
        <p:txBody>
          <a:bodyPr wrap="none" rtlCol="0">
            <a:spAutoFit/>
          </a:bodyPr>
          <a:lstStyle/>
          <a:p>
            <a:r>
              <a:rPr lang="nl-BE" dirty="0">
                <a:solidFill>
                  <a:schemeClr val="accent4">
                    <a:lumMod val="75000"/>
                  </a:schemeClr>
                </a:solidFill>
              </a:rPr>
              <a:t>V. act.</a:t>
            </a:r>
          </a:p>
        </p:txBody>
      </p:sp>
      <p:sp>
        <p:nvSpPr>
          <p:cNvPr id="58" name="TextBox 57">
            <a:extLst>
              <a:ext uri="{FF2B5EF4-FFF2-40B4-BE49-F238E27FC236}">
                <a16:creationId xmlns:a16="http://schemas.microsoft.com/office/drawing/2014/main" id="{9E44D199-4ECE-4CD9-85E7-3EE77EDE5CFE}"/>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Tree>
    <p:extLst>
      <p:ext uri="{BB962C8B-B14F-4D97-AF65-F5344CB8AC3E}">
        <p14:creationId xmlns:p14="http://schemas.microsoft.com/office/powerpoint/2010/main" val="48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2" name="TextBox 41">
            <a:extLst>
              <a:ext uri="{FF2B5EF4-FFF2-40B4-BE49-F238E27FC236}">
                <a16:creationId xmlns:a16="http://schemas.microsoft.com/office/drawing/2014/main" id="{9D3F9148-90FC-4CAA-8E54-363A162827AB}"/>
              </a:ext>
            </a:extLst>
          </p:cNvPr>
          <p:cNvSpPr txBox="1"/>
          <p:nvPr/>
        </p:nvSpPr>
        <p:spPr>
          <a:xfrm>
            <a:off x="4027053" y="110271"/>
            <a:ext cx="566181" cy="369332"/>
          </a:xfrm>
          <a:prstGeom prst="rect">
            <a:avLst/>
          </a:prstGeom>
          <a:noFill/>
        </p:spPr>
        <p:txBody>
          <a:bodyPr wrap="none" rtlCol="0">
            <a:spAutoFit/>
          </a:bodyPr>
          <a:lstStyle/>
          <a:p>
            <a:r>
              <a:rPr lang="nl-BE" dirty="0"/>
              <a:t>N+1</a:t>
            </a:r>
          </a:p>
        </p:txBody>
      </p:sp>
      <p:sp>
        <p:nvSpPr>
          <p:cNvPr id="75" name="Text Box 56">
            <a:extLst>
              <a:ext uri="{FF2B5EF4-FFF2-40B4-BE49-F238E27FC236}">
                <a16:creationId xmlns:a16="http://schemas.microsoft.com/office/drawing/2014/main" id="{104F2DF8-A50F-4A4E-8289-302299F3F8DA}"/>
              </a:ext>
            </a:extLst>
          </p:cNvPr>
          <p:cNvSpPr txBox="1">
            <a:spLocks noChangeArrowheads="1"/>
          </p:cNvSpPr>
          <p:nvPr/>
        </p:nvSpPr>
        <p:spPr bwMode="auto">
          <a:xfrm>
            <a:off x="4353340" y="524510"/>
            <a:ext cx="1150938" cy="360040"/>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76" name="Text Box 73">
            <a:extLst>
              <a:ext uri="{FF2B5EF4-FFF2-40B4-BE49-F238E27FC236}">
                <a16:creationId xmlns:a16="http://schemas.microsoft.com/office/drawing/2014/main" id="{16953782-E20A-42BA-B8C2-BD59EA744F4E}"/>
              </a:ext>
            </a:extLst>
          </p:cNvPr>
          <p:cNvSpPr txBox="1">
            <a:spLocks noChangeArrowheads="1"/>
          </p:cNvSpPr>
          <p:nvPr/>
        </p:nvSpPr>
        <p:spPr bwMode="auto">
          <a:xfrm>
            <a:off x="4350105" y="890834"/>
            <a:ext cx="1156040"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grpSp>
        <p:nvGrpSpPr>
          <p:cNvPr id="43" name="Group 42">
            <a:extLst>
              <a:ext uri="{FF2B5EF4-FFF2-40B4-BE49-F238E27FC236}">
                <a16:creationId xmlns:a16="http://schemas.microsoft.com/office/drawing/2014/main" id="{CD992BAC-B45B-4A87-96E4-2DF3822E2519}"/>
              </a:ext>
            </a:extLst>
          </p:cNvPr>
          <p:cNvGrpSpPr/>
          <p:nvPr/>
        </p:nvGrpSpPr>
        <p:grpSpPr>
          <a:xfrm>
            <a:off x="4332784" y="1056340"/>
            <a:ext cx="1179697" cy="1089261"/>
            <a:chOff x="4334153" y="1338607"/>
            <a:chExt cx="1179697" cy="1089261"/>
          </a:xfrm>
        </p:grpSpPr>
        <p:sp>
          <p:nvSpPr>
            <p:cNvPr id="44" name="Text Box 64">
              <a:extLst>
                <a:ext uri="{FF2B5EF4-FFF2-40B4-BE49-F238E27FC236}">
                  <a16:creationId xmlns:a16="http://schemas.microsoft.com/office/drawing/2014/main" id="{703237C7-C830-4F1C-B8A0-68BA16B08D42}"/>
                </a:ext>
              </a:extLst>
            </p:cNvPr>
            <p:cNvSpPr txBox="1">
              <a:spLocks noChangeArrowheads="1"/>
            </p:cNvSpPr>
            <p:nvPr/>
          </p:nvSpPr>
          <p:spPr bwMode="auto">
            <a:xfrm>
              <a:off x="4355354" y="133860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45" name="Text Box 57">
              <a:extLst>
                <a:ext uri="{FF2B5EF4-FFF2-40B4-BE49-F238E27FC236}">
                  <a16:creationId xmlns:a16="http://schemas.microsoft.com/office/drawing/2014/main" id="{53076DAA-E5EB-4F75-9C69-E3890A170956}"/>
                </a:ext>
              </a:extLst>
            </p:cNvPr>
            <p:cNvSpPr txBox="1">
              <a:spLocks noChangeArrowheads="1"/>
            </p:cNvSpPr>
            <p:nvPr/>
          </p:nvSpPr>
          <p:spPr bwMode="auto">
            <a:xfrm>
              <a:off x="4358827" y="1630968"/>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46" name="Text Box 72">
              <a:extLst>
                <a:ext uri="{FF2B5EF4-FFF2-40B4-BE49-F238E27FC236}">
                  <a16:creationId xmlns:a16="http://schemas.microsoft.com/office/drawing/2014/main" id="{B51EAB35-FF66-4FB8-BC4F-2A12F9D08AA2}"/>
                </a:ext>
              </a:extLst>
            </p:cNvPr>
            <p:cNvSpPr txBox="1">
              <a:spLocks noChangeArrowheads="1"/>
            </p:cNvSpPr>
            <p:nvPr/>
          </p:nvSpPr>
          <p:spPr bwMode="auto">
            <a:xfrm>
              <a:off x="4353340" y="190841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47" name="Freeform: Shape 46">
              <a:extLst>
                <a:ext uri="{FF2B5EF4-FFF2-40B4-BE49-F238E27FC236}">
                  <a16:creationId xmlns:a16="http://schemas.microsoft.com/office/drawing/2014/main" id="{37570EA2-A8AD-45AA-B54E-9F511CE9223D}"/>
                </a:ext>
              </a:extLst>
            </p:cNvPr>
            <p:cNvSpPr/>
            <p:nvPr/>
          </p:nvSpPr>
          <p:spPr>
            <a:xfrm>
              <a:off x="4334153" y="1348565"/>
              <a:ext cx="1179697" cy="107930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50" name="Text Box 55">
            <a:extLst>
              <a:ext uri="{FF2B5EF4-FFF2-40B4-BE49-F238E27FC236}">
                <a16:creationId xmlns:a16="http://schemas.microsoft.com/office/drawing/2014/main" id="{C7E0E09D-2147-49EE-B306-259D97015724}"/>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51" name="Text Box 61">
            <a:extLst>
              <a:ext uri="{FF2B5EF4-FFF2-40B4-BE49-F238E27FC236}">
                <a16:creationId xmlns:a16="http://schemas.microsoft.com/office/drawing/2014/main" id="{922481E7-EF48-4339-9B0D-F1B6544EEC46}"/>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52" name="Rectangle 51">
            <a:extLst>
              <a:ext uri="{FF2B5EF4-FFF2-40B4-BE49-F238E27FC236}">
                <a16:creationId xmlns:a16="http://schemas.microsoft.com/office/drawing/2014/main" id="{0348B307-9FFF-4223-A857-8ACCF9A8A297}"/>
              </a:ext>
            </a:extLst>
          </p:cNvPr>
          <p:cNvSpPr/>
          <p:nvPr/>
        </p:nvSpPr>
        <p:spPr>
          <a:xfrm>
            <a:off x="3185507" y="533670"/>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3" name="Text Box 62">
            <a:extLst>
              <a:ext uri="{FF2B5EF4-FFF2-40B4-BE49-F238E27FC236}">
                <a16:creationId xmlns:a16="http://schemas.microsoft.com/office/drawing/2014/main" id="{64849655-7FBF-463C-8460-7FAE4FBEB528}"/>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54" name="Text Box 60">
            <a:extLst>
              <a:ext uri="{FF2B5EF4-FFF2-40B4-BE49-F238E27FC236}">
                <a16:creationId xmlns:a16="http://schemas.microsoft.com/office/drawing/2014/main" id="{C83347CF-8146-479B-85CF-DCE479BB4F37}"/>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55" name="Freeform: Shape 54">
            <a:extLst>
              <a:ext uri="{FF2B5EF4-FFF2-40B4-BE49-F238E27FC236}">
                <a16:creationId xmlns:a16="http://schemas.microsoft.com/office/drawing/2014/main" id="{E3A2BFE0-EB43-4E69-9778-28337B335768}"/>
              </a:ext>
            </a:extLst>
          </p:cNvPr>
          <p:cNvSpPr/>
          <p:nvPr/>
        </p:nvSpPr>
        <p:spPr>
          <a:xfrm>
            <a:off x="3175081" y="900089"/>
            <a:ext cx="1168220" cy="88371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Text Box 73">
            <a:extLst>
              <a:ext uri="{FF2B5EF4-FFF2-40B4-BE49-F238E27FC236}">
                <a16:creationId xmlns:a16="http://schemas.microsoft.com/office/drawing/2014/main" id="{53EC3E1C-5114-46BA-A9F4-185F030F4A38}"/>
              </a:ext>
            </a:extLst>
          </p:cNvPr>
          <p:cNvSpPr txBox="1">
            <a:spLocks noChangeArrowheads="1"/>
          </p:cNvSpPr>
          <p:nvPr/>
        </p:nvSpPr>
        <p:spPr bwMode="auto">
          <a:xfrm>
            <a:off x="3173697" y="1776121"/>
            <a:ext cx="1152525" cy="267091"/>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8" name="TextBox 57">
            <a:extLst>
              <a:ext uri="{FF2B5EF4-FFF2-40B4-BE49-F238E27FC236}">
                <a16:creationId xmlns:a16="http://schemas.microsoft.com/office/drawing/2014/main" id="{B2ED23FA-A2EE-43D6-964C-43DF1ACD5C9D}"/>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59" name="Group 58">
            <a:extLst>
              <a:ext uri="{FF2B5EF4-FFF2-40B4-BE49-F238E27FC236}">
                <a16:creationId xmlns:a16="http://schemas.microsoft.com/office/drawing/2014/main" id="{DF0525EF-984B-447B-A58B-E26F694384CD}"/>
              </a:ext>
            </a:extLst>
          </p:cNvPr>
          <p:cNvGrpSpPr/>
          <p:nvPr/>
        </p:nvGrpSpPr>
        <p:grpSpPr>
          <a:xfrm>
            <a:off x="286740" y="97885"/>
            <a:ext cx="2592387" cy="2573218"/>
            <a:chOff x="286740" y="97885"/>
            <a:chExt cx="2592387" cy="2573218"/>
          </a:xfrm>
        </p:grpSpPr>
        <p:sp>
          <p:nvSpPr>
            <p:cNvPr id="60" name="Line 51">
              <a:extLst>
                <a:ext uri="{FF2B5EF4-FFF2-40B4-BE49-F238E27FC236}">
                  <a16:creationId xmlns:a16="http://schemas.microsoft.com/office/drawing/2014/main" id="{1BD6FA68-65B7-48B2-97ED-0A267D00DDE1}"/>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 name="Text Box 55">
              <a:extLst>
                <a:ext uri="{FF2B5EF4-FFF2-40B4-BE49-F238E27FC236}">
                  <a16:creationId xmlns:a16="http://schemas.microsoft.com/office/drawing/2014/main" id="{9747DC5B-233F-423A-8D05-3E5A9F71F555}"/>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62" name="Text Box 56">
              <a:extLst>
                <a:ext uri="{FF2B5EF4-FFF2-40B4-BE49-F238E27FC236}">
                  <a16:creationId xmlns:a16="http://schemas.microsoft.com/office/drawing/2014/main" id="{46570809-98DC-4762-BA7F-88E4257A2FD0}"/>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63" name="Text Box 57">
              <a:extLst>
                <a:ext uri="{FF2B5EF4-FFF2-40B4-BE49-F238E27FC236}">
                  <a16:creationId xmlns:a16="http://schemas.microsoft.com/office/drawing/2014/main" id="{D8727CBA-2C42-4D4D-8A16-DE007ADF7461}"/>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64" name="Text Box 58">
              <a:extLst>
                <a:ext uri="{FF2B5EF4-FFF2-40B4-BE49-F238E27FC236}">
                  <a16:creationId xmlns:a16="http://schemas.microsoft.com/office/drawing/2014/main" id="{7C9E1485-00C9-4F91-B04C-E225A4FD10C2}"/>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66" name="Text Box 60">
              <a:extLst>
                <a:ext uri="{FF2B5EF4-FFF2-40B4-BE49-F238E27FC236}">
                  <a16:creationId xmlns:a16="http://schemas.microsoft.com/office/drawing/2014/main" id="{952198AA-7EAF-4603-969B-AD398AA3153D}"/>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67" name="Text Box 61">
              <a:extLst>
                <a:ext uri="{FF2B5EF4-FFF2-40B4-BE49-F238E27FC236}">
                  <a16:creationId xmlns:a16="http://schemas.microsoft.com/office/drawing/2014/main" id="{0A037712-1FA0-4CF0-ABFF-D7A5F679344C}"/>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8" name="Text Box 62">
              <a:extLst>
                <a:ext uri="{FF2B5EF4-FFF2-40B4-BE49-F238E27FC236}">
                  <a16:creationId xmlns:a16="http://schemas.microsoft.com/office/drawing/2014/main" id="{08C6B7A1-B8D9-44DC-A6C9-410D25917153}"/>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69" name="Text Box 63">
              <a:extLst>
                <a:ext uri="{FF2B5EF4-FFF2-40B4-BE49-F238E27FC236}">
                  <a16:creationId xmlns:a16="http://schemas.microsoft.com/office/drawing/2014/main" id="{FDF0DD4F-72C6-40A3-B2D3-4E80804AB589}"/>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74" name="Text Box 64">
              <a:extLst>
                <a:ext uri="{FF2B5EF4-FFF2-40B4-BE49-F238E27FC236}">
                  <a16:creationId xmlns:a16="http://schemas.microsoft.com/office/drawing/2014/main" id="{B61F3A99-E06F-4A0D-B684-5DFDA6D21F31}"/>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77" name="Text Box 72">
              <a:extLst>
                <a:ext uri="{FF2B5EF4-FFF2-40B4-BE49-F238E27FC236}">
                  <a16:creationId xmlns:a16="http://schemas.microsoft.com/office/drawing/2014/main" id="{381E6F02-C1E9-44FC-8AAC-AC25207CC73B}"/>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78" name="Text Box 73">
              <a:extLst>
                <a:ext uri="{FF2B5EF4-FFF2-40B4-BE49-F238E27FC236}">
                  <a16:creationId xmlns:a16="http://schemas.microsoft.com/office/drawing/2014/main" id="{6C2628CF-F5C3-45DE-84FB-299F3F22BB41}"/>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79" name="Line 52">
              <a:extLst>
                <a:ext uri="{FF2B5EF4-FFF2-40B4-BE49-F238E27FC236}">
                  <a16:creationId xmlns:a16="http://schemas.microsoft.com/office/drawing/2014/main" id="{83FB85BB-F21B-4F12-AF96-EE34AF492001}"/>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TextBox 79">
              <a:extLst>
                <a:ext uri="{FF2B5EF4-FFF2-40B4-BE49-F238E27FC236}">
                  <a16:creationId xmlns:a16="http://schemas.microsoft.com/office/drawing/2014/main" id="{862A3FC0-F8E8-4897-9113-3F2630FEBC3E}"/>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81" name="Freeform: Shape 80">
              <a:extLst>
                <a:ext uri="{FF2B5EF4-FFF2-40B4-BE49-F238E27FC236}">
                  <a16:creationId xmlns:a16="http://schemas.microsoft.com/office/drawing/2014/main" id="{D7D53C56-1912-4545-B005-684860E88FE1}"/>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2" name="Freeform: Shape 81">
              <a:extLst>
                <a:ext uri="{FF2B5EF4-FFF2-40B4-BE49-F238E27FC236}">
                  <a16:creationId xmlns:a16="http://schemas.microsoft.com/office/drawing/2014/main" id="{31BA9105-A769-4B6F-83C8-7C841A2A9FCC}"/>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Freeform: Shape 82">
              <a:extLst>
                <a:ext uri="{FF2B5EF4-FFF2-40B4-BE49-F238E27FC236}">
                  <a16:creationId xmlns:a16="http://schemas.microsoft.com/office/drawing/2014/main" id="{441171D0-CAA6-4C8F-B661-46D3AE1A3BF7}"/>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4" name="Rectangle 83">
              <a:extLst>
                <a:ext uri="{FF2B5EF4-FFF2-40B4-BE49-F238E27FC236}">
                  <a16:creationId xmlns:a16="http://schemas.microsoft.com/office/drawing/2014/main" id="{56A9E3A5-0E2D-4477-AAB9-610B1C2DCB97}"/>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5" name="TextBox 84">
            <a:extLst>
              <a:ext uri="{FF2B5EF4-FFF2-40B4-BE49-F238E27FC236}">
                <a16:creationId xmlns:a16="http://schemas.microsoft.com/office/drawing/2014/main" id="{ADD144D4-D4F0-4B70-BCBE-2A598EA85888}"/>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86" name="TextBox 85">
            <a:extLst>
              <a:ext uri="{FF2B5EF4-FFF2-40B4-BE49-F238E27FC236}">
                <a16:creationId xmlns:a16="http://schemas.microsoft.com/office/drawing/2014/main" id="{5B656634-6A93-47FE-914E-DA6FDE2DF980}"/>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87" name="Rectangle 86">
            <a:extLst>
              <a:ext uri="{FF2B5EF4-FFF2-40B4-BE49-F238E27FC236}">
                <a16:creationId xmlns:a16="http://schemas.microsoft.com/office/drawing/2014/main" id="{F712D7AF-5EF1-42FB-92A8-E6502947999D}"/>
              </a:ext>
            </a:extLst>
          </p:cNvPr>
          <p:cNvSpPr/>
          <p:nvPr/>
        </p:nvSpPr>
        <p:spPr>
          <a:xfrm>
            <a:off x="435514" y="3531777"/>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Rectangle 88">
            <a:extLst>
              <a:ext uri="{FF2B5EF4-FFF2-40B4-BE49-F238E27FC236}">
                <a16:creationId xmlns:a16="http://schemas.microsoft.com/office/drawing/2014/main" id="{E0900EDC-00E8-4305-AF8E-5411E7B97586}"/>
              </a:ext>
            </a:extLst>
          </p:cNvPr>
          <p:cNvSpPr/>
          <p:nvPr/>
        </p:nvSpPr>
        <p:spPr>
          <a:xfrm>
            <a:off x="1584252" y="3888065"/>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0" name="Text Box 55">
            <a:extLst>
              <a:ext uri="{FF2B5EF4-FFF2-40B4-BE49-F238E27FC236}">
                <a16:creationId xmlns:a16="http://schemas.microsoft.com/office/drawing/2014/main" id="{321C9471-0A3A-4994-8A16-DCFA7DF5527B}"/>
              </a:ext>
            </a:extLst>
          </p:cNvPr>
          <p:cNvSpPr txBox="1">
            <a:spLocks noChangeArrowheads="1"/>
          </p:cNvSpPr>
          <p:nvPr/>
        </p:nvSpPr>
        <p:spPr bwMode="auto">
          <a:xfrm>
            <a:off x="1006671" y="4488763"/>
            <a:ext cx="115252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1" name="Text Box 57">
            <a:extLst>
              <a:ext uri="{FF2B5EF4-FFF2-40B4-BE49-F238E27FC236}">
                <a16:creationId xmlns:a16="http://schemas.microsoft.com/office/drawing/2014/main" id="{E0461DF6-E677-49B9-907B-6340EBF9D1EE}"/>
              </a:ext>
            </a:extLst>
          </p:cNvPr>
          <p:cNvSpPr txBox="1">
            <a:spLocks noChangeArrowheads="1"/>
          </p:cNvSpPr>
          <p:nvPr/>
        </p:nvSpPr>
        <p:spPr bwMode="auto">
          <a:xfrm>
            <a:off x="3181846" y="3773731"/>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93" name="Text Box 57">
            <a:extLst>
              <a:ext uri="{FF2B5EF4-FFF2-40B4-BE49-F238E27FC236}">
                <a16:creationId xmlns:a16="http://schemas.microsoft.com/office/drawing/2014/main" id="{2627E9B6-2F2E-4B0F-AA3F-3254095A21EC}"/>
              </a:ext>
            </a:extLst>
          </p:cNvPr>
          <p:cNvSpPr txBox="1">
            <a:spLocks noChangeArrowheads="1"/>
          </p:cNvSpPr>
          <p:nvPr/>
        </p:nvSpPr>
        <p:spPr bwMode="auto">
          <a:xfrm>
            <a:off x="4332784" y="4258819"/>
            <a:ext cx="1150938" cy="152270"/>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900" dirty="0"/>
              <a:t>Neg. E.V.</a:t>
            </a:r>
          </a:p>
        </p:txBody>
      </p:sp>
      <p:sp>
        <p:nvSpPr>
          <p:cNvPr id="4" name="Rectangle 3">
            <a:extLst>
              <a:ext uri="{FF2B5EF4-FFF2-40B4-BE49-F238E27FC236}">
                <a16:creationId xmlns:a16="http://schemas.microsoft.com/office/drawing/2014/main" id="{35792606-00F2-4B7B-B77B-1E2539FF91B1}"/>
              </a:ext>
            </a:extLst>
          </p:cNvPr>
          <p:cNvSpPr/>
          <p:nvPr/>
        </p:nvSpPr>
        <p:spPr>
          <a:xfrm>
            <a:off x="5782279" y="3123105"/>
            <a:ext cx="1149872" cy="11218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5" name="Rectangle 94">
            <a:extLst>
              <a:ext uri="{FF2B5EF4-FFF2-40B4-BE49-F238E27FC236}">
                <a16:creationId xmlns:a16="http://schemas.microsoft.com/office/drawing/2014/main" id="{F160835C-2D0F-4584-9F79-E3ED13B0ED75}"/>
              </a:ext>
            </a:extLst>
          </p:cNvPr>
          <p:cNvSpPr/>
          <p:nvPr/>
        </p:nvSpPr>
        <p:spPr>
          <a:xfrm>
            <a:off x="5782279" y="3119905"/>
            <a:ext cx="1149872" cy="7904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8" name="Straight Arrow Connector 7">
            <a:extLst>
              <a:ext uri="{FF2B5EF4-FFF2-40B4-BE49-F238E27FC236}">
                <a16:creationId xmlns:a16="http://schemas.microsoft.com/office/drawing/2014/main" id="{58828574-7E75-46F6-8B1A-03CB3FEB5318}"/>
              </a:ext>
            </a:extLst>
          </p:cNvPr>
          <p:cNvCxnSpPr>
            <a:cxnSpLocks/>
          </p:cNvCxnSpPr>
          <p:nvPr/>
        </p:nvCxnSpPr>
        <p:spPr>
          <a:xfrm>
            <a:off x="999592" y="1629462"/>
            <a:ext cx="5357623" cy="209447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632C3C4-0F2E-49DC-B98E-29D1462668D6}"/>
              </a:ext>
            </a:extLst>
          </p:cNvPr>
          <p:cNvCxnSpPr>
            <a:cxnSpLocks/>
          </p:cNvCxnSpPr>
          <p:nvPr/>
        </p:nvCxnSpPr>
        <p:spPr>
          <a:xfrm>
            <a:off x="2241171" y="2275475"/>
            <a:ext cx="4116044" cy="115352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55">
            <a:extLst>
              <a:ext uri="{FF2B5EF4-FFF2-40B4-BE49-F238E27FC236}">
                <a16:creationId xmlns:a16="http://schemas.microsoft.com/office/drawing/2014/main" id="{42F23B5C-9FF4-4A63-A524-09F7D1A84AF7}"/>
              </a:ext>
            </a:extLst>
          </p:cNvPr>
          <p:cNvSpPr txBox="1">
            <a:spLocks noChangeArrowheads="1"/>
          </p:cNvSpPr>
          <p:nvPr/>
        </p:nvSpPr>
        <p:spPr bwMode="auto">
          <a:xfrm>
            <a:off x="3506141" y="4488763"/>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endParaRPr lang="nl-NL" dirty="0"/>
          </a:p>
        </p:txBody>
      </p:sp>
      <p:sp>
        <p:nvSpPr>
          <p:cNvPr id="57" name="Text Box 55">
            <a:extLst>
              <a:ext uri="{FF2B5EF4-FFF2-40B4-BE49-F238E27FC236}">
                <a16:creationId xmlns:a16="http://schemas.microsoft.com/office/drawing/2014/main" id="{26395C60-10A9-4437-BBE3-84E340DC3689}"/>
              </a:ext>
            </a:extLst>
          </p:cNvPr>
          <p:cNvSpPr txBox="1">
            <a:spLocks noChangeArrowheads="1"/>
          </p:cNvSpPr>
          <p:nvPr/>
        </p:nvSpPr>
        <p:spPr bwMode="auto">
          <a:xfrm>
            <a:off x="6105508" y="4457499"/>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Bedrijfskapitaal</a:t>
            </a:r>
            <a:endParaRPr lang="nl-NL" dirty="0"/>
          </a:p>
        </p:txBody>
      </p:sp>
      <p:sp>
        <p:nvSpPr>
          <p:cNvPr id="65" name="Rectangle 64">
            <a:extLst>
              <a:ext uri="{FF2B5EF4-FFF2-40B4-BE49-F238E27FC236}">
                <a16:creationId xmlns:a16="http://schemas.microsoft.com/office/drawing/2014/main" id="{4BD96E26-B455-442E-9592-F3F60DE2A3CF}"/>
              </a:ext>
            </a:extLst>
          </p:cNvPr>
          <p:cNvSpPr/>
          <p:nvPr/>
        </p:nvSpPr>
        <p:spPr>
          <a:xfrm>
            <a:off x="6941890" y="3380635"/>
            <a:ext cx="1149872" cy="8608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70" name="Straight Arrow Connector 69">
            <a:extLst>
              <a:ext uri="{FF2B5EF4-FFF2-40B4-BE49-F238E27FC236}">
                <a16:creationId xmlns:a16="http://schemas.microsoft.com/office/drawing/2014/main" id="{6EA2E451-E067-4C97-8FDF-7228D4694709}"/>
              </a:ext>
            </a:extLst>
          </p:cNvPr>
          <p:cNvCxnSpPr>
            <a:cxnSpLocks/>
          </p:cNvCxnSpPr>
          <p:nvPr/>
        </p:nvCxnSpPr>
        <p:spPr>
          <a:xfrm>
            <a:off x="3759191" y="1453625"/>
            <a:ext cx="3412117" cy="219023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B634B4B-0898-4699-BCED-208D1CDCAE23}"/>
              </a:ext>
            </a:extLst>
          </p:cNvPr>
          <p:cNvCxnSpPr>
            <a:cxnSpLocks/>
          </p:cNvCxnSpPr>
          <p:nvPr/>
        </p:nvCxnSpPr>
        <p:spPr>
          <a:xfrm>
            <a:off x="5111384" y="1561321"/>
            <a:ext cx="2405442" cy="230261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188DA1B7-419D-4193-93D7-0794A9288B7E}"/>
              </a:ext>
            </a:extLst>
          </p:cNvPr>
          <p:cNvSpPr/>
          <p:nvPr/>
        </p:nvSpPr>
        <p:spPr>
          <a:xfrm>
            <a:off x="6941890" y="3381509"/>
            <a:ext cx="1149872" cy="1069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6097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0"/>
                                        </p:tgtEl>
                                      </p:cBhvr>
                                    </p:animEffect>
                                    <p:set>
                                      <p:cBhvr>
                                        <p:cTn id="32" dur="1" fill="hold">
                                          <p:stCondLst>
                                            <p:cond delay="499"/>
                                          </p:stCondLst>
                                        </p:cTn>
                                        <p:tgtEl>
                                          <p:spTgt spid="7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1"/>
                                        </p:tgtEl>
                                      </p:cBhvr>
                                    </p:animEffect>
                                    <p:set>
                                      <p:cBhvr>
                                        <p:cTn id="45"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5" grpId="0" animBg="1"/>
      <p:bldP spid="65" grpId="0" animBg="1"/>
      <p:bldP spid="7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2" name="TextBox 41">
            <a:extLst>
              <a:ext uri="{FF2B5EF4-FFF2-40B4-BE49-F238E27FC236}">
                <a16:creationId xmlns:a16="http://schemas.microsoft.com/office/drawing/2014/main" id="{9D3F9148-90FC-4CAA-8E54-363A162827AB}"/>
              </a:ext>
            </a:extLst>
          </p:cNvPr>
          <p:cNvSpPr txBox="1"/>
          <p:nvPr/>
        </p:nvSpPr>
        <p:spPr>
          <a:xfrm>
            <a:off x="4027053" y="110271"/>
            <a:ext cx="566181" cy="369332"/>
          </a:xfrm>
          <a:prstGeom prst="rect">
            <a:avLst/>
          </a:prstGeom>
          <a:noFill/>
        </p:spPr>
        <p:txBody>
          <a:bodyPr wrap="none" rtlCol="0">
            <a:spAutoFit/>
          </a:bodyPr>
          <a:lstStyle/>
          <a:p>
            <a:r>
              <a:rPr lang="nl-BE" dirty="0"/>
              <a:t>N+1</a:t>
            </a:r>
          </a:p>
        </p:txBody>
      </p:sp>
      <p:sp>
        <p:nvSpPr>
          <p:cNvPr id="75" name="Text Box 56">
            <a:extLst>
              <a:ext uri="{FF2B5EF4-FFF2-40B4-BE49-F238E27FC236}">
                <a16:creationId xmlns:a16="http://schemas.microsoft.com/office/drawing/2014/main" id="{104F2DF8-A50F-4A4E-8289-302299F3F8DA}"/>
              </a:ext>
            </a:extLst>
          </p:cNvPr>
          <p:cNvSpPr txBox="1">
            <a:spLocks noChangeArrowheads="1"/>
          </p:cNvSpPr>
          <p:nvPr/>
        </p:nvSpPr>
        <p:spPr bwMode="auto">
          <a:xfrm>
            <a:off x="4353340" y="524510"/>
            <a:ext cx="1150938" cy="360040"/>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76" name="Text Box 73">
            <a:extLst>
              <a:ext uri="{FF2B5EF4-FFF2-40B4-BE49-F238E27FC236}">
                <a16:creationId xmlns:a16="http://schemas.microsoft.com/office/drawing/2014/main" id="{16953782-E20A-42BA-B8C2-BD59EA744F4E}"/>
              </a:ext>
            </a:extLst>
          </p:cNvPr>
          <p:cNvSpPr txBox="1">
            <a:spLocks noChangeArrowheads="1"/>
          </p:cNvSpPr>
          <p:nvPr/>
        </p:nvSpPr>
        <p:spPr bwMode="auto">
          <a:xfrm>
            <a:off x="4350105" y="890834"/>
            <a:ext cx="1156040"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grpSp>
        <p:nvGrpSpPr>
          <p:cNvPr id="43" name="Group 42">
            <a:extLst>
              <a:ext uri="{FF2B5EF4-FFF2-40B4-BE49-F238E27FC236}">
                <a16:creationId xmlns:a16="http://schemas.microsoft.com/office/drawing/2014/main" id="{CD992BAC-B45B-4A87-96E4-2DF3822E2519}"/>
              </a:ext>
            </a:extLst>
          </p:cNvPr>
          <p:cNvGrpSpPr/>
          <p:nvPr/>
        </p:nvGrpSpPr>
        <p:grpSpPr>
          <a:xfrm>
            <a:off x="4332784" y="1056340"/>
            <a:ext cx="1179697" cy="1089261"/>
            <a:chOff x="4334153" y="1338607"/>
            <a:chExt cx="1179697" cy="1089261"/>
          </a:xfrm>
        </p:grpSpPr>
        <p:sp>
          <p:nvSpPr>
            <p:cNvPr id="44" name="Text Box 64">
              <a:extLst>
                <a:ext uri="{FF2B5EF4-FFF2-40B4-BE49-F238E27FC236}">
                  <a16:creationId xmlns:a16="http://schemas.microsoft.com/office/drawing/2014/main" id="{703237C7-C830-4F1C-B8A0-68BA16B08D42}"/>
                </a:ext>
              </a:extLst>
            </p:cNvPr>
            <p:cNvSpPr txBox="1">
              <a:spLocks noChangeArrowheads="1"/>
            </p:cNvSpPr>
            <p:nvPr/>
          </p:nvSpPr>
          <p:spPr bwMode="auto">
            <a:xfrm>
              <a:off x="4355354" y="133860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45" name="Text Box 57">
              <a:extLst>
                <a:ext uri="{FF2B5EF4-FFF2-40B4-BE49-F238E27FC236}">
                  <a16:creationId xmlns:a16="http://schemas.microsoft.com/office/drawing/2014/main" id="{53076DAA-E5EB-4F75-9C69-E3890A170956}"/>
                </a:ext>
              </a:extLst>
            </p:cNvPr>
            <p:cNvSpPr txBox="1">
              <a:spLocks noChangeArrowheads="1"/>
            </p:cNvSpPr>
            <p:nvPr/>
          </p:nvSpPr>
          <p:spPr bwMode="auto">
            <a:xfrm>
              <a:off x="4358827" y="1630968"/>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46" name="Text Box 72">
              <a:extLst>
                <a:ext uri="{FF2B5EF4-FFF2-40B4-BE49-F238E27FC236}">
                  <a16:creationId xmlns:a16="http://schemas.microsoft.com/office/drawing/2014/main" id="{B51EAB35-FF66-4FB8-BC4F-2A12F9D08AA2}"/>
                </a:ext>
              </a:extLst>
            </p:cNvPr>
            <p:cNvSpPr txBox="1">
              <a:spLocks noChangeArrowheads="1"/>
            </p:cNvSpPr>
            <p:nvPr/>
          </p:nvSpPr>
          <p:spPr bwMode="auto">
            <a:xfrm>
              <a:off x="4353340" y="190841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47" name="Freeform: Shape 46">
              <a:extLst>
                <a:ext uri="{FF2B5EF4-FFF2-40B4-BE49-F238E27FC236}">
                  <a16:creationId xmlns:a16="http://schemas.microsoft.com/office/drawing/2014/main" id="{37570EA2-A8AD-45AA-B54E-9F511CE9223D}"/>
                </a:ext>
              </a:extLst>
            </p:cNvPr>
            <p:cNvSpPr/>
            <p:nvPr/>
          </p:nvSpPr>
          <p:spPr>
            <a:xfrm>
              <a:off x="4334153" y="1348565"/>
              <a:ext cx="1179697" cy="107930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50" name="Text Box 55">
            <a:extLst>
              <a:ext uri="{FF2B5EF4-FFF2-40B4-BE49-F238E27FC236}">
                <a16:creationId xmlns:a16="http://schemas.microsoft.com/office/drawing/2014/main" id="{C7E0E09D-2147-49EE-B306-259D97015724}"/>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51" name="Text Box 61">
            <a:extLst>
              <a:ext uri="{FF2B5EF4-FFF2-40B4-BE49-F238E27FC236}">
                <a16:creationId xmlns:a16="http://schemas.microsoft.com/office/drawing/2014/main" id="{922481E7-EF48-4339-9B0D-F1B6544EEC46}"/>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52" name="Rectangle 51">
            <a:extLst>
              <a:ext uri="{FF2B5EF4-FFF2-40B4-BE49-F238E27FC236}">
                <a16:creationId xmlns:a16="http://schemas.microsoft.com/office/drawing/2014/main" id="{0348B307-9FFF-4223-A857-8ACCF9A8A297}"/>
              </a:ext>
            </a:extLst>
          </p:cNvPr>
          <p:cNvSpPr/>
          <p:nvPr/>
        </p:nvSpPr>
        <p:spPr>
          <a:xfrm>
            <a:off x="3185507" y="533670"/>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3" name="Text Box 62">
            <a:extLst>
              <a:ext uri="{FF2B5EF4-FFF2-40B4-BE49-F238E27FC236}">
                <a16:creationId xmlns:a16="http://schemas.microsoft.com/office/drawing/2014/main" id="{64849655-7FBF-463C-8460-7FAE4FBEB528}"/>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54" name="Text Box 60">
            <a:extLst>
              <a:ext uri="{FF2B5EF4-FFF2-40B4-BE49-F238E27FC236}">
                <a16:creationId xmlns:a16="http://schemas.microsoft.com/office/drawing/2014/main" id="{C83347CF-8146-479B-85CF-DCE479BB4F37}"/>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55" name="Freeform: Shape 54">
            <a:extLst>
              <a:ext uri="{FF2B5EF4-FFF2-40B4-BE49-F238E27FC236}">
                <a16:creationId xmlns:a16="http://schemas.microsoft.com/office/drawing/2014/main" id="{E3A2BFE0-EB43-4E69-9778-28337B335768}"/>
              </a:ext>
            </a:extLst>
          </p:cNvPr>
          <p:cNvSpPr/>
          <p:nvPr/>
        </p:nvSpPr>
        <p:spPr>
          <a:xfrm>
            <a:off x="3175081" y="900089"/>
            <a:ext cx="1168220" cy="88371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Text Box 73">
            <a:extLst>
              <a:ext uri="{FF2B5EF4-FFF2-40B4-BE49-F238E27FC236}">
                <a16:creationId xmlns:a16="http://schemas.microsoft.com/office/drawing/2014/main" id="{53EC3E1C-5114-46BA-A9F4-185F030F4A38}"/>
              </a:ext>
            </a:extLst>
          </p:cNvPr>
          <p:cNvSpPr txBox="1">
            <a:spLocks noChangeArrowheads="1"/>
          </p:cNvSpPr>
          <p:nvPr/>
        </p:nvSpPr>
        <p:spPr bwMode="auto">
          <a:xfrm>
            <a:off x="3173697" y="1776121"/>
            <a:ext cx="1152525" cy="267091"/>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8" name="TextBox 57">
            <a:extLst>
              <a:ext uri="{FF2B5EF4-FFF2-40B4-BE49-F238E27FC236}">
                <a16:creationId xmlns:a16="http://schemas.microsoft.com/office/drawing/2014/main" id="{B2ED23FA-A2EE-43D6-964C-43DF1ACD5C9D}"/>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59" name="Group 58">
            <a:extLst>
              <a:ext uri="{FF2B5EF4-FFF2-40B4-BE49-F238E27FC236}">
                <a16:creationId xmlns:a16="http://schemas.microsoft.com/office/drawing/2014/main" id="{DF0525EF-984B-447B-A58B-E26F694384CD}"/>
              </a:ext>
            </a:extLst>
          </p:cNvPr>
          <p:cNvGrpSpPr/>
          <p:nvPr/>
        </p:nvGrpSpPr>
        <p:grpSpPr>
          <a:xfrm>
            <a:off x="286740" y="97885"/>
            <a:ext cx="2592387" cy="2573218"/>
            <a:chOff x="286740" y="97885"/>
            <a:chExt cx="2592387" cy="2573218"/>
          </a:xfrm>
        </p:grpSpPr>
        <p:sp>
          <p:nvSpPr>
            <p:cNvPr id="60" name="Line 51">
              <a:extLst>
                <a:ext uri="{FF2B5EF4-FFF2-40B4-BE49-F238E27FC236}">
                  <a16:creationId xmlns:a16="http://schemas.microsoft.com/office/drawing/2014/main" id="{1BD6FA68-65B7-48B2-97ED-0A267D00DDE1}"/>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 name="Text Box 55">
              <a:extLst>
                <a:ext uri="{FF2B5EF4-FFF2-40B4-BE49-F238E27FC236}">
                  <a16:creationId xmlns:a16="http://schemas.microsoft.com/office/drawing/2014/main" id="{9747DC5B-233F-423A-8D05-3E5A9F71F555}"/>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62" name="Text Box 56">
              <a:extLst>
                <a:ext uri="{FF2B5EF4-FFF2-40B4-BE49-F238E27FC236}">
                  <a16:creationId xmlns:a16="http://schemas.microsoft.com/office/drawing/2014/main" id="{46570809-98DC-4762-BA7F-88E4257A2FD0}"/>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63" name="Text Box 57">
              <a:extLst>
                <a:ext uri="{FF2B5EF4-FFF2-40B4-BE49-F238E27FC236}">
                  <a16:creationId xmlns:a16="http://schemas.microsoft.com/office/drawing/2014/main" id="{D8727CBA-2C42-4D4D-8A16-DE007ADF7461}"/>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64" name="Text Box 58">
              <a:extLst>
                <a:ext uri="{FF2B5EF4-FFF2-40B4-BE49-F238E27FC236}">
                  <a16:creationId xmlns:a16="http://schemas.microsoft.com/office/drawing/2014/main" id="{7C9E1485-00C9-4F91-B04C-E225A4FD10C2}"/>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66" name="Text Box 60">
              <a:extLst>
                <a:ext uri="{FF2B5EF4-FFF2-40B4-BE49-F238E27FC236}">
                  <a16:creationId xmlns:a16="http://schemas.microsoft.com/office/drawing/2014/main" id="{952198AA-7EAF-4603-969B-AD398AA3153D}"/>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67" name="Text Box 61">
              <a:extLst>
                <a:ext uri="{FF2B5EF4-FFF2-40B4-BE49-F238E27FC236}">
                  <a16:creationId xmlns:a16="http://schemas.microsoft.com/office/drawing/2014/main" id="{0A037712-1FA0-4CF0-ABFF-D7A5F679344C}"/>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8" name="Text Box 62">
              <a:extLst>
                <a:ext uri="{FF2B5EF4-FFF2-40B4-BE49-F238E27FC236}">
                  <a16:creationId xmlns:a16="http://schemas.microsoft.com/office/drawing/2014/main" id="{08C6B7A1-B8D9-44DC-A6C9-410D25917153}"/>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69" name="Text Box 63">
              <a:extLst>
                <a:ext uri="{FF2B5EF4-FFF2-40B4-BE49-F238E27FC236}">
                  <a16:creationId xmlns:a16="http://schemas.microsoft.com/office/drawing/2014/main" id="{FDF0DD4F-72C6-40A3-B2D3-4E80804AB589}"/>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74" name="Text Box 64">
              <a:extLst>
                <a:ext uri="{FF2B5EF4-FFF2-40B4-BE49-F238E27FC236}">
                  <a16:creationId xmlns:a16="http://schemas.microsoft.com/office/drawing/2014/main" id="{B61F3A99-E06F-4A0D-B684-5DFDA6D21F31}"/>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77" name="Text Box 72">
              <a:extLst>
                <a:ext uri="{FF2B5EF4-FFF2-40B4-BE49-F238E27FC236}">
                  <a16:creationId xmlns:a16="http://schemas.microsoft.com/office/drawing/2014/main" id="{381E6F02-C1E9-44FC-8AAC-AC25207CC73B}"/>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78" name="Text Box 73">
              <a:extLst>
                <a:ext uri="{FF2B5EF4-FFF2-40B4-BE49-F238E27FC236}">
                  <a16:creationId xmlns:a16="http://schemas.microsoft.com/office/drawing/2014/main" id="{6C2628CF-F5C3-45DE-84FB-299F3F22BB41}"/>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79" name="Line 52">
              <a:extLst>
                <a:ext uri="{FF2B5EF4-FFF2-40B4-BE49-F238E27FC236}">
                  <a16:creationId xmlns:a16="http://schemas.microsoft.com/office/drawing/2014/main" id="{83FB85BB-F21B-4F12-AF96-EE34AF492001}"/>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TextBox 79">
              <a:extLst>
                <a:ext uri="{FF2B5EF4-FFF2-40B4-BE49-F238E27FC236}">
                  <a16:creationId xmlns:a16="http://schemas.microsoft.com/office/drawing/2014/main" id="{862A3FC0-F8E8-4897-9113-3F2630FEBC3E}"/>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81" name="Freeform: Shape 80">
              <a:extLst>
                <a:ext uri="{FF2B5EF4-FFF2-40B4-BE49-F238E27FC236}">
                  <a16:creationId xmlns:a16="http://schemas.microsoft.com/office/drawing/2014/main" id="{D7D53C56-1912-4545-B005-684860E88FE1}"/>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2" name="Freeform: Shape 81">
              <a:extLst>
                <a:ext uri="{FF2B5EF4-FFF2-40B4-BE49-F238E27FC236}">
                  <a16:creationId xmlns:a16="http://schemas.microsoft.com/office/drawing/2014/main" id="{31BA9105-A769-4B6F-83C8-7C841A2A9FCC}"/>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Freeform: Shape 82">
              <a:extLst>
                <a:ext uri="{FF2B5EF4-FFF2-40B4-BE49-F238E27FC236}">
                  <a16:creationId xmlns:a16="http://schemas.microsoft.com/office/drawing/2014/main" id="{441171D0-CAA6-4C8F-B661-46D3AE1A3BF7}"/>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4" name="Rectangle 83">
              <a:extLst>
                <a:ext uri="{FF2B5EF4-FFF2-40B4-BE49-F238E27FC236}">
                  <a16:creationId xmlns:a16="http://schemas.microsoft.com/office/drawing/2014/main" id="{56A9E3A5-0E2D-4477-AAB9-610B1C2DCB97}"/>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5" name="TextBox 84">
            <a:extLst>
              <a:ext uri="{FF2B5EF4-FFF2-40B4-BE49-F238E27FC236}">
                <a16:creationId xmlns:a16="http://schemas.microsoft.com/office/drawing/2014/main" id="{ADD144D4-D4F0-4B70-BCBE-2A598EA85888}"/>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86" name="TextBox 85">
            <a:extLst>
              <a:ext uri="{FF2B5EF4-FFF2-40B4-BE49-F238E27FC236}">
                <a16:creationId xmlns:a16="http://schemas.microsoft.com/office/drawing/2014/main" id="{5B656634-6A93-47FE-914E-DA6FDE2DF980}"/>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87" name="Rectangle 86">
            <a:extLst>
              <a:ext uri="{FF2B5EF4-FFF2-40B4-BE49-F238E27FC236}">
                <a16:creationId xmlns:a16="http://schemas.microsoft.com/office/drawing/2014/main" id="{F712D7AF-5EF1-42FB-92A8-E6502947999D}"/>
              </a:ext>
            </a:extLst>
          </p:cNvPr>
          <p:cNvSpPr/>
          <p:nvPr/>
        </p:nvSpPr>
        <p:spPr>
          <a:xfrm>
            <a:off x="435514" y="3531777"/>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Rectangle 88">
            <a:extLst>
              <a:ext uri="{FF2B5EF4-FFF2-40B4-BE49-F238E27FC236}">
                <a16:creationId xmlns:a16="http://schemas.microsoft.com/office/drawing/2014/main" id="{E0900EDC-00E8-4305-AF8E-5411E7B97586}"/>
              </a:ext>
            </a:extLst>
          </p:cNvPr>
          <p:cNvSpPr/>
          <p:nvPr/>
        </p:nvSpPr>
        <p:spPr>
          <a:xfrm>
            <a:off x="1584252" y="3888065"/>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0" name="Text Box 55">
            <a:extLst>
              <a:ext uri="{FF2B5EF4-FFF2-40B4-BE49-F238E27FC236}">
                <a16:creationId xmlns:a16="http://schemas.microsoft.com/office/drawing/2014/main" id="{321C9471-0A3A-4994-8A16-DCFA7DF5527B}"/>
              </a:ext>
            </a:extLst>
          </p:cNvPr>
          <p:cNvSpPr txBox="1">
            <a:spLocks noChangeArrowheads="1"/>
          </p:cNvSpPr>
          <p:nvPr/>
        </p:nvSpPr>
        <p:spPr bwMode="auto">
          <a:xfrm>
            <a:off x="1006671" y="4488763"/>
            <a:ext cx="115252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1" name="Text Box 57">
            <a:extLst>
              <a:ext uri="{FF2B5EF4-FFF2-40B4-BE49-F238E27FC236}">
                <a16:creationId xmlns:a16="http://schemas.microsoft.com/office/drawing/2014/main" id="{E0461DF6-E677-49B9-907B-6340EBF9D1EE}"/>
              </a:ext>
            </a:extLst>
          </p:cNvPr>
          <p:cNvSpPr txBox="1">
            <a:spLocks noChangeArrowheads="1"/>
          </p:cNvSpPr>
          <p:nvPr/>
        </p:nvSpPr>
        <p:spPr bwMode="auto">
          <a:xfrm>
            <a:off x="3181846" y="3773731"/>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93" name="Text Box 57">
            <a:extLst>
              <a:ext uri="{FF2B5EF4-FFF2-40B4-BE49-F238E27FC236}">
                <a16:creationId xmlns:a16="http://schemas.microsoft.com/office/drawing/2014/main" id="{2627E9B6-2F2E-4B0F-AA3F-3254095A21EC}"/>
              </a:ext>
            </a:extLst>
          </p:cNvPr>
          <p:cNvSpPr txBox="1">
            <a:spLocks noChangeArrowheads="1"/>
          </p:cNvSpPr>
          <p:nvPr/>
        </p:nvSpPr>
        <p:spPr bwMode="auto">
          <a:xfrm>
            <a:off x="4332784" y="4258819"/>
            <a:ext cx="1150938" cy="152270"/>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900" dirty="0"/>
              <a:t>Neg. E.V.</a:t>
            </a:r>
          </a:p>
        </p:txBody>
      </p:sp>
      <p:sp>
        <p:nvSpPr>
          <p:cNvPr id="4" name="Rectangle 3">
            <a:extLst>
              <a:ext uri="{FF2B5EF4-FFF2-40B4-BE49-F238E27FC236}">
                <a16:creationId xmlns:a16="http://schemas.microsoft.com/office/drawing/2014/main" id="{35792606-00F2-4B7B-B77B-1E2539FF91B1}"/>
              </a:ext>
            </a:extLst>
          </p:cNvPr>
          <p:cNvSpPr/>
          <p:nvPr/>
        </p:nvSpPr>
        <p:spPr>
          <a:xfrm>
            <a:off x="5782279" y="3918953"/>
            <a:ext cx="1149872" cy="3259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8" name="Text Box 55">
            <a:extLst>
              <a:ext uri="{FF2B5EF4-FFF2-40B4-BE49-F238E27FC236}">
                <a16:creationId xmlns:a16="http://schemas.microsoft.com/office/drawing/2014/main" id="{42F23B5C-9FF4-4A63-A524-09F7D1A84AF7}"/>
              </a:ext>
            </a:extLst>
          </p:cNvPr>
          <p:cNvSpPr txBox="1">
            <a:spLocks noChangeArrowheads="1"/>
          </p:cNvSpPr>
          <p:nvPr/>
        </p:nvSpPr>
        <p:spPr bwMode="auto">
          <a:xfrm>
            <a:off x="3506141" y="4488763"/>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endParaRPr lang="nl-NL" dirty="0"/>
          </a:p>
        </p:txBody>
      </p:sp>
      <p:sp>
        <p:nvSpPr>
          <p:cNvPr id="57" name="Text Box 55">
            <a:extLst>
              <a:ext uri="{FF2B5EF4-FFF2-40B4-BE49-F238E27FC236}">
                <a16:creationId xmlns:a16="http://schemas.microsoft.com/office/drawing/2014/main" id="{26395C60-10A9-4437-BBE3-84E340DC3689}"/>
              </a:ext>
            </a:extLst>
          </p:cNvPr>
          <p:cNvSpPr txBox="1">
            <a:spLocks noChangeArrowheads="1"/>
          </p:cNvSpPr>
          <p:nvPr/>
        </p:nvSpPr>
        <p:spPr bwMode="auto">
          <a:xfrm>
            <a:off x="6105508" y="4457499"/>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Bedrijfskapitaal</a:t>
            </a:r>
            <a:endParaRPr lang="nl-NL" dirty="0"/>
          </a:p>
        </p:txBody>
      </p:sp>
      <p:sp>
        <p:nvSpPr>
          <p:cNvPr id="65" name="Rectangle 64">
            <a:extLst>
              <a:ext uri="{FF2B5EF4-FFF2-40B4-BE49-F238E27FC236}">
                <a16:creationId xmlns:a16="http://schemas.microsoft.com/office/drawing/2014/main" id="{9C41C4C2-FE66-4C3F-977A-B4D69EB7ABCE}"/>
              </a:ext>
            </a:extLst>
          </p:cNvPr>
          <p:cNvSpPr/>
          <p:nvPr/>
        </p:nvSpPr>
        <p:spPr>
          <a:xfrm>
            <a:off x="6931017" y="4244942"/>
            <a:ext cx="1149872" cy="1808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1" name="Rectangle 70">
            <a:extLst>
              <a:ext uri="{FF2B5EF4-FFF2-40B4-BE49-F238E27FC236}">
                <a16:creationId xmlns:a16="http://schemas.microsoft.com/office/drawing/2014/main" id="{62631E8D-4436-47E8-96EA-FBA2C6CD92FC}"/>
              </a:ext>
            </a:extLst>
          </p:cNvPr>
          <p:cNvSpPr/>
          <p:nvPr/>
        </p:nvSpPr>
        <p:spPr>
          <a:xfrm>
            <a:off x="1510307" y="5580243"/>
            <a:ext cx="1149872" cy="2490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 name="Rectangle 72">
            <a:extLst>
              <a:ext uri="{FF2B5EF4-FFF2-40B4-BE49-F238E27FC236}">
                <a16:creationId xmlns:a16="http://schemas.microsoft.com/office/drawing/2014/main" id="{014BCA86-7CCD-4EA9-9290-695B864AE8D4}"/>
              </a:ext>
            </a:extLst>
          </p:cNvPr>
          <p:cNvSpPr/>
          <p:nvPr/>
        </p:nvSpPr>
        <p:spPr>
          <a:xfrm>
            <a:off x="2666653" y="5579592"/>
            <a:ext cx="1149872" cy="2490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8" name="Rectangle 87">
            <a:extLst>
              <a:ext uri="{FF2B5EF4-FFF2-40B4-BE49-F238E27FC236}">
                <a16:creationId xmlns:a16="http://schemas.microsoft.com/office/drawing/2014/main" id="{EFC62C17-D6C8-4905-9B7C-BF5B3DCF6D43}"/>
              </a:ext>
            </a:extLst>
          </p:cNvPr>
          <p:cNvSpPr/>
          <p:nvPr/>
        </p:nvSpPr>
        <p:spPr>
          <a:xfrm>
            <a:off x="4324301" y="541783"/>
            <a:ext cx="1149872" cy="529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Text Box 55">
            <a:extLst>
              <a:ext uri="{FF2B5EF4-FFF2-40B4-BE49-F238E27FC236}">
                <a16:creationId xmlns:a16="http://schemas.microsoft.com/office/drawing/2014/main" id="{17B4FE4A-7DD4-4EB0-92D6-C04BF5D8A229}"/>
              </a:ext>
            </a:extLst>
          </p:cNvPr>
          <p:cNvSpPr txBox="1">
            <a:spLocks noChangeArrowheads="1"/>
          </p:cNvSpPr>
          <p:nvPr/>
        </p:nvSpPr>
        <p:spPr bwMode="auto">
          <a:xfrm>
            <a:off x="1904981" y="5860193"/>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Liquide middelen</a:t>
            </a:r>
            <a:endParaRPr lang="nl-NL" dirty="0"/>
          </a:p>
        </p:txBody>
      </p:sp>
      <p:cxnSp>
        <p:nvCxnSpPr>
          <p:cNvPr id="100" name="Straight Arrow Connector 99">
            <a:extLst>
              <a:ext uri="{FF2B5EF4-FFF2-40B4-BE49-F238E27FC236}">
                <a16:creationId xmlns:a16="http://schemas.microsoft.com/office/drawing/2014/main" id="{589E9BCB-CF01-484D-A4B4-EE87BB93DB39}"/>
              </a:ext>
            </a:extLst>
          </p:cNvPr>
          <p:cNvCxnSpPr>
            <a:cxnSpLocks/>
          </p:cNvCxnSpPr>
          <p:nvPr/>
        </p:nvCxnSpPr>
        <p:spPr>
          <a:xfrm>
            <a:off x="848646" y="2496950"/>
            <a:ext cx="1305121" cy="319600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13822EF-72C3-4098-84C2-CDE7C599DE3C}"/>
              </a:ext>
            </a:extLst>
          </p:cNvPr>
          <p:cNvCxnSpPr>
            <a:cxnSpLocks/>
          </p:cNvCxnSpPr>
          <p:nvPr/>
        </p:nvCxnSpPr>
        <p:spPr>
          <a:xfrm flipH="1">
            <a:off x="3038493" y="1959429"/>
            <a:ext cx="631336" cy="373352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9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0"/>
                                        </p:tgtEl>
                                      </p:cBhvr>
                                    </p:animEffect>
                                    <p:set>
                                      <p:cBhvr>
                                        <p:cTn id="17" dur="1" fill="hold">
                                          <p:stCondLst>
                                            <p:cond delay="499"/>
                                          </p:stCondLst>
                                        </p:cTn>
                                        <p:tgtEl>
                                          <p:spTgt spid="10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1"/>
                                        </p:tgtEl>
                                      </p:cBhvr>
                                    </p:animEffect>
                                    <p:set>
                                      <p:cBhvr>
                                        <p:cTn id="28" dur="1" fill="hold">
                                          <p:stCondLst>
                                            <p:cond delay="499"/>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9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2" name="TextBox 41">
            <a:extLst>
              <a:ext uri="{FF2B5EF4-FFF2-40B4-BE49-F238E27FC236}">
                <a16:creationId xmlns:a16="http://schemas.microsoft.com/office/drawing/2014/main" id="{9D3F9148-90FC-4CAA-8E54-363A162827AB}"/>
              </a:ext>
            </a:extLst>
          </p:cNvPr>
          <p:cNvSpPr txBox="1"/>
          <p:nvPr/>
        </p:nvSpPr>
        <p:spPr>
          <a:xfrm>
            <a:off x="4027053" y="110271"/>
            <a:ext cx="566181" cy="369332"/>
          </a:xfrm>
          <a:prstGeom prst="rect">
            <a:avLst/>
          </a:prstGeom>
          <a:noFill/>
        </p:spPr>
        <p:txBody>
          <a:bodyPr wrap="none" rtlCol="0">
            <a:spAutoFit/>
          </a:bodyPr>
          <a:lstStyle/>
          <a:p>
            <a:r>
              <a:rPr lang="nl-BE" dirty="0"/>
              <a:t>N+1</a:t>
            </a:r>
          </a:p>
        </p:txBody>
      </p:sp>
      <p:sp>
        <p:nvSpPr>
          <p:cNvPr id="75" name="Text Box 56">
            <a:extLst>
              <a:ext uri="{FF2B5EF4-FFF2-40B4-BE49-F238E27FC236}">
                <a16:creationId xmlns:a16="http://schemas.microsoft.com/office/drawing/2014/main" id="{104F2DF8-A50F-4A4E-8289-302299F3F8DA}"/>
              </a:ext>
            </a:extLst>
          </p:cNvPr>
          <p:cNvSpPr txBox="1">
            <a:spLocks noChangeArrowheads="1"/>
          </p:cNvSpPr>
          <p:nvPr/>
        </p:nvSpPr>
        <p:spPr bwMode="auto">
          <a:xfrm>
            <a:off x="4353340" y="524510"/>
            <a:ext cx="1150938" cy="360040"/>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76" name="Text Box 73">
            <a:extLst>
              <a:ext uri="{FF2B5EF4-FFF2-40B4-BE49-F238E27FC236}">
                <a16:creationId xmlns:a16="http://schemas.microsoft.com/office/drawing/2014/main" id="{16953782-E20A-42BA-B8C2-BD59EA744F4E}"/>
              </a:ext>
            </a:extLst>
          </p:cNvPr>
          <p:cNvSpPr txBox="1">
            <a:spLocks noChangeArrowheads="1"/>
          </p:cNvSpPr>
          <p:nvPr/>
        </p:nvSpPr>
        <p:spPr bwMode="auto">
          <a:xfrm>
            <a:off x="4350105" y="890834"/>
            <a:ext cx="1156040" cy="164208"/>
          </a:xfrm>
          <a:prstGeom prst="rect">
            <a:avLst/>
          </a:prstGeom>
          <a:solidFill>
            <a:schemeClr val="accent6">
              <a:lumMod val="20000"/>
              <a:lumOff val="80000"/>
            </a:schemeClr>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grpSp>
        <p:nvGrpSpPr>
          <p:cNvPr id="43" name="Group 42">
            <a:extLst>
              <a:ext uri="{FF2B5EF4-FFF2-40B4-BE49-F238E27FC236}">
                <a16:creationId xmlns:a16="http://schemas.microsoft.com/office/drawing/2014/main" id="{CD992BAC-B45B-4A87-96E4-2DF3822E2519}"/>
              </a:ext>
            </a:extLst>
          </p:cNvPr>
          <p:cNvGrpSpPr/>
          <p:nvPr/>
        </p:nvGrpSpPr>
        <p:grpSpPr>
          <a:xfrm>
            <a:off x="4332784" y="1056340"/>
            <a:ext cx="1179697" cy="1089261"/>
            <a:chOff x="4334153" y="1338607"/>
            <a:chExt cx="1179697" cy="1089261"/>
          </a:xfrm>
        </p:grpSpPr>
        <p:sp>
          <p:nvSpPr>
            <p:cNvPr id="44" name="Text Box 64">
              <a:extLst>
                <a:ext uri="{FF2B5EF4-FFF2-40B4-BE49-F238E27FC236}">
                  <a16:creationId xmlns:a16="http://schemas.microsoft.com/office/drawing/2014/main" id="{703237C7-C830-4F1C-B8A0-68BA16B08D42}"/>
                </a:ext>
              </a:extLst>
            </p:cNvPr>
            <p:cNvSpPr txBox="1">
              <a:spLocks noChangeArrowheads="1"/>
            </p:cNvSpPr>
            <p:nvPr/>
          </p:nvSpPr>
          <p:spPr bwMode="auto">
            <a:xfrm>
              <a:off x="4355354" y="1338607"/>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45" name="Text Box 57">
              <a:extLst>
                <a:ext uri="{FF2B5EF4-FFF2-40B4-BE49-F238E27FC236}">
                  <a16:creationId xmlns:a16="http://schemas.microsoft.com/office/drawing/2014/main" id="{53076DAA-E5EB-4F75-9C69-E3890A170956}"/>
                </a:ext>
              </a:extLst>
            </p:cNvPr>
            <p:cNvSpPr txBox="1">
              <a:spLocks noChangeArrowheads="1"/>
            </p:cNvSpPr>
            <p:nvPr/>
          </p:nvSpPr>
          <p:spPr bwMode="auto">
            <a:xfrm>
              <a:off x="4358827" y="1630968"/>
              <a:ext cx="1145451" cy="277618"/>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Te </a:t>
              </a:r>
              <a:r>
                <a:rPr lang="nl-NL" sz="1200" dirty="0" err="1"/>
                <a:t>ontv</a:t>
              </a:r>
              <a:r>
                <a:rPr lang="nl-NL" sz="1200" dirty="0"/>
                <a:t>. </a:t>
              </a:r>
              <a:r>
                <a:rPr lang="nl-NL" sz="1200" dirty="0" err="1"/>
                <a:t>fact</a:t>
              </a:r>
              <a:r>
                <a:rPr lang="nl-NL" sz="1200" dirty="0"/>
                <a:t>.</a:t>
              </a:r>
            </a:p>
          </p:txBody>
        </p:sp>
        <p:sp>
          <p:nvSpPr>
            <p:cNvPr id="46" name="Text Box 72">
              <a:extLst>
                <a:ext uri="{FF2B5EF4-FFF2-40B4-BE49-F238E27FC236}">
                  <a16:creationId xmlns:a16="http://schemas.microsoft.com/office/drawing/2014/main" id="{B51EAB35-FF66-4FB8-BC4F-2A12F9D08AA2}"/>
                </a:ext>
              </a:extLst>
            </p:cNvPr>
            <p:cNvSpPr txBox="1">
              <a:spLocks noChangeArrowheads="1"/>
            </p:cNvSpPr>
            <p:nvPr/>
          </p:nvSpPr>
          <p:spPr bwMode="auto">
            <a:xfrm>
              <a:off x="4353340" y="1908413"/>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47" name="Freeform: Shape 46">
              <a:extLst>
                <a:ext uri="{FF2B5EF4-FFF2-40B4-BE49-F238E27FC236}">
                  <a16:creationId xmlns:a16="http://schemas.microsoft.com/office/drawing/2014/main" id="{37570EA2-A8AD-45AA-B54E-9F511CE9223D}"/>
                </a:ext>
              </a:extLst>
            </p:cNvPr>
            <p:cNvSpPr/>
            <p:nvPr/>
          </p:nvSpPr>
          <p:spPr>
            <a:xfrm>
              <a:off x="4334153" y="1348565"/>
              <a:ext cx="1179697" cy="107930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50" name="Text Box 55">
            <a:extLst>
              <a:ext uri="{FF2B5EF4-FFF2-40B4-BE49-F238E27FC236}">
                <a16:creationId xmlns:a16="http://schemas.microsoft.com/office/drawing/2014/main" id="{C7E0E09D-2147-49EE-B306-259D97015724}"/>
              </a:ext>
            </a:extLst>
          </p:cNvPr>
          <p:cNvSpPr txBox="1">
            <a:spLocks noChangeArrowheads="1"/>
          </p:cNvSpPr>
          <p:nvPr/>
        </p:nvSpPr>
        <p:spPr bwMode="auto">
          <a:xfrm>
            <a:off x="3178394" y="519982"/>
            <a:ext cx="1152525" cy="36933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51" name="Text Box 61">
            <a:extLst>
              <a:ext uri="{FF2B5EF4-FFF2-40B4-BE49-F238E27FC236}">
                <a16:creationId xmlns:a16="http://schemas.microsoft.com/office/drawing/2014/main" id="{922481E7-EF48-4339-9B0D-F1B6544EEC46}"/>
              </a:ext>
            </a:extLst>
          </p:cNvPr>
          <p:cNvSpPr txBox="1">
            <a:spLocks noChangeArrowheads="1"/>
          </p:cNvSpPr>
          <p:nvPr/>
        </p:nvSpPr>
        <p:spPr bwMode="auto">
          <a:xfrm>
            <a:off x="3176592" y="1494883"/>
            <a:ext cx="1150937" cy="28892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52" name="Rectangle 51">
            <a:extLst>
              <a:ext uri="{FF2B5EF4-FFF2-40B4-BE49-F238E27FC236}">
                <a16:creationId xmlns:a16="http://schemas.microsoft.com/office/drawing/2014/main" id="{0348B307-9FFF-4223-A857-8ACCF9A8A297}"/>
              </a:ext>
            </a:extLst>
          </p:cNvPr>
          <p:cNvSpPr/>
          <p:nvPr/>
        </p:nvSpPr>
        <p:spPr>
          <a:xfrm>
            <a:off x="3185507" y="533670"/>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3" name="Text Box 62">
            <a:extLst>
              <a:ext uri="{FF2B5EF4-FFF2-40B4-BE49-F238E27FC236}">
                <a16:creationId xmlns:a16="http://schemas.microsoft.com/office/drawing/2014/main" id="{64849655-7FBF-463C-8460-7FAE4FBEB528}"/>
              </a:ext>
            </a:extLst>
          </p:cNvPr>
          <p:cNvSpPr txBox="1">
            <a:spLocks noChangeArrowheads="1"/>
          </p:cNvSpPr>
          <p:nvPr/>
        </p:nvSpPr>
        <p:spPr bwMode="auto">
          <a:xfrm>
            <a:off x="3179982" y="1233545"/>
            <a:ext cx="1130162" cy="25628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54" name="Text Box 60">
            <a:extLst>
              <a:ext uri="{FF2B5EF4-FFF2-40B4-BE49-F238E27FC236}">
                <a16:creationId xmlns:a16="http://schemas.microsoft.com/office/drawing/2014/main" id="{C83347CF-8146-479B-85CF-DCE479BB4F37}"/>
              </a:ext>
            </a:extLst>
          </p:cNvPr>
          <p:cNvSpPr txBox="1">
            <a:spLocks noChangeArrowheads="1"/>
          </p:cNvSpPr>
          <p:nvPr/>
        </p:nvSpPr>
        <p:spPr bwMode="auto">
          <a:xfrm>
            <a:off x="3179996" y="888054"/>
            <a:ext cx="1134062" cy="35591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55" name="Freeform: Shape 54">
            <a:extLst>
              <a:ext uri="{FF2B5EF4-FFF2-40B4-BE49-F238E27FC236}">
                <a16:creationId xmlns:a16="http://schemas.microsoft.com/office/drawing/2014/main" id="{E3A2BFE0-EB43-4E69-9778-28337B335768}"/>
              </a:ext>
            </a:extLst>
          </p:cNvPr>
          <p:cNvSpPr/>
          <p:nvPr/>
        </p:nvSpPr>
        <p:spPr>
          <a:xfrm>
            <a:off x="3175081" y="900089"/>
            <a:ext cx="1168220" cy="88371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Text Box 73">
            <a:extLst>
              <a:ext uri="{FF2B5EF4-FFF2-40B4-BE49-F238E27FC236}">
                <a16:creationId xmlns:a16="http://schemas.microsoft.com/office/drawing/2014/main" id="{53EC3E1C-5114-46BA-A9F4-185F030F4A38}"/>
              </a:ext>
            </a:extLst>
          </p:cNvPr>
          <p:cNvSpPr txBox="1">
            <a:spLocks noChangeArrowheads="1"/>
          </p:cNvSpPr>
          <p:nvPr/>
        </p:nvSpPr>
        <p:spPr bwMode="auto">
          <a:xfrm>
            <a:off x="3173697" y="1776121"/>
            <a:ext cx="1152525" cy="267091"/>
          </a:xfrm>
          <a:prstGeom prst="rect">
            <a:avLst/>
          </a:prstGeom>
          <a:solidFill>
            <a:schemeClr val="accent6">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8" name="TextBox 57">
            <a:extLst>
              <a:ext uri="{FF2B5EF4-FFF2-40B4-BE49-F238E27FC236}">
                <a16:creationId xmlns:a16="http://schemas.microsoft.com/office/drawing/2014/main" id="{B2ED23FA-A2EE-43D6-964C-43DF1ACD5C9D}"/>
              </a:ext>
            </a:extLst>
          </p:cNvPr>
          <p:cNvSpPr txBox="1"/>
          <p:nvPr/>
        </p:nvSpPr>
        <p:spPr>
          <a:xfrm rot="5400000">
            <a:off x="2405620" y="1216711"/>
            <a:ext cx="829843" cy="307777"/>
          </a:xfrm>
          <a:prstGeom prst="rect">
            <a:avLst/>
          </a:prstGeom>
          <a:noFill/>
        </p:spPr>
        <p:txBody>
          <a:bodyPr wrap="none" rtlCol="0">
            <a:spAutoFit/>
          </a:bodyPr>
          <a:lstStyle/>
          <a:p>
            <a:r>
              <a:rPr lang="nl-BE" sz="1400" dirty="0">
                <a:solidFill>
                  <a:srgbClr val="00B050"/>
                </a:solidFill>
              </a:rPr>
              <a:t>Net-cash</a:t>
            </a:r>
          </a:p>
        </p:txBody>
      </p:sp>
      <p:grpSp>
        <p:nvGrpSpPr>
          <p:cNvPr id="59" name="Group 58">
            <a:extLst>
              <a:ext uri="{FF2B5EF4-FFF2-40B4-BE49-F238E27FC236}">
                <a16:creationId xmlns:a16="http://schemas.microsoft.com/office/drawing/2014/main" id="{DF0525EF-984B-447B-A58B-E26F694384CD}"/>
              </a:ext>
            </a:extLst>
          </p:cNvPr>
          <p:cNvGrpSpPr/>
          <p:nvPr/>
        </p:nvGrpSpPr>
        <p:grpSpPr>
          <a:xfrm>
            <a:off x="286740" y="97885"/>
            <a:ext cx="2592387" cy="2573218"/>
            <a:chOff x="286740" y="97885"/>
            <a:chExt cx="2592387" cy="2573218"/>
          </a:xfrm>
        </p:grpSpPr>
        <p:sp>
          <p:nvSpPr>
            <p:cNvPr id="60" name="Line 51">
              <a:extLst>
                <a:ext uri="{FF2B5EF4-FFF2-40B4-BE49-F238E27FC236}">
                  <a16:creationId xmlns:a16="http://schemas.microsoft.com/office/drawing/2014/main" id="{1BD6FA68-65B7-48B2-97ED-0A267D00DDE1}"/>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 name="Text Box 55">
              <a:extLst>
                <a:ext uri="{FF2B5EF4-FFF2-40B4-BE49-F238E27FC236}">
                  <a16:creationId xmlns:a16="http://schemas.microsoft.com/office/drawing/2014/main" id="{9747DC5B-233F-423A-8D05-3E5A9F71F555}"/>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62" name="Text Box 56">
              <a:extLst>
                <a:ext uri="{FF2B5EF4-FFF2-40B4-BE49-F238E27FC236}">
                  <a16:creationId xmlns:a16="http://schemas.microsoft.com/office/drawing/2014/main" id="{46570809-98DC-4762-BA7F-88E4257A2FD0}"/>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63" name="Text Box 57">
              <a:extLst>
                <a:ext uri="{FF2B5EF4-FFF2-40B4-BE49-F238E27FC236}">
                  <a16:creationId xmlns:a16="http://schemas.microsoft.com/office/drawing/2014/main" id="{D8727CBA-2C42-4D4D-8A16-DE007ADF7461}"/>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64" name="Text Box 58">
              <a:extLst>
                <a:ext uri="{FF2B5EF4-FFF2-40B4-BE49-F238E27FC236}">
                  <a16:creationId xmlns:a16="http://schemas.microsoft.com/office/drawing/2014/main" id="{7C9E1485-00C9-4F91-B04C-E225A4FD10C2}"/>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66" name="Text Box 60">
              <a:extLst>
                <a:ext uri="{FF2B5EF4-FFF2-40B4-BE49-F238E27FC236}">
                  <a16:creationId xmlns:a16="http://schemas.microsoft.com/office/drawing/2014/main" id="{952198AA-7EAF-4603-969B-AD398AA3153D}"/>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67" name="Text Box 61">
              <a:extLst>
                <a:ext uri="{FF2B5EF4-FFF2-40B4-BE49-F238E27FC236}">
                  <a16:creationId xmlns:a16="http://schemas.microsoft.com/office/drawing/2014/main" id="{0A037712-1FA0-4CF0-ABFF-D7A5F679344C}"/>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8" name="Text Box 62">
              <a:extLst>
                <a:ext uri="{FF2B5EF4-FFF2-40B4-BE49-F238E27FC236}">
                  <a16:creationId xmlns:a16="http://schemas.microsoft.com/office/drawing/2014/main" id="{08C6B7A1-B8D9-44DC-A6C9-410D25917153}"/>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69" name="Text Box 63">
              <a:extLst>
                <a:ext uri="{FF2B5EF4-FFF2-40B4-BE49-F238E27FC236}">
                  <a16:creationId xmlns:a16="http://schemas.microsoft.com/office/drawing/2014/main" id="{FDF0DD4F-72C6-40A3-B2D3-4E80804AB589}"/>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74" name="Text Box 64">
              <a:extLst>
                <a:ext uri="{FF2B5EF4-FFF2-40B4-BE49-F238E27FC236}">
                  <a16:creationId xmlns:a16="http://schemas.microsoft.com/office/drawing/2014/main" id="{B61F3A99-E06F-4A0D-B684-5DFDA6D21F31}"/>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77" name="Text Box 72">
              <a:extLst>
                <a:ext uri="{FF2B5EF4-FFF2-40B4-BE49-F238E27FC236}">
                  <a16:creationId xmlns:a16="http://schemas.microsoft.com/office/drawing/2014/main" id="{381E6F02-C1E9-44FC-8AAC-AC25207CC73B}"/>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78" name="Text Box 73">
              <a:extLst>
                <a:ext uri="{FF2B5EF4-FFF2-40B4-BE49-F238E27FC236}">
                  <a16:creationId xmlns:a16="http://schemas.microsoft.com/office/drawing/2014/main" id="{6C2628CF-F5C3-45DE-84FB-299F3F22BB41}"/>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79" name="Line 52">
              <a:extLst>
                <a:ext uri="{FF2B5EF4-FFF2-40B4-BE49-F238E27FC236}">
                  <a16:creationId xmlns:a16="http://schemas.microsoft.com/office/drawing/2014/main" id="{83FB85BB-F21B-4F12-AF96-EE34AF492001}"/>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TextBox 79">
              <a:extLst>
                <a:ext uri="{FF2B5EF4-FFF2-40B4-BE49-F238E27FC236}">
                  <a16:creationId xmlns:a16="http://schemas.microsoft.com/office/drawing/2014/main" id="{862A3FC0-F8E8-4897-9113-3F2630FEBC3E}"/>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81" name="Freeform: Shape 80">
              <a:extLst>
                <a:ext uri="{FF2B5EF4-FFF2-40B4-BE49-F238E27FC236}">
                  <a16:creationId xmlns:a16="http://schemas.microsoft.com/office/drawing/2014/main" id="{D7D53C56-1912-4545-B005-684860E88FE1}"/>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2" name="Freeform: Shape 81">
              <a:extLst>
                <a:ext uri="{FF2B5EF4-FFF2-40B4-BE49-F238E27FC236}">
                  <a16:creationId xmlns:a16="http://schemas.microsoft.com/office/drawing/2014/main" id="{31BA9105-A769-4B6F-83C8-7C841A2A9FCC}"/>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Freeform: Shape 82">
              <a:extLst>
                <a:ext uri="{FF2B5EF4-FFF2-40B4-BE49-F238E27FC236}">
                  <a16:creationId xmlns:a16="http://schemas.microsoft.com/office/drawing/2014/main" id="{441171D0-CAA6-4C8F-B661-46D3AE1A3BF7}"/>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4" name="Rectangle 83">
              <a:extLst>
                <a:ext uri="{FF2B5EF4-FFF2-40B4-BE49-F238E27FC236}">
                  <a16:creationId xmlns:a16="http://schemas.microsoft.com/office/drawing/2014/main" id="{56A9E3A5-0E2D-4477-AAB9-610B1C2DCB97}"/>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5" name="TextBox 84">
            <a:extLst>
              <a:ext uri="{FF2B5EF4-FFF2-40B4-BE49-F238E27FC236}">
                <a16:creationId xmlns:a16="http://schemas.microsoft.com/office/drawing/2014/main" id="{ADD144D4-D4F0-4B70-BCBE-2A598EA85888}"/>
              </a:ext>
            </a:extLst>
          </p:cNvPr>
          <p:cNvSpPr txBox="1"/>
          <p:nvPr/>
        </p:nvSpPr>
        <p:spPr>
          <a:xfrm rot="16200000">
            <a:off x="-303652" y="1670945"/>
            <a:ext cx="1263872" cy="307777"/>
          </a:xfrm>
          <a:prstGeom prst="rect">
            <a:avLst/>
          </a:prstGeom>
          <a:noFill/>
        </p:spPr>
        <p:txBody>
          <a:bodyPr wrap="none" rtlCol="0">
            <a:spAutoFit/>
          </a:bodyPr>
          <a:lstStyle/>
          <a:p>
            <a:r>
              <a:rPr lang="nl-BE" sz="1400" dirty="0" err="1">
                <a:solidFill>
                  <a:srgbClr val="4472BE"/>
                </a:solidFill>
              </a:rPr>
              <a:t>Work.Cap.Req</a:t>
            </a:r>
            <a:r>
              <a:rPr lang="nl-BE" sz="1400" dirty="0">
                <a:solidFill>
                  <a:srgbClr val="4472BE"/>
                </a:solidFill>
              </a:rPr>
              <a:t>.</a:t>
            </a:r>
          </a:p>
        </p:txBody>
      </p:sp>
      <p:sp>
        <p:nvSpPr>
          <p:cNvPr id="86" name="TextBox 85">
            <a:extLst>
              <a:ext uri="{FF2B5EF4-FFF2-40B4-BE49-F238E27FC236}">
                <a16:creationId xmlns:a16="http://schemas.microsoft.com/office/drawing/2014/main" id="{5B656634-6A93-47FE-914E-DA6FDE2DF980}"/>
              </a:ext>
            </a:extLst>
          </p:cNvPr>
          <p:cNvSpPr txBox="1"/>
          <p:nvPr/>
        </p:nvSpPr>
        <p:spPr>
          <a:xfrm rot="16200000">
            <a:off x="-108597" y="703895"/>
            <a:ext cx="906530" cy="307777"/>
          </a:xfrm>
          <a:prstGeom prst="rect">
            <a:avLst/>
          </a:prstGeom>
          <a:noFill/>
        </p:spPr>
        <p:txBody>
          <a:bodyPr wrap="none" rtlCol="0">
            <a:spAutoFit/>
          </a:bodyPr>
          <a:lstStyle/>
          <a:p>
            <a:r>
              <a:rPr lang="nl-BE" sz="1400" dirty="0">
                <a:solidFill>
                  <a:schemeClr val="accent2">
                    <a:lumMod val="75000"/>
                  </a:schemeClr>
                </a:solidFill>
              </a:rPr>
              <a:t>Vaste Act.</a:t>
            </a:r>
          </a:p>
        </p:txBody>
      </p:sp>
      <p:sp>
        <p:nvSpPr>
          <p:cNvPr id="87" name="Rectangle 86">
            <a:extLst>
              <a:ext uri="{FF2B5EF4-FFF2-40B4-BE49-F238E27FC236}">
                <a16:creationId xmlns:a16="http://schemas.microsoft.com/office/drawing/2014/main" id="{F712D7AF-5EF1-42FB-92A8-E6502947999D}"/>
              </a:ext>
            </a:extLst>
          </p:cNvPr>
          <p:cNvSpPr/>
          <p:nvPr/>
        </p:nvSpPr>
        <p:spPr>
          <a:xfrm>
            <a:off x="435514" y="3531777"/>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Rectangle 88">
            <a:extLst>
              <a:ext uri="{FF2B5EF4-FFF2-40B4-BE49-F238E27FC236}">
                <a16:creationId xmlns:a16="http://schemas.microsoft.com/office/drawing/2014/main" id="{E0900EDC-00E8-4305-AF8E-5411E7B97586}"/>
              </a:ext>
            </a:extLst>
          </p:cNvPr>
          <p:cNvSpPr/>
          <p:nvPr/>
        </p:nvSpPr>
        <p:spPr>
          <a:xfrm>
            <a:off x="1584252" y="3888065"/>
            <a:ext cx="1149887" cy="36223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0" name="Text Box 55">
            <a:extLst>
              <a:ext uri="{FF2B5EF4-FFF2-40B4-BE49-F238E27FC236}">
                <a16:creationId xmlns:a16="http://schemas.microsoft.com/office/drawing/2014/main" id="{321C9471-0A3A-4994-8A16-DCFA7DF5527B}"/>
              </a:ext>
            </a:extLst>
          </p:cNvPr>
          <p:cNvSpPr txBox="1">
            <a:spLocks noChangeArrowheads="1"/>
          </p:cNvSpPr>
          <p:nvPr/>
        </p:nvSpPr>
        <p:spPr bwMode="auto">
          <a:xfrm>
            <a:off x="1006671" y="4488763"/>
            <a:ext cx="115252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1" name="Text Box 57">
            <a:extLst>
              <a:ext uri="{FF2B5EF4-FFF2-40B4-BE49-F238E27FC236}">
                <a16:creationId xmlns:a16="http://schemas.microsoft.com/office/drawing/2014/main" id="{E0461DF6-E677-49B9-907B-6340EBF9D1EE}"/>
              </a:ext>
            </a:extLst>
          </p:cNvPr>
          <p:cNvSpPr txBox="1">
            <a:spLocks noChangeArrowheads="1"/>
          </p:cNvSpPr>
          <p:nvPr/>
        </p:nvSpPr>
        <p:spPr bwMode="auto">
          <a:xfrm>
            <a:off x="3181846" y="3773731"/>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93" name="Text Box 57">
            <a:extLst>
              <a:ext uri="{FF2B5EF4-FFF2-40B4-BE49-F238E27FC236}">
                <a16:creationId xmlns:a16="http://schemas.microsoft.com/office/drawing/2014/main" id="{2627E9B6-2F2E-4B0F-AA3F-3254095A21EC}"/>
              </a:ext>
            </a:extLst>
          </p:cNvPr>
          <p:cNvSpPr txBox="1">
            <a:spLocks noChangeArrowheads="1"/>
          </p:cNvSpPr>
          <p:nvPr/>
        </p:nvSpPr>
        <p:spPr bwMode="auto">
          <a:xfrm>
            <a:off x="4332784" y="4258819"/>
            <a:ext cx="1150938" cy="152270"/>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900" dirty="0"/>
              <a:t>Neg. E.V.</a:t>
            </a:r>
          </a:p>
        </p:txBody>
      </p:sp>
      <p:sp>
        <p:nvSpPr>
          <p:cNvPr id="4" name="Rectangle 3">
            <a:extLst>
              <a:ext uri="{FF2B5EF4-FFF2-40B4-BE49-F238E27FC236}">
                <a16:creationId xmlns:a16="http://schemas.microsoft.com/office/drawing/2014/main" id="{35792606-00F2-4B7B-B77B-1E2539FF91B1}"/>
              </a:ext>
            </a:extLst>
          </p:cNvPr>
          <p:cNvSpPr/>
          <p:nvPr/>
        </p:nvSpPr>
        <p:spPr>
          <a:xfrm>
            <a:off x="5782279" y="3918953"/>
            <a:ext cx="1149872" cy="3259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8" name="Text Box 55">
            <a:extLst>
              <a:ext uri="{FF2B5EF4-FFF2-40B4-BE49-F238E27FC236}">
                <a16:creationId xmlns:a16="http://schemas.microsoft.com/office/drawing/2014/main" id="{42F23B5C-9FF4-4A63-A524-09F7D1A84AF7}"/>
              </a:ext>
            </a:extLst>
          </p:cNvPr>
          <p:cNvSpPr txBox="1">
            <a:spLocks noChangeArrowheads="1"/>
          </p:cNvSpPr>
          <p:nvPr/>
        </p:nvSpPr>
        <p:spPr bwMode="auto">
          <a:xfrm>
            <a:off x="3506141" y="4488763"/>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endParaRPr lang="nl-NL" dirty="0"/>
          </a:p>
        </p:txBody>
      </p:sp>
      <p:sp>
        <p:nvSpPr>
          <p:cNvPr id="57" name="Text Box 55">
            <a:extLst>
              <a:ext uri="{FF2B5EF4-FFF2-40B4-BE49-F238E27FC236}">
                <a16:creationId xmlns:a16="http://schemas.microsoft.com/office/drawing/2014/main" id="{26395C60-10A9-4437-BBE3-84E340DC3689}"/>
              </a:ext>
            </a:extLst>
          </p:cNvPr>
          <p:cNvSpPr txBox="1">
            <a:spLocks noChangeArrowheads="1"/>
          </p:cNvSpPr>
          <p:nvPr/>
        </p:nvSpPr>
        <p:spPr bwMode="auto">
          <a:xfrm>
            <a:off x="6105508" y="4457499"/>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Bedrijfskapitaal</a:t>
            </a:r>
            <a:endParaRPr lang="nl-NL" dirty="0"/>
          </a:p>
        </p:txBody>
      </p:sp>
      <p:sp>
        <p:nvSpPr>
          <p:cNvPr id="65" name="Rectangle 64">
            <a:extLst>
              <a:ext uri="{FF2B5EF4-FFF2-40B4-BE49-F238E27FC236}">
                <a16:creationId xmlns:a16="http://schemas.microsoft.com/office/drawing/2014/main" id="{9C41C4C2-FE66-4C3F-977A-B4D69EB7ABCE}"/>
              </a:ext>
            </a:extLst>
          </p:cNvPr>
          <p:cNvSpPr/>
          <p:nvPr/>
        </p:nvSpPr>
        <p:spPr>
          <a:xfrm>
            <a:off x="6931017" y="4244942"/>
            <a:ext cx="1149872" cy="1808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1" name="Rectangle 70">
            <a:extLst>
              <a:ext uri="{FF2B5EF4-FFF2-40B4-BE49-F238E27FC236}">
                <a16:creationId xmlns:a16="http://schemas.microsoft.com/office/drawing/2014/main" id="{62631E8D-4436-47E8-96EA-FBA2C6CD92FC}"/>
              </a:ext>
            </a:extLst>
          </p:cNvPr>
          <p:cNvSpPr/>
          <p:nvPr/>
        </p:nvSpPr>
        <p:spPr>
          <a:xfrm>
            <a:off x="1510307" y="5580243"/>
            <a:ext cx="1149872" cy="2490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2" name="Rectangle 71">
            <a:extLst>
              <a:ext uri="{FF2B5EF4-FFF2-40B4-BE49-F238E27FC236}">
                <a16:creationId xmlns:a16="http://schemas.microsoft.com/office/drawing/2014/main" id="{A3BF510B-4446-4408-BDA2-AB2D999834BD}"/>
              </a:ext>
            </a:extLst>
          </p:cNvPr>
          <p:cNvSpPr/>
          <p:nvPr/>
        </p:nvSpPr>
        <p:spPr>
          <a:xfrm>
            <a:off x="4317827" y="5002180"/>
            <a:ext cx="1149872" cy="83158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 name="Rectangle 72">
            <a:extLst>
              <a:ext uri="{FF2B5EF4-FFF2-40B4-BE49-F238E27FC236}">
                <a16:creationId xmlns:a16="http://schemas.microsoft.com/office/drawing/2014/main" id="{014BCA86-7CCD-4EA9-9290-695B864AE8D4}"/>
              </a:ext>
            </a:extLst>
          </p:cNvPr>
          <p:cNvSpPr/>
          <p:nvPr/>
        </p:nvSpPr>
        <p:spPr>
          <a:xfrm>
            <a:off x="2666653" y="5579592"/>
            <a:ext cx="1149872" cy="2490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8" name="Rectangle 87">
            <a:extLst>
              <a:ext uri="{FF2B5EF4-FFF2-40B4-BE49-F238E27FC236}">
                <a16:creationId xmlns:a16="http://schemas.microsoft.com/office/drawing/2014/main" id="{EFC62C17-D6C8-4905-9B7C-BF5B3DCF6D43}"/>
              </a:ext>
            </a:extLst>
          </p:cNvPr>
          <p:cNvSpPr/>
          <p:nvPr/>
        </p:nvSpPr>
        <p:spPr>
          <a:xfrm>
            <a:off x="4324301" y="541783"/>
            <a:ext cx="1149872" cy="529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4" name="Rectangle 93">
            <a:extLst>
              <a:ext uri="{FF2B5EF4-FFF2-40B4-BE49-F238E27FC236}">
                <a16:creationId xmlns:a16="http://schemas.microsoft.com/office/drawing/2014/main" id="{8D5F371D-F5BF-4E38-A2A4-BC3A517E8290}"/>
              </a:ext>
            </a:extLst>
          </p:cNvPr>
          <p:cNvSpPr/>
          <p:nvPr/>
        </p:nvSpPr>
        <p:spPr>
          <a:xfrm>
            <a:off x="5474173" y="5302443"/>
            <a:ext cx="1149872" cy="53900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Text Box 55">
            <a:extLst>
              <a:ext uri="{FF2B5EF4-FFF2-40B4-BE49-F238E27FC236}">
                <a16:creationId xmlns:a16="http://schemas.microsoft.com/office/drawing/2014/main" id="{17B4FE4A-7DD4-4EB0-92D6-C04BF5D8A229}"/>
              </a:ext>
            </a:extLst>
          </p:cNvPr>
          <p:cNvSpPr txBox="1">
            <a:spLocks noChangeArrowheads="1"/>
          </p:cNvSpPr>
          <p:nvPr/>
        </p:nvSpPr>
        <p:spPr bwMode="auto">
          <a:xfrm>
            <a:off x="1904981" y="5860193"/>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Liquide middelen</a:t>
            </a:r>
            <a:endParaRPr lang="nl-NL" dirty="0"/>
          </a:p>
        </p:txBody>
      </p:sp>
      <p:sp>
        <p:nvSpPr>
          <p:cNvPr id="99" name="Text Box 55">
            <a:extLst>
              <a:ext uri="{FF2B5EF4-FFF2-40B4-BE49-F238E27FC236}">
                <a16:creationId xmlns:a16="http://schemas.microsoft.com/office/drawing/2014/main" id="{F6279091-04BA-4FC3-9BCE-44A84F847DAE}"/>
              </a:ext>
            </a:extLst>
          </p:cNvPr>
          <p:cNvSpPr txBox="1">
            <a:spLocks noChangeArrowheads="1"/>
          </p:cNvSpPr>
          <p:nvPr/>
        </p:nvSpPr>
        <p:spPr bwMode="auto">
          <a:xfrm>
            <a:off x="4595456" y="5853392"/>
            <a:ext cx="1653285" cy="369332"/>
          </a:xfrm>
          <a:prstGeom prst="rect">
            <a:avLst/>
          </a:prstGeom>
          <a:noFill/>
          <a:ln w="9525">
            <a:no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Bankschulden</a:t>
            </a:r>
            <a:endParaRPr lang="nl-NL" dirty="0"/>
          </a:p>
        </p:txBody>
      </p:sp>
      <p:cxnSp>
        <p:nvCxnSpPr>
          <p:cNvPr id="100" name="Straight Arrow Connector 99">
            <a:extLst>
              <a:ext uri="{FF2B5EF4-FFF2-40B4-BE49-F238E27FC236}">
                <a16:creationId xmlns:a16="http://schemas.microsoft.com/office/drawing/2014/main" id="{589E9BCB-CF01-484D-A4B4-EE87BB93DB39}"/>
              </a:ext>
            </a:extLst>
          </p:cNvPr>
          <p:cNvCxnSpPr>
            <a:cxnSpLocks/>
          </p:cNvCxnSpPr>
          <p:nvPr/>
        </p:nvCxnSpPr>
        <p:spPr>
          <a:xfrm>
            <a:off x="2084981" y="1358304"/>
            <a:ext cx="2644319" cy="396939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13822EF-72C3-4098-84C2-CDE7C599DE3C}"/>
              </a:ext>
            </a:extLst>
          </p:cNvPr>
          <p:cNvCxnSpPr>
            <a:cxnSpLocks/>
          </p:cNvCxnSpPr>
          <p:nvPr/>
        </p:nvCxnSpPr>
        <p:spPr>
          <a:xfrm>
            <a:off x="4966730" y="794480"/>
            <a:ext cx="1148320" cy="482045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B301A6-A79B-4667-B2BD-6E57E3C91E14}"/>
              </a:ext>
            </a:extLst>
          </p:cNvPr>
          <p:cNvSpPr txBox="1"/>
          <p:nvPr/>
        </p:nvSpPr>
        <p:spPr>
          <a:xfrm>
            <a:off x="5928956" y="447763"/>
            <a:ext cx="2309150" cy="1815882"/>
          </a:xfrm>
          <a:prstGeom prst="rect">
            <a:avLst/>
          </a:prstGeom>
          <a:noFill/>
        </p:spPr>
        <p:txBody>
          <a:bodyPr wrap="square" rtlCol="0">
            <a:spAutoFit/>
          </a:bodyPr>
          <a:lstStyle/>
          <a:p>
            <a:r>
              <a:rPr lang="nl-BE" sz="1400" dirty="0">
                <a:solidFill>
                  <a:srgbClr val="FF0000"/>
                </a:solidFill>
              </a:rPr>
              <a:t>Trek de balansrekeningen van de proef en saldibalans bij faillissement af van de situatie bij de laatste afsluiting.  </a:t>
            </a:r>
          </a:p>
          <a:p>
            <a:r>
              <a:rPr lang="nl-BE" sz="1400" dirty="0">
                <a:solidFill>
                  <a:srgbClr val="FF0000"/>
                </a:solidFill>
              </a:rPr>
              <a:t>Het verschil bepaalt de herkomst en besteding in de laatste periode.</a:t>
            </a:r>
          </a:p>
        </p:txBody>
      </p:sp>
      <p:pic>
        <p:nvPicPr>
          <p:cNvPr id="7" name="Picture 6">
            <a:extLst>
              <a:ext uri="{FF2B5EF4-FFF2-40B4-BE49-F238E27FC236}">
                <a16:creationId xmlns:a16="http://schemas.microsoft.com/office/drawing/2014/main" id="{99ACC66F-DB5E-4C02-B743-CBE865B9CA24}"/>
              </a:ext>
            </a:extLst>
          </p:cNvPr>
          <p:cNvPicPr>
            <a:picLocks noChangeAspect="1"/>
          </p:cNvPicPr>
          <p:nvPr/>
        </p:nvPicPr>
        <p:blipFill>
          <a:blip r:embed="rId3"/>
          <a:stretch>
            <a:fillRect/>
          </a:stretch>
        </p:blipFill>
        <p:spPr>
          <a:xfrm>
            <a:off x="7985084" y="704530"/>
            <a:ext cx="858072" cy="1150596"/>
          </a:xfrm>
          <a:prstGeom prst="rect">
            <a:avLst/>
          </a:prstGeom>
        </p:spPr>
      </p:pic>
    </p:spTree>
    <p:extLst>
      <p:ext uri="{BB962C8B-B14F-4D97-AF65-F5344CB8AC3E}">
        <p14:creationId xmlns:p14="http://schemas.microsoft.com/office/powerpoint/2010/main" val="68476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0"/>
                                        </p:tgtEl>
                                      </p:cBhvr>
                                    </p:animEffect>
                                    <p:set>
                                      <p:cBhvr>
                                        <p:cTn id="15" dur="1" fill="hold">
                                          <p:stCondLst>
                                            <p:cond delay="499"/>
                                          </p:stCondLst>
                                        </p:cTn>
                                        <p:tgtEl>
                                          <p:spTgt spid="10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1"/>
                                        </p:tgtEl>
                                      </p:cBhvr>
                                    </p:animEffect>
                                    <p:set>
                                      <p:cBhvr>
                                        <p:cTn id="28" dur="1" fill="hold">
                                          <p:stCondLst>
                                            <p:cond delay="499"/>
                                          </p:stCondLst>
                                        </p:cTn>
                                        <p:tgtEl>
                                          <p:spTgt spid="10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94" grpId="0" animBg="1"/>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5"/>
          <p:cNvSpPr txBox="1">
            <a:spLocks noChangeArrowheads="1"/>
          </p:cNvSpPr>
          <p:nvPr/>
        </p:nvSpPr>
        <p:spPr bwMode="auto">
          <a:xfrm>
            <a:off x="3002244" y="2544074"/>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pic>
        <p:nvPicPr>
          <p:cNvPr id="22" name="Picture 21">
            <a:extLst>
              <a:ext uri="{FF2B5EF4-FFF2-40B4-BE49-F238E27FC236}">
                <a16:creationId xmlns:a16="http://schemas.microsoft.com/office/drawing/2014/main" id="{394D558F-9FD3-4329-B049-CD625AA2C411}"/>
              </a:ext>
            </a:extLst>
          </p:cNvPr>
          <p:cNvPicPr>
            <a:picLocks noChangeAspect="1"/>
          </p:cNvPicPr>
          <p:nvPr/>
        </p:nvPicPr>
        <p:blipFill>
          <a:blip r:embed="rId2"/>
          <a:stretch>
            <a:fillRect/>
          </a:stretch>
        </p:blipFill>
        <p:spPr>
          <a:xfrm>
            <a:off x="3009984" y="2560812"/>
            <a:ext cx="1108916" cy="698954"/>
          </a:xfrm>
          <a:prstGeom prst="rect">
            <a:avLst/>
          </a:prstGeom>
        </p:spPr>
      </p:pic>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Handels-vorderingen</a:t>
            </a:r>
            <a:endParaRPr lang="nl-NL" sz="1200" dirty="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pic>
        <p:nvPicPr>
          <p:cNvPr id="4" name="Picture 3">
            <a:extLst>
              <a:ext uri="{FF2B5EF4-FFF2-40B4-BE49-F238E27FC236}">
                <a16:creationId xmlns:a16="http://schemas.microsoft.com/office/drawing/2014/main" id="{DB3CBE3C-F507-49BC-AB81-4C5C685E61B4}"/>
              </a:ext>
            </a:extLst>
          </p:cNvPr>
          <p:cNvPicPr>
            <a:picLocks noChangeAspect="1"/>
          </p:cNvPicPr>
          <p:nvPr/>
        </p:nvPicPr>
        <p:blipFill>
          <a:blip r:embed="rId4"/>
          <a:stretch>
            <a:fillRect/>
          </a:stretch>
        </p:blipFill>
        <p:spPr>
          <a:xfrm>
            <a:off x="4475389" y="1242467"/>
            <a:ext cx="1211418" cy="1200281"/>
          </a:xfrm>
          <a:prstGeom prst="rect">
            <a:avLst/>
          </a:prstGeom>
        </p:spPr>
      </p:pic>
      <p:sp>
        <p:nvSpPr>
          <p:cNvPr id="42" name="Text Box 57">
            <a:extLst>
              <a:ext uri="{FF2B5EF4-FFF2-40B4-BE49-F238E27FC236}">
                <a16:creationId xmlns:a16="http://schemas.microsoft.com/office/drawing/2014/main" id="{7C5626A9-D567-4A8F-B869-C2B0B9465E3B}"/>
              </a:ext>
            </a:extLst>
          </p:cNvPr>
          <p:cNvSpPr txBox="1">
            <a:spLocks noChangeArrowheads="1"/>
          </p:cNvSpPr>
          <p:nvPr/>
        </p:nvSpPr>
        <p:spPr bwMode="auto">
          <a:xfrm>
            <a:off x="4140999" y="2542213"/>
            <a:ext cx="1150938" cy="472004"/>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49" name="TextBox 48">
            <a:extLst>
              <a:ext uri="{FF2B5EF4-FFF2-40B4-BE49-F238E27FC236}">
                <a16:creationId xmlns:a16="http://schemas.microsoft.com/office/drawing/2014/main" id="{BB299431-35A9-4F60-A376-0F526B0EDFE5}"/>
              </a:ext>
            </a:extLst>
          </p:cNvPr>
          <p:cNvSpPr txBox="1"/>
          <p:nvPr/>
        </p:nvSpPr>
        <p:spPr>
          <a:xfrm>
            <a:off x="3016392" y="4544988"/>
            <a:ext cx="1013483" cy="369332"/>
          </a:xfrm>
          <a:prstGeom prst="rect">
            <a:avLst/>
          </a:prstGeom>
          <a:noFill/>
        </p:spPr>
        <p:txBody>
          <a:bodyPr wrap="none" rtlCol="0">
            <a:spAutoFit/>
          </a:bodyPr>
          <a:lstStyle/>
          <a:p>
            <a:r>
              <a:rPr lang="nl-BE" dirty="0">
                <a:solidFill>
                  <a:srgbClr val="00B050"/>
                </a:solidFill>
              </a:rPr>
              <a:t>Net-cash</a:t>
            </a:r>
          </a:p>
        </p:txBody>
      </p:sp>
      <p:pic>
        <p:nvPicPr>
          <p:cNvPr id="5" name="Picture 4">
            <a:extLst>
              <a:ext uri="{FF2B5EF4-FFF2-40B4-BE49-F238E27FC236}">
                <a16:creationId xmlns:a16="http://schemas.microsoft.com/office/drawing/2014/main" id="{5A336830-FDA2-4ED1-9252-FDF01FCDDBEF}"/>
              </a:ext>
            </a:extLst>
          </p:cNvPr>
          <p:cNvPicPr>
            <a:picLocks noChangeAspect="1"/>
          </p:cNvPicPr>
          <p:nvPr/>
        </p:nvPicPr>
        <p:blipFill>
          <a:blip r:embed="rId5"/>
          <a:stretch>
            <a:fillRect/>
          </a:stretch>
        </p:blipFill>
        <p:spPr>
          <a:xfrm>
            <a:off x="4113658" y="2569370"/>
            <a:ext cx="1388351" cy="1283230"/>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96562" y="2545511"/>
            <a:ext cx="2297875" cy="2092317"/>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294410 w 2297875"/>
              <a:gd name="connsiteY0" fmla="*/ 1296670 h 2092317"/>
              <a:gd name="connsiteX1" fmla="*/ 2297875 w 2297875"/>
              <a:gd name="connsiteY1" fmla="*/ 1302608 h 2092317"/>
              <a:gd name="connsiteX2" fmla="*/ 2290461 w 2297875"/>
              <a:gd name="connsiteY2" fmla="*/ 0 h 2092317"/>
              <a:gd name="connsiteX3" fmla="*/ 1140031 w 2297875"/>
              <a:gd name="connsiteY3" fmla="*/ 471335 h 2092317"/>
              <a:gd name="connsiteX4" fmla="*/ 1151906 w 2297875"/>
              <a:gd name="connsiteY4" fmla="*/ 1302608 h 2092317"/>
              <a:gd name="connsiteX5" fmla="*/ 890649 w 2297875"/>
              <a:gd name="connsiteY5" fmla="*/ 1848872 h 2092317"/>
              <a:gd name="connsiteX6" fmla="*/ 0 w 2297875"/>
              <a:gd name="connsiteY6" fmla="*/ 1848872 h 2092317"/>
              <a:gd name="connsiteX7" fmla="*/ 0 w 2297875"/>
              <a:gd name="connsiteY7" fmla="*/ 2092317 h 2092317"/>
              <a:gd name="connsiteX8" fmla="*/ 1145969 w 2297875"/>
              <a:gd name="connsiteY8" fmla="*/ 2080441 h 2092317"/>
              <a:gd name="connsiteX9" fmla="*/ 1145969 w 2297875"/>
              <a:gd name="connsiteY9" fmla="*/ 1836997 h 2092317"/>
              <a:gd name="connsiteX10" fmla="*/ 985652 w 2297875"/>
              <a:gd name="connsiteY10" fmla="*/ 1848872 h 2092317"/>
              <a:gd name="connsiteX11" fmla="*/ 1294410 w 2297875"/>
              <a:gd name="connsiteY11" fmla="*/ 1296670 h 2092317"/>
              <a:gd name="connsiteX0" fmla="*/ 1294410 w 2297875"/>
              <a:gd name="connsiteY0" fmla="*/ 1296670 h 2092317"/>
              <a:gd name="connsiteX1" fmla="*/ 2297875 w 2297875"/>
              <a:gd name="connsiteY1" fmla="*/ 1302608 h 2092317"/>
              <a:gd name="connsiteX2" fmla="*/ 2290461 w 2297875"/>
              <a:gd name="connsiteY2" fmla="*/ 0 h 2092317"/>
              <a:gd name="connsiteX3" fmla="*/ 1162334 w 2297875"/>
              <a:gd name="connsiteY3" fmla="*/ 11905 h 2092317"/>
              <a:gd name="connsiteX4" fmla="*/ 1151906 w 2297875"/>
              <a:gd name="connsiteY4" fmla="*/ 1302608 h 2092317"/>
              <a:gd name="connsiteX5" fmla="*/ 890649 w 2297875"/>
              <a:gd name="connsiteY5" fmla="*/ 1848872 h 2092317"/>
              <a:gd name="connsiteX6" fmla="*/ 0 w 2297875"/>
              <a:gd name="connsiteY6" fmla="*/ 1848872 h 2092317"/>
              <a:gd name="connsiteX7" fmla="*/ 0 w 2297875"/>
              <a:gd name="connsiteY7" fmla="*/ 2092317 h 2092317"/>
              <a:gd name="connsiteX8" fmla="*/ 1145969 w 2297875"/>
              <a:gd name="connsiteY8" fmla="*/ 2080441 h 2092317"/>
              <a:gd name="connsiteX9" fmla="*/ 1145969 w 2297875"/>
              <a:gd name="connsiteY9" fmla="*/ 1836997 h 2092317"/>
              <a:gd name="connsiteX10" fmla="*/ 985652 w 2297875"/>
              <a:gd name="connsiteY10" fmla="*/ 1848872 h 2092317"/>
              <a:gd name="connsiteX11" fmla="*/ 1294410 w 2297875"/>
              <a:gd name="connsiteY11" fmla="*/ 1296670 h 209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2092317">
                <a:moveTo>
                  <a:pt x="1294410" y="1296670"/>
                </a:moveTo>
                <a:lnTo>
                  <a:pt x="2297875" y="1302608"/>
                </a:lnTo>
                <a:cubicBezTo>
                  <a:pt x="2295404" y="868405"/>
                  <a:pt x="2292932" y="434203"/>
                  <a:pt x="2290461" y="0"/>
                </a:cubicBezTo>
                <a:lnTo>
                  <a:pt x="1162334" y="11905"/>
                </a:lnTo>
                <a:lnTo>
                  <a:pt x="1151906" y="1302608"/>
                </a:lnTo>
                <a:lnTo>
                  <a:pt x="890649" y="1848872"/>
                </a:lnTo>
                <a:lnTo>
                  <a:pt x="0" y="1848872"/>
                </a:lnTo>
                <a:lnTo>
                  <a:pt x="0" y="2092317"/>
                </a:lnTo>
                <a:lnTo>
                  <a:pt x="1145969" y="2080441"/>
                </a:lnTo>
                <a:lnTo>
                  <a:pt x="1145969" y="1836997"/>
                </a:lnTo>
                <a:lnTo>
                  <a:pt x="985652" y="1848872"/>
                </a:lnTo>
                <a:lnTo>
                  <a:pt x="1294410" y="1296670"/>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50" name="Group 49">
            <a:extLst>
              <a:ext uri="{FF2B5EF4-FFF2-40B4-BE49-F238E27FC236}">
                <a16:creationId xmlns:a16="http://schemas.microsoft.com/office/drawing/2014/main" id="{4C450B38-F171-4FFB-B9C2-2C57F5488E66}"/>
              </a:ext>
            </a:extLst>
          </p:cNvPr>
          <p:cNvGrpSpPr/>
          <p:nvPr/>
        </p:nvGrpSpPr>
        <p:grpSpPr>
          <a:xfrm>
            <a:off x="3869526" y="2995365"/>
            <a:ext cx="480075" cy="330010"/>
            <a:chOff x="3874066" y="3859968"/>
            <a:chExt cx="480075" cy="330010"/>
          </a:xfrm>
        </p:grpSpPr>
        <p:grpSp>
          <p:nvGrpSpPr>
            <p:cNvPr id="53" name="Group 52">
              <a:extLst>
                <a:ext uri="{FF2B5EF4-FFF2-40B4-BE49-F238E27FC236}">
                  <a16:creationId xmlns:a16="http://schemas.microsoft.com/office/drawing/2014/main" id="{45AFEF69-C477-4988-AFC9-12704FEC650F}"/>
                </a:ext>
              </a:extLst>
            </p:cNvPr>
            <p:cNvGrpSpPr/>
            <p:nvPr/>
          </p:nvGrpSpPr>
          <p:grpSpPr>
            <a:xfrm>
              <a:off x="3874066" y="3956662"/>
              <a:ext cx="480075" cy="137803"/>
              <a:chOff x="683568" y="4646126"/>
              <a:chExt cx="1164329" cy="137803"/>
            </a:xfrm>
          </p:grpSpPr>
          <p:sp>
            <p:nvSpPr>
              <p:cNvPr id="58" name="Rectangle 57">
                <a:extLst>
                  <a:ext uri="{FF2B5EF4-FFF2-40B4-BE49-F238E27FC236}">
                    <a16:creationId xmlns:a16="http://schemas.microsoft.com/office/drawing/2014/main" id="{6794A1CE-7499-4007-B20C-964ECFFFC0A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Rectangle 58">
                <a:extLst>
                  <a:ext uri="{FF2B5EF4-FFF2-40B4-BE49-F238E27FC236}">
                    <a16:creationId xmlns:a16="http://schemas.microsoft.com/office/drawing/2014/main" id="{ACD28989-0404-48AD-ABC0-A4414DC63D0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54" name="Oval 53">
              <a:extLst>
                <a:ext uri="{FF2B5EF4-FFF2-40B4-BE49-F238E27FC236}">
                  <a16:creationId xmlns:a16="http://schemas.microsoft.com/office/drawing/2014/main" id="{7A1D5EB8-2101-4D45-A1A0-6D89E166AB5A}"/>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5" name="Rectangle 54">
              <a:extLst>
                <a:ext uri="{FF2B5EF4-FFF2-40B4-BE49-F238E27FC236}">
                  <a16:creationId xmlns:a16="http://schemas.microsoft.com/office/drawing/2014/main" id="{6C6E6FF1-C145-41ED-B95A-721211F08729}"/>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6" name="Rectangle 55">
              <a:extLst>
                <a:ext uri="{FF2B5EF4-FFF2-40B4-BE49-F238E27FC236}">
                  <a16:creationId xmlns:a16="http://schemas.microsoft.com/office/drawing/2014/main" id="{0A7B2189-9C7C-408A-8A4B-ADFAC5DD0581}"/>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7" name="Rectangle 56">
              <a:extLst>
                <a:ext uri="{FF2B5EF4-FFF2-40B4-BE49-F238E27FC236}">
                  <a16:creationId xmlns:a16="http://schemas.microsoft.com/office/drawing/2014/main" id="{010F3E41-210D-4F19-BE98-F1CC1478335A}"/>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67" name="Group 66">
            <a:extLst>
              <a:ext uri="{FF2B5EF4-FFF2-40B4-BE49-F238E27FC236}">
                <a16:creationId xmlns:a16="http://schemas.microsoft.com/office/drawing/2014/main" id="{87FD96C7-1588-4312-850D-95192AE3673B}"/>
              </a:ext>
            </a:extLst>
          </p:cNvPr>
          <p:cNvGrpSpPr/>
          <p:nvPr/>
        </p:nvGrpSpPr>
        <p:grpSpPr>
          <a:xfrm>
            <a:off x="3770831" y="3532539"/>
            <a:ext cx="349619" cy="265490"/>
            <a:chOff x="3874066" y="3859968"/>
            <a:chExt cx="480075" cy="330010"/>
          </a:xfrm>
        </p:grpSpPr>
        <p:grpSp>
          <p:nvGrpSpPr>
            <p:cNvPr id="68" name="Group 67">
              <a:extLst>
                <a:ext uri="{FF2B5EF4-FFF2-40B4-BE49-F238E27FC236}">
                  <a16:creationId xmlns:a16="http://schemas.microsoft.com/office/drawing/2014/main" id="{96ABB7E8-DAA8-474F-AA0E-5533D240ED32}"/>
                </a:ext>
              </a:extLst>
            </p:cNvPr>
            <p:cNvGrpSpPr/>
            <p:nvPr/>
          </p:nvGrpSpPr>
          <p:grpSpPr>
            <a:xfrm>
              <a:off x="3874066" y="3956662"/>
              <a:ext cx="480075" cy="137803"/>
              <a:chOff x="683568" y="4646126"/>
              <a:chExt cx="1164329" cy="137803"/>
            </a:xfrm>
          </p:grpSpPr>
          <p:sp>
            <p:nvSpPr>
              <p:cNvPr id="73" name="Rectangle 72">
                <a:extLst>
                  <a:ext uri="{FF2B5EF4-FFF2-40B4-BE49-F238E27FC236}">
                    <a16:creationId xmlns:a16="http://schemas.microsoft.com/office/drawing/2014/main" id="{FCBB89A7-7C66-4C0E-AE83-FA508CDC3989}"/>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4" name="Rectangle 73">
                <a:extLst>
                  <a:ext uri="{FF2B5EF4-FFF2-40B4-BE49-F238E27FC236}">
                    <a16:creationId xmlns:a16="http://schemas.microsoft.com/office/drawing/2014/main" id="{0C7BA9E8-331C-49C5-B0DC-ED52C07725E5}"/>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69" name="Oval 68">
              <a:extLst>
                <a:ext uri="{FF2B5EF4-FFF2-40B4-BE49-F238E27FC236}">
                  <a16:creationId xmlns:a16="http://schemas.microsoft.com/office/drawing/2014/main" id="{5519F4C2-F833-4014-8B87-8E2FF31B312B}"/>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0" name="Rectangle 69">
              <a:extLst>
                <a:ext uri="{FF2B5EF4-FFF2-40B4-BE49-F238E27FC236}">
                  <a16:creationId xmlns:a16="http://schemas.microsoft.com/office/drawing/2014/main" id="{DE0E75C0-4B9A-4497-9ADF-D6907C440F4F}"/>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1" name="Rectangle 70">
              <a:extLst>
                <a:ext uri="{FF2B5EF4-FFF2-40B4-BE49-F238E27FC236}">
                  <a16:creationId xmlns:a16="http://schemas.microsoft.com/office/drawing/2014/main" id="{B29A22AB-77D2-416D-BCAC-5B22A17FEF9B}"/>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2" name="Rectangle 71">
              <a:extLst>
                <a:ext uri="{FF2B5EF4-FFF2-40B4-BE49-F238E27FC236}">
                  <a16:creationId xmlns:a16="http://schemas.microsoft.com/office/drawing/2014/main" id="{A99CC8E7-D341-42EF-BD5C-EBEB6AEF470C}"/>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91" name="Block Arc 90">
            <a:extLst>
              <a:ext uri="{FF2B5EF4-FFF2-40B4-BE49-F238E27FC236}">
                <a16:creationId xmlns:a16="http://schemas.microsoft.com/office/drawing/2014/main" id="{1659FA53-F2EB-488C-88B6-1B6578DFC07B}"/>
              </a:ext>
            </a:extLst>
          </p:cNvPr>
          <p:cNvSpPr/>
          <p:nvPr/>
        </p:nvSpPr>
        <p:spPr>
          <a:xfrm rot="14549358">
            <a:off x="3766953" y="3007811"/>
            <a:ext cx="663481" cy="717436"/>
          </a:xfrm>
          <a:prstGeom prst="blockArc">
            <a:avLst>
              <a:gd name="adj1" fmla="val 4067830"/>
              <a:gd name="adj2" fmla="val 12264408"/>
              <a:gd name="adj3" fmla="val 1031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2" name="Block Arc 91">
            <a:extLst>
              <a:ext uri="{FF2B5EF4-FFF2-40B4-BE49-F238E27FC236}">
                <a16:creationId xmlns:a16="http://schemas.microsoft.com/office/drawing/2014/main" id="{F4F188CA-C5C1-4C9C-B4C7-E29C77FE0C33}"/>
              </a:ext>
            </a:extLst>
          </p:cNvPr>
          <p:cNvSpPr/>
          <p:nvPr/>
        </p:nvSpPr>
        <p:spPr>
          <a:xfrm rot="2705524">
            <a:off x="3636878" y="2684572"/>
            <a:ext cx="453557" cy="524613"/>
          </a:xfrm>
          <a:prstGeom prst="blockArc">
            <a:avLst>
              <a:gd name="adj1" fmla="val 2280066"/>
              <a:gd name="adj2" fmla="val 8875687"/>
              <a:gd name="adj3" fmla="val 1561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3" name="Block Arc 92">
            <a:extLst>
              <a:ext uri="{FF2B5EF4-FFF2-40B4-BE49-F238E27FC236}">
                <a16:creationId xmlns:a16="http://schemas.microsoft.com/office/drawing/2014/main" id="{53028B22-8C85-4BC3-A756-E3C587882739}"/>
              </a:ext>
            </a:extLst>
          </p:cNvPr>
          <p:cNvSpPr/>
          <p:nvPr/>
        </p:nvSpPr>
        <p:spPr>
          <a:xfrm rot="12180171">
            <a:off x="3353424" y="2667672"/>
            <a:ext cx="342713" cy="492648"/>
          </a:xfrm>
          <a:prstGeom prst="blockArc">
            <a:avLst>
              <a:gd name="adj1" fmla="val 21545254"/>
              <a:gd name="adj2" fmla="val 10022432"/>
              <a:gd name="adj3" fmla="val 221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Rectangle 1">
            <a:extLst>
              <a:ext uri="{FF2B5EF4-FFF2-40B4-BE49-F238E27FC236}">
                <a16:creationId xmlns:a16="http://schemas.microsoft.com/office/drawing/2014/main" id="{610833A2-C5AF-4771-BF15-7D8CF66B04CB}"/>
              </a:ext>
            </a:extLst>
          </p:cNvPr>
          <p:cNvSpPr/>
          <p:nvPr/>
        </p:nvSpPr>
        <p:spPr>
          <a:xfrm>
            <a:off x="3009984" y="2560812"/>
            <a:ext cx="1108916" cy="707379"/>
          </a:xfrm>
          <a:prstGeom prst="rect">
            <a:avLst/>
          </a:prstGeom>
          <a:solidFill>
            <a:srgbClr val="FFFF00">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1" name="Rectangle 150">
            <a:extLst>
              <a:ext uri="{FF2B5EF4-FFF2-40B4-BE49-F238E27FC236}">
                <a16:creationId xmlns:a16="http://schemas.microsoft.com/office/drawing/2014/main" id="{22A916AE-A932-4356-A12F-2F34C7097CDB}"/>
              </a:ext>
            </a:extLst>
          </p:cNvPr>
          <p:cNvSpPr/>
          <p:nvPr/>
        </p:nvSpPr>
        <p:spPr>
          <a:xfrm rot="1372062">
            <a:off x="5518608" y="4146142"/>
            <a:ext cx="570863" cy="283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58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20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42" grpId="0" animBg="1"/>
      <p:bldP spid="49" grpId="0"/>
      <p:bldP spid="48" grpId="0" animBg="1"/>
      <p:bldP spid="91" grpId="0" animBg="1"/>
      <p:bldP spid="92" grpId="0" animBg="1"/>
      <p:bldP spid="93" grpId="0" animBg="1"/>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997E99-23F9-4370-94CE-DD8D466F9A3C}"/>
              </a:ext>
            </a:extLst>
          </p:cNvPr>
          <p:cNvPicPr>
            <a:picLocks noChangeAspect="1"/>
          </p:cNvPicPr>
          <p:nvPr/>
        </p:nvPicPr>
        <p:blipFill>
          <a:blip r:embed="rId2"/>
          <a:stretch>
            <a:fillRect/>
          </a:stretch>
        </p:blipFill>
        <p:spPr>
          <a:xfrm rot="18690256">
            <a:off x="2376436" y="2374770"/>
            <a:ext cx="1003360" cy="951468"/>
          </a:xfrm>
          <a:prstGeom prst="rect">
            <a:avLst/>
          </a:prstGeom>
        </p:spPr>
      </p:pic>
      <p:pic>
        <p:nvPicPr>
          <p:cNvPr id="118" name="Picture 117">
            <a:extLst>
              <a:ext uri="{FF2B5EF4-FFF2-40B4-BE49-F238E27FC236}">
                <a16:creationId xmlns:a16="http://schemas.microsoft.com/office/drawing/2014/main" id="{DE7CEBD6-1314-4690-A607-6D36C4B22A0D}"/>
              </a:ext>
            </a:extLst>
          </p:cNvPr>
          <p:cNvPicPr>
            <a:picLocks noChangeAspect="1"/>
          </p:cNvPicPr>
          <p:nvPr/>
        </p:nvPicPr>
        <p:blipFill>
          <a:blip r:embed="rId3"/>
          <a:stretch>
            <a:fillRect/>
          </a:stretch>
        </p:blipFill>
        <p:spPr>
          <a:xfrm>
            <a:off x="2524406" y="4092283"/>
            <a:ext cx="723598" cy="446987"/>
          </a:xfrm>
          <a:prstGeom prst="rect">
            <a:avLst/>
          </a:prstGeom>
        </p:spPr>
      </p:pic>
      <p:pic>
        <p:nvPicPr>
          <p:cNvPr id="107" name="Picture 106">
            <a:extLst>
              <a:ext uri="{FF2B5EF4-FFF2-40B4-BE49-F238E27FC236}">
                <a16:creationId xmlns:a16="http://schemas.microsoft.com/office/drawing/2014/main" id="{FD09CB45-E4D1-42FF-AB71-BAA24613D5D7}"/>
              </a:ext>
            </a:extLst>
          </p:cNvPr>
          <p:cNvPicPr>
            <a:picLocks noChangeAspect="1"/>
          </p:cNvPicPr>
          <p:nvPr/>
        </p:nvPicPr>
        <p:blipFill>
          <a:blip r:embed="rId3"/>
          <a:stretch>
            <a:fillRect/>
          </a:stretch>
        </p:blipFill>
        <p:spPr>
          <a:xfrm>
            <a:off x="4986141" y="4542716"/>
            <a:ext cx="723598" cy="446987"/>
          </a:xfrm>
          <a:prstGeom prst="rect">
            <a:avLst/>
          </a:prstGeom>
        </p:spPr>
      </p:pic>
      <p:pic>
        <p:nvPicPr>
          <p:cNvPr id="94" name="Picture 93">
            <a:extLst>
              <a:ext uri="{FF2B5EF4-FFF2-40B4-BE49-F238E27FC236}">
                <a16:creationId xmlns:a16="http://schemas.microsoft.com/office/drawing/2014/main" id="{543AAF44-E727-4B87-9E80-2A9A2EB45815}"/>
              </a:ext>
            </a:extLst>
          </p:cNvPr>
          <p:cNvPicPr>
            <a:picLocks noChangeAspect="1"/>
          </p:cNvPicPr>
          <p:nvPr/>
        </p:nvPicPr>
        <p:blipFill>
          <a:blip r:embed="rId3"/>
          <a:stretch>
            <a:fillRect/>
          </a:stretch>
        </p:blipFill>
        <p:spPr>
          <a:xfrm>
            <a:off x="2472845" y="3577545"/>
            <a:ext cx="723598" cy="446987"/>
          </a:xfrm>
          <a:prstGeom prst="rect">
            <a:avLst/>
          </a:prstGeom>
        </p:spPr>
      </p:pic>
      <p:sp>
        <p:nvSpPr>
          <p:cNvPr id="7" name="Text Box 55"/>
          <p:cNvSpPr txBox="1">
            <a:spLocks noChangeArrowheads="1"/>
          </p:cNvSpPr>
          <p:nvPr/>
        </p:nvSpPr>
        <p:spPr bwMode="auto">
          <a:xfrm>
            <a:off x="3002244" y="2544074"/>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pic>
        <p:nvPicPr>
          <p:cNvPr id="22" name="Picture 21">
            <a:extLst>
              <a:ext uri="{FF2B5EF4-FFF2-40B4-BE49-F238E27FC236}">
                <a16:creationId xmlns:a16="http://schemas.microsoft.com/office/drawing/2014/main" id="{394D558F-9FD3-4329-B049-CD625AA2C411}"/>
              </a:ext>
            </a:extLst>
          </p:cNvPr>
          <p:cNvPicPr>
            <a:picLocks noChangeAspect="1"/>
          </p:cNvPicPr>
          <p:nvPr/>
        </p:nvPicPr>
        <p:blipFill>
          <a:blip r:embed="rId3"/>
          <a:stretch>
            <a:fillRect/>
          </a:stretch>
        </p:blipFill>
        <p:spPr>
          <a:xfrm>
            <a:off x="3009984" y="2560812"/>
            <a:ext cx="1108916" cy="698954"/>
          </a:xfrm>
          <a:prstGeom prst="rect">
            <a:avLst/>
          </a:prstGeom>
        </p:spPr>
      </p:pic>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Handels-vorderingen</a:t>
            </a:r>
            <a:endParaRPr lang="nl-NL" sz="1200" dirty="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pic>
        <p:nvPicPr>
          <p:cNvPr id="4" name="Picture 3">
            <a:extLst>
              <a:ext uri="{FF2B5EF4-FFF2-40B4-BE49-F238E27FC236}">
                <a16:creationId xmlns:a16="http://schemas.microsoft.com/office/drawing/2014/main" id="{DB3CBE3C-F507-49BC-AB81-4C5C685E61B4}"/>
              </a:ext>
            </a:extLst>
          </p:cNvPr>
          <p:cNvPicPr>
            <a:picLocks noChangeAspect="1"/>
          </p:cNvPicPr>
          <p:nvPr/>
        </p:nvPicPr>
        <p:blipFill>
          <a:blip r:embed="rId5"/>
          <a:stretch>
            <a:fillRect/>
          </a:stretch>
        </p:blipFill>
        <p:spPr>
          <a:xfrm>
            <a:off x="4475389" y="1242467"/>
            <a:ext cx="1211418" cy="1200281"/>
          </a:xfrm>
          <a:prstGeom prst="rect">
            <a:avLst/>
          </a:prstGeom>
        </p:spPr>
      </p:pic>
      <p:sp>
        <p:nvSpPr>
          <p:cNvPr id="42" name="Text Box 57">
            <a:extLst>
              <a:ext uri="{FF2B5EF4-FFF2-40B4-BE49-F238E27FC236}">
                <a16:creationId xmlns:a16="http://schemas.microsoft.com/office/drawing/2014/main" id="{7C5626A9-D567-4A8F-B869-C2B0B9465E3B}"/>
              </a:ext>
            </a:extLst>
          </p:cNvPr>
          <p:cNvSpPr txBox="1">
            <a:spLocks noChangeArrowheads="1"/>
          </p:cNvSpPr>
          <p:nvPr/>
        </p:nvSpPr>
        <p:spPr bwMode="auto">
          <a:xfrm>
            <a:off x="4140999" y="2542213"/>
            <a:ext cx="1150938" cy="472004"/>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49" name="TextBox 48">
            <a:extLst>
              <a:ext uri="{FF2B5EF4-FFF2-40B4-BE49-F238E27FC236}">
                <a16:creationId xmlns:a16="http://schemas.microsoft.com/office/drawing/2014/main" id="{BB299431-35A9-4F60-A376-0F526B0EDFE5}"/>
              </a:ext>
            </a:extLst>
          </p:cNvPr>
          <p:cNvSpPr txBox="1"/>
          <p:nvPr/>
        </p:nvSpPr>
        <p:spPr>
          <a:xfrm>
            <a:off x="3016392" y="4544988"/>
            <a:ext cx="1013483" cy="369332"/>
          </a:xfrm>
          <a:prstGeom prst="rect">
            <a:avLst/>
          </a:prstGeom>
          <a:noFill/>
        </p:spPr>
        <p:txBody>
          <a:bodyPr wrap="none" rtlCol="0">
            <a:spAutoFit/>
          </a:bodyPr>
          <a:lstStyle/>
          <a:p>
            <a:r>
              <a:rPr lang="nl-BE" dirty="0">
                <a:solidFill>
                  <a:srgbClr val="00B050"/>
                </a:solidFill>
              </a:rPr>
              <a:t>Net-cash</a:t>
            </a:r>
          </a:p>
        </p:txBody>
      </p:sp>
      <p:pic>
        <p:nvPicPr>
          <p:cNvPr id="5" name="Picture 4">
            <a:extLst>
              <a:ext uri="{FF2B5EF4-FFF2-40B4-BE49-F238E27FC236}">
                <a16:creationId xmlns:a16="http://schemas.microsoft.com/office/drawing/2014/main" id="{5A336830-FDA2-4ED1-9252-FDF01FCDDBEF}"/>
              </a:ext>
            </a:extLst>
          </p:cNvPr>
          <p:cNvPicPr>
            <a:picLocks noChangeAspect="1"/>
          </p:cNvPicPr>
          <p:nvPr/>
        </p:nvPicPr>
        <p:blipFill>
          <a:blip r:embed="rId6"/>
          <a:stretch>
            <a:fillRect/>
          </a:stretch>
        </p:blipFill>
        <p:spPr>
          <a:xfrm>
            <a:off x="4113658" y="2569370"/>
            <a:ext cx="1388351" cy="1283230"/>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96562" y="2545511"/>
            <a:ext cx="2297875" cy="2092317"/>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294410 w 2297875"/>
              <a:gd name="connsiteY0" fmla="*/ 1296670 h 2092317"/>
              <a:gd name="connsiteX1" fmla="*/ 2297875 w 2297875"/>
              <a:gd name="connsiteY1" fmla="*/ 1302608 h 2092317"/>
              <a:gd name="connsiteX2" fmla="*/ 2290461 w 2297875"/>
              <a:gd name="connsiteY2" fmla="*/ 0 h 2092317"/>
              <a:gd name="connsiteX3" fmla="*/ 1140031 w 2297875"/>
              <a:gd name="connsiteY3" fmla="*/ 471335 h 2092317"/>
              <a:gd name="connsiteX4" fmla="*/ 1151906 w 2297875"/>
              <a:gd name="connsiteY4" fmla="*/ 1302608 h 2092317"/>
              <a:gd name="connsiteX5" fmla="*/ 890649 w 2297875"/>
              <a:gd name="connsiteY5" fmla="*/ 1848872 h 2092317"/>
              <a:gd name="connsiteX6" fmla="*/ 0 w 2297875"/>
              <a:gd name="connsiteY6" fmla="*/ 1848872 h 2092317"/>
              <a:gd name="connsiteX7" fmla="*/ 0 w 2297875"/>
              <a:gd name="connsiteY7" fmla="*/ 2092317 h 2092317"/>
              <a:gd name="connsiteX8" fmla="*/ 1145969 w 2297875"/>
              <a:gd name="connsiteY8" fmla="*/ 2080441 h 2092317"/>
              <a:gd name="connsiteX9" fmla="*/ 1145969 w 2297875"/>
              <a:gd name="connsiteY9" fmla="*/ 1836997 h 2092317"/>
              <a:gd name="connsiteX10" fmla="*/ 985652 w 2297875"/>
              <a:gd name="connsiteY10" fmla="*/ 1848872 h 2092317"/>
              <a:gd name="connsiteX11" fmla="*/ 1294410 w 2297875"/>
              <a:gd name="connsiteY11" fmla="*/ 1296670 h 2092317"/>
              <a:gd name="connsiteX0" fmla="*/ 1294410 w 2297875"/>
              <a:gd name="connsiteY0" fmla="*/ 1296670 h 2092317"/>
              <a:gd name="connsiteX1" fmla="*/ 2297875 w 2297875"/>
              <a:gd name="connsiteY1" fmla="*/ 1302608 h 2092317"/>
              <a:gd name="connsiteX2" fmla="*/ 2290461 w 2297875"/>
              <a:gd name="connsiteY2" fmla="*/ 0 h 2092317"/>
              <a:gd name="connsiteX3" fmla="*/ 1162334 w 2297875"/>
              <a:gd name="connsiteY3" fmla="*/ 11905 h 2092317"/>
              <a:gd name="connsiteX4" fmla="*/ 1151906 w 2297875"/>
              <a:gd name="connsiteY4" fmla="*/ 1302608 h 2092317"/>
              <a:gd name="connsiteX5" fmla="*/ 890649 w 2297875"/>
              <a:gd name="connsiteY5" fmla="*/ 1848872 h 2092317"/>
              <a:gd name="connsiteX6" fmla="*/ 0 w 2297875"/>
              <a:gd name="connsiteY6" fmla="*/ 1848872 h 2092317"/>
              <a:gd name="connsiteX7" fmla="*/ 0 w 2297875"/>
              <a:gd name="connsiteY7" fmla="*/ 2092317 h 2092317"/>
              <a:gd name="connsiteX8" fmla="*/ 1145969 w 2297875"/>
              <a:gd name="connsiteY8" fmla="*/ 2080441 h 2092317"/>
              <a:gd name="connsiteX9" fmla="*/ 1145969 w 2297875"/>
              <a:gd name="connsiteY9" fmla="*/ 1836997 h 2092317"/>
              <a:gd name="connsiteX10" fmla="*/ 985652 w 2297875"/>
              <a:gd name="connsiteY10" fmla="*/ 1848872 h 2092317"/>
              <a:gd name="connsiteX11" fmla="*/ 1294410 w 2297875"/>
              <a:gd name="connsiteY11" fmla="*/ 1296670 h 209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2092317">
                <a:moveTo>
                  <a:pt x="1294410" y="1296670"/>
                </a:moveTo>
                <a:lnTo>
                  <a:pt x="2297875" y="1302608"/>
                </a:lnTo>
                <a:cubicBezTo>
                  <a:pt x="2295404" y="868405"/>
                  <a:pt x="2292932" y="434203"/>
                  <a:pt x="2290461" y="0"/>
                </a:cubicBezTo>
                <a:lnTo>
                  <a:pt x="1162334" y="11905"/>
                </a:lnTo>
                <a:lnTo>
                  <a:pt x="1151906" y="1302608"/>
                </a:lnTo>
                <a:lnTo>
                  <a:pt x="890649" y="1848872"/>
                </a:lnTo>
                <a:lnTo>
                  <a:pt x="0" y="1848872"/>
                </a:lnTo>
                <a:lnTo>
                  <a:pt x="0" y="2092317"/>
                </a:lnTo>
                <a:lnTo>
                  <a:pt x="1145969" y="2080441"/>
                </a:lnTo>
                <a:lnTo>
                  <a:pt x="1145969" y="1836997"/>
                </a:lnTo>
                <a:lnTo>
                  <a:pt x="985652" y="1848872"/>
                </a:lnTo>
                <a:lnTo>
                  <a:pt x="1294410" y="1296670"/>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45" name="Group 44">
            <a:extLst>
              <a:ext uri="{FF2B5EF4-FFF2-40B4-BE49-F238E27FC236}">
                <a16:creationId xmlns:a16="http://schemas.microsoft.com/office/drawing/2014/main" id="{4986191A-2D19-4E0F-9B71-E181F72D11A6}"/>
              </a:ext>
            </a:extLst>
          </p:cNvPr>
          <p:cNvGrpSpPr/>
          <p:nvPr/>
        </p:nvGrpSpPr>
        <p:grpSpPr>
          <a:xfrm rot="225492">
            <a:off x="3305132" y="4300516"/>
            <a:ext cx="1150937" cy="79370"/>
            <a:chOff x="683568" y="4646126"/>
            <a:chExt cx="1164329" cy="137803"/>
          </a:xfrm>
        </p:grpSpPr>
        <p:sp>
          <p:nvSpPr>
            <p:cNvPr id="46" name="Rectangle 45">
              <a:extLst>
                <a:ext uri="{FF2B5EF4-FFF2-40B4-BE49-F238E27FC236}">
                  <a16:creationId xmlns:a16="http://schemas.microsoft.com/office/drawing/2014/main" id="{FE1EA0FF-A343-4538-A7C5-91CBD7FD674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7" name="Rectangle 46">
              <a:extLst>
                <a:ext uri="{FF2B5EF4-FFF2-40B4-BE49-F238E27FC236}">
                  <a16:creationId xmlns:a16="http://schemas.microsoft.com/office/drawing/2014/main" id="{887675F0-7A89-411F-828C-447FD76EF36D}"/>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50" name="Group 49">
            <a:extLst>
              <a:ext uri="{FF2B5EF4-FFF2-40B4-BE49-F238E27FC236}">
                <a16:creationId xmlns:a16="http://schemas.microsoft.com/office/drawing/2014/main" id="{4C450B38-F171-4FFB-B9C2-2C57F5488E66}"/>
              </a:ext>
            </a:extLst>
          </p:cNvPr>
          <p:cNvGrpSpPr/>
          <p:nvPr/>
        </p:nvGrpSpPr>
        <p:grpSpPr>
          <a:xfrm>
            <a:off x="3869526" y="2995365"/>
            <a:ext cx="480075" cy="330010"/>
            <a:chOff x="3874066" y="3859968"/>
            <a:chExt cx="480075" cy="330010"/>
          </a:xfrm>
        </p:grpSpPr>
        <p:grpSp>
          <p:nvGrpSpPr>
            <p:cNvPr id="53" name="Group 52">
              <a:extLst>
                <a:ext uri="{FF2B5EF4-FFF2-40B4-BE49-F238E27FC236}">
                  <a16:creationId xmlns:a16="http://schemas.microsoft.com/office/drawing/2014/main" id="{45AFEF69-C477-4988-AFC9-12704FEC650F}"/>
                </a:ext>
              </a:extLst>
            </p:cNvPr>
            <p:cNvGrpSpPr/>
            <p:nvPr/>
          </p:nvGrpSpPr>
          <p:grpSpPr>
            <a:xfrm>
              <a:off x="3874066" y="3956662"/>
              <a:ext cx="480075" cy="137803"/>
              <a:chOff x="683568" y="4646126"/>
              <a:chExt cx="1164329" cy="137803"/>
            </a:xfrm>
          </p:grpSpPr>
          <p:sp>
            <p:nvSpPr>
              <p:cNvPr id="58" name="Rectangle 57">
                <a:extLst>
                  <a:ext uri="{FF2B5EF4-FFF2-40B4-BE49-F238E27FC236}">
                    <a16:creationId xmlns:a16="http://schemas.microsoft.com/office/drawing/2014/main" id="{6794A1CE-7499-4007-B20C-964ECFFFC0A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Rectangle 58">
                <a:extLst>
                  <a:ext uri="{FF2B5EF4-FFF2-40B4-BE49-F238E27FC236}">
                    <a16:creationId xmlns:a16="http://schemas.microsoft.com/office/drawing/2014/main" id="{ACD28989-0404-48AD-ABC0-A4414DC63D0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54" name="Oval 53">
              <a:extLst>
                <a:ext uri="{FF2B5EF4-FFF2-40B4-BE49-F238E27FC236}">
                  <a16:creationId xmlns:a16="http://schemas.microsoft.com/office/drawing/2014/main" id="{7A1D5EB8-2101-4D45-A1A0-6D89E166AB5A}"/>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5" name="Rectangle 54">
              <a:extLst>
                <a:ext uri="{FF2B5EF4-FFF2-40B4-BE49-F238E27FC236}">
                  <a16:creationId xmlns:a16="http://schemas.microsoft.com/office/drawing/2014/main" id="{6C6E6FF1-C145-41ED-B95A-721211F08729}"/>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6" name="Rectangle 55">
              <a:extLst>
                <a:ext uri="{FF2B5EF4-FFF2-40B4-BE49-F238E27FC236}">
                  <a16:creationId xmlns:a16="http://schemas.microsoft.com/office/drawing/2014/main" id="{0A7B2189-9C7C-408A-8A4B-ADFAC5DD0581}"/>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7" name="Rectangle 56">
              <a:extLst>
                <a:ext uri="{FF2B5EF4-FFF2-40B4-BE49-F238E27FC236}">
                  <a16:creationId xmlns:a16="http://schemas.microsoft.com/office/drawing/2014/main" id="{010F3E41-210D-4F19-BE98-F1CC1478335A}"/>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60" name="Rectangle 59">
            <a:extLst>
              <a:ext uri="{FF2B5EF4-FFF2-40B4-BE49-F238E27FC236}">
                <a16:creationId xmlns:a16="http://schemas.microsoft.com/office/drawing/2014/main" id="{41877B5B-6FB7-4C39-BE65-533B31F41E13}"/>
              </a:ext>
            </a:extLst>
          </p:cNvPr>
          <p:cNvSpPr/>
          <p:nvPr/>
        </p:nvSpPr>
        <p:spPr>
          <a:xfrm rot="16200000">
            <a:off x="3234959" y="4228808"/>
            <a:ext cx="82084" cy="124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1" name="Block Arc 60">
            <a:extLst>
              <a:ext uri="{FF2B5EF4-FFF2-40B4-BE49-F238E27FC236}">
                <a16:creationId xmlns:a16="http://schemas.microsoft.com/office/drawing/2014/main" id="{0CF977D6-75A3-412A-86F0-B458AA1F886A}"/>
              </a:ext>
            </a:extLst>
          </p:cNvPr>
          <p:cNvSpPr/>
          <p:nvPr/>
        </p:nvSpPr>
        <p:spPr>
          <a:xfrm rot="10584134" flipH="1">
            <a:off x="4096834" y="2799881"/>
            <a:ext cx="1909461" cy="914400"/>
          </a:xfrm>
          <a:prstGeom prst="blockArc">
            <a:avLst>
              <a:gd name="adj1" fmla="val 10800000"/>
              <a:gd name="adj2" fmla="val 14389992"/>
              <a:gd name="adj3" fmla="val 724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2" name="Block Arc 61">
            <a:extLst>
              <a:ext uri="{FF2B5EF4-FFF2-40B4-BE49-F238E27FC236}">
                <a16:creationId xmlns:a16="http://schemas.microsoft.com/office/drawing/2014/main" id="{D3481476-8FA7-434A-9B71-560A86173EEE}"/>
              </a:ext>
            </a:extLst>
          </p:cNvPr>
          <p:cNvSpPr/>
          <p:nvPr/>
        </p:nvSpPr>
        <p:spPr>
          <a:xfrm rot="10584134">
            <a:off x="3687218" y="3997724"/>
            <a:ext cx="1045492" cy="428006"/>
          </a:xfrm>
          <a:prstGeom prst="blockArc">
            <a:avLst>
              <a:gd name="adj1" fmla="val 2089948"/>
              <a:gd name="adj2" fmla="val 13166870"/>
              <a:gd name="adj3" fmla="val 939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3" name="Block Arc 62">
            <a:extLst>
              <a:ext uri="{FF2B5EF4-FFF2-40B4-BE49-F238E27FC236}">
                <a16:creationId xmlns:a16="http://schemas.microsoft.com/office/drawing/2014/main" id="{B4DE469F-BA17-422F-A44C-37B3F533F512}"/>
              </a:ext>
            </a:extLst>
          </p:cNvPr>
          <p:cNvSpPr/>
          <p:nvPr/>
        </p:nvSpPr>
        <p:spPr>
          <a:xfrm rot="20848333" flipV="1">
            <a:off x="3327817" y="3640484"/>
            <a:ext cx="833860" cy="618911"/>
          </a:xfrm>
          <a:prstGeom prst="blockArc">
            <a:avLst>
              <a:gd name="adj1" fmla="val 2089948"/>
              <a:gd name="adj2" fmla="val 14389992"/>
              <a:gd name="adj3" fmla="val 724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5" name="Block Arc 64">
            <a:extLst>
              <a:ext uri="{FF2B5EF4-FFF2-40B4-BE49-F238E27FC236}">
                <a16:creationId xmlns:a16="http://schemas.microsoft.com/office/drawing/2014/main" id="{27019971-761E-4BF5-B670-CF7E5C4E8A99}"/>
              </a:ext>
            </a:extLst>
          </p:cNvPr>
          <p:cNvSpPr/>
          <p:nvPr/>
        </p:nvSpPr>
        <p:spPr>
          <a:xfrm rot="12095787">
            <a:off x="3197013" y="3605292"/>
            <a:ext cx="767934" cy="653172"/>
          </a:xfrm>
          <a:prstGeom prst="blockArc">
            <a:avLst>
              <a:gd name="adj1" fmla="val 10800000"/>
              <a:gd name="adj2" fmla="val 14389992"/>
              <a:gd name="adj3" fmla="val 724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6" name="Rectangle 65">
            <a:extLst>
              <a:ext uri="{FF2B5EF4-FFF2-40B4-BE49-F238E27FC236}">
                <a16:creationId xmlns:a16="http://schemas.microsoft.com/office/drawing/2014/main" id="{DB302B02-CD3E-4111-A549-FA4CBA830540}"/>
              </a:ext>
            </a:extLst>
          </p:cNvPr>
          <p:cNvSpPr/>
          <p:nvPr/>
        </p:nvSpPr>
        <p:spPr>
          <a:xfrm rot="16200000">
            <a:off x="3906734" y="4002815"/>
            <a:ext cx="79865" cy="990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67" name="Group 66">
            <a:extLst>
              <a:ext uri="{FF2B5EF4-FFF2-40B4-BE49-F238E27FC236}">
                <a16:creationId xmlns:a16="http://schemas.microsoft.com/office/drawing/2014/main" id="{87FD96C7-1588-4312-850D-95192AE3673B}"/>
              </a:ext>
            </a:extLst>
          </p:cNvPr>
          <p:cNvGrpSpPr/>
          <p:nvPr/>
        </p:nvGrpSpPr>
        <p:grpSpPr>
          <a:xfrm>
            <a:off x="3770831" y="3532539"/>
            <a:ext cx="349619" cy="265490"/>
            <a:chOff x="3874066" y="3859968"/>
            <a:chExt cx="480075" cy="330010"/>
          </a:xfrm>
        </p:grpSpPr>
        <p:grpSp>
          <p:nvGrpSpPr>
            <p:cNvPr id="68" name="Group 67">
              <a:extLst>
                <a:ext uri="{FF2B5EF4-FFF2-40B4-BE49-F238E27FC236}">
                  <a16:creationId xmlns:a16="http://schemas.microsoft.com/office/drawing/2014/main" id="{96ABB7E8-DAA8-474F-AA0E-5533D240ED32}"/>
                </a:ext>
              </a:extLst>
            </p:cNvPr>
            <p:cNvGrpSpPr/>
            <p:nvPr/>
          </p:nvGrpSpPr>
          <p:grpSpPr>
            <a:xfrm>
              <a:off x="3874066" y="3956662"/>
              <a:ext cx="480075" cy="137803"/>
              <a:chOff x="683568" y="4646126"/>
              <a:chExt cx="1164329" cy="137803"/>
            </a:xfrm>
          </p:grpSpPr>
          <p:sp>
            <p:nvSpPr>
              <p:cNvPr id="73" name="Rectangle 72">
                <a:extLst>
                  <a:ext uri="{FF2B5EF4-FFF2-40B4-BE49-F238E27FC236}">
                    <a16:creationId xmlns:a16="http://schemas.microsoft.com/office/drawing/2014/main" id="{FCBB89A7-7C66-4C0E-AE83-FA508CDC3989}"/>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4" name="Rectangle 73">
                <a:extLst>
                  <a:ext uri="{FF2B5EF4-FFF2-40B4-BE49-F238E27FC236}">
                    <a16:creationId xmlns:a16="http://schemas.microsoft.com/office/drawing/2014/main" id="{0C7BA9E8-331C-49C5-B0DC-ED52C07725E5}"/>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69" name="Oval 68">
              <a:extLst>
                <a:ext uri="{FF2B5EF4-FFF2-40B4-BE49-F238E27FC236}">
                  <a16:creationId xmlns:a16="http://schemas.microsoft.com/office/drawing/2014/main" id="{5519F4C2-F833-4014-8B87-8E2FF31B312B}"/>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0" name="Rectangle 69">
              <a:extLst>
                <a:ext uri="{FF2B5EF4-FFF2-40B4-BE49-F238E27FC236}">
                  <a16:creationId xmlns:a16="http://schemas.microsoft.com/office/drawing/2014/main" id="{DE0E75C0-4B9A-4497-9ADF-D6907C440F4F}"/>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1" name="Rectangle 70">
              <a:extLst>
                <a:ext uri="{FF2B5EF4-FFF2-40B4-BE49-F238E27FC236}">
                  <a16:creationId xmlns:a16="http://schemas.microsoft.com/office/drawing/2014/main" id="{B29A22AB-77D2-416D-BCAC-5B22A17FEF9B}"/>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2" name="Rectangle 71">
              <a:extLst>
                <a:ext uri="{FF2B5EF4-FFF2-40B4-BE49-F238E27FC236}">
                  <a16:creationId xmlns:a16="http://schemas.microsoft.com/office/drawing/2014/main" id="{A99CC8E7-D341-42EF-BD5C-EBEB6AEF470C}"/>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75" name="Block Arc 74">
            <a:extLst>
              <a:ext uri="{FF2B5EF4-FFF2-40B4-BE49-F238E27FC236}">
                <a16:creationId xmlns:a16="http://schemas.microsoft.com/office/drawing/2014/main" id="{32506C5C-557B-4B83-8A7A-1D197EEB51B4}"/>
              </a:ext>
            </a:extLst>
          </p:cNvPr>
          <p:cNvSpPr/>
          <p:nvPr/>
        </p:nvSpPr>
        <p:spPr>
          <a:xfrm rot="20298891">
            <a:off x="2998528" y="3825907"/>
            <a:ext cx="624260" cy="474228"/>
          </a:xfrm>
          <a:prstGeom prst="blockArc">
            <a:avLst>
              <a:gd name="adj1" fmla="val 6352722"/>
              <a:gd name="adj2" fmla="val 14178289"/>
              <a:gd name="adj3" fmla="val 1146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6" name="Block Arc 75">
            <a:extLst>
              <a:ext uri="{FF2B5EF4-FFF2-40B4-BE49-F238E27FC236}">
                <a16:creationId xmlns:a16="http://schemas.microsoft.com/office/drawing/2014/main" id="{96E2AB21-0D39-4755-BB3B-6E5DCB20945C}"/>
              </a:ext>
            </a:extLst>
          </p:cNvPr>
          <p:cNvSpPr/>
          <p:nvPr/>
        </p:nvSpPr>
        <p:spPr>
          <a:xfrm rot="10584134">
            <a:off x="2403025" y="3135048"/>
            <a:ext cx="914400" cy="914400"/>
          </a:xfrm>
          <a:prstGeom prst="blockArc">
            <a:avLst>
              <a:gd name="adj1" fmla="val 10800000"/>
              <a:gd name="adj2" fmla="val 14254412"/>
              <a:gd name="adj3" fmla="val 545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7" name="Block Arc 76">
            <a:extLst>
              <a:ext uri="{FF2B5EF4-FFF2-40B4-BE49-F238E27FC236}">
                <a16:creationId xmlns:a16="http://schemas.microsoft.com/office/drawing/2014/main" id="{5B40AC84-AEF4-42EF-8B67-CE3826212EAA}"/>
              </a:ext>
            </a:extLst>
          </p:cNvPr>
          <p:cNvSpPr/>
          <p:nvPr/>
        </p:nvSpPr>
        <p:spPr>
          <a:xfrm rot="10584134" flipV="1">
            <a:off x="2411532" y="3156064"/>
            <a:ext cx="914400" cy="974948"/>
          </a:xfrm>
          <a:prstGeom prst="blockArc">
            <a:avLst>
              <a:gd name="adj1" fmla="val 10800000"/>
              <a:gd name="adj2" fmla="val 13279306"/>
              <a:gd name="adj3" fmla="val 661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9" name="Block Arc 78">
            <a:extLst>
              <a:ext uri="{FF2B5EF4-FFF2-40B4-BE49-F238E27FC236}">
                <a16:creationId xmlns:a16="http://schemas.microsoft.com/office/drawing/2014/main" id="{C6D3809C-FCCB-458C-9138-2E1114B33EB0}"/>
              </a:ext>
            </a:extLst>
          </p:cNvPr>
          <p:cNvSpPr/>
          <p:nvPr/>
        </p:nvSpPr>
        <p:spPr>
          <a:xfrm rot="16200000">
            <a:off x="3089389" y="2994232"/>
            <a:ext cx="1045492" cy="1026290"/>
          </a:xfrm>
          <a:prstGeom prst="blockArc">
            <a:avLst>
              <a:gd name="adj1" fmla="val 9828017"/>
              <a:gd name="adj2" fmla="val 13882453"/>
              <a:gd name="adj3" fmla="val 568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0" name="Block Arc 79">
            <a:extLst>
              <a:ext uri="{FF2B5EF4-FFF2-40B4-BE49-F238E27FC236}">
                <a16:creationId xmlns:a16="http://schemas.microsoft.com/office/drawing/2014/main" id="{E30878B8-6D8A-4D6F-A035-7A5CDE74AF04}"/>
              </a:ext>
            </a:extLst>
          </p:cNvPr>
          <p:cNvSpPr/>
          <p:nvPr/>
        </p:nvSpPr>
        <p:spPr>
          <a:xfrm rot="5717102">
            <a:off x="4306193" y="2903042"/>
            <a:ext cx="842151" cy="428006"/>
          </a:xfrm>
          <a:prstGeom prst="blockArc">
            <a:avLst>
              <a:gd name="adj1" fmla="val 2089948"/>
              <a:gd name="adj2" fmla="val 13062210"/>
              <a:gd name="adj3" fmla="val 1595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1" name="Block Arc 80">
            <a:extLst>
              <a:ext uri="{FF2B5EF4-FFF2-40B4-BE49-F238E27FC236}">
                <a16:creationId xmlns:a16="http://schemas.microsoft.com/office/drawing/2014/main" id="{96810AE9-743A-44F9-B7B4-3B2972A09B74}"/>
              </a:ext>
            </a:extLst>
          </p:cNvPr>
          <p:cNvSpPr/>
          <p:nvPr/>
        </p:nvSpPr>
        <p:spPr>
          <a:xfrm rot="14549358">
            <a:off x="3243008" y="2542770"/>
            <a:ext cx="1063324" cy="1787980"/>
          </a:xfrm>
          <a:prstGeom prst="blockArc">
            <a:avLst>
              <a:gd name="adj1" fmla="val 6097946"/>
              <a:gd name="adj2" fmla="val 12852404"/>
              <a:gd name="adj3" fmla="val 67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82" name="Group 81">
            <a:extLst>
              <a:ext uri="{FF2B5EF4-FFF2-40B4-BE49-F238E27FC236}">
                <a16:creationId xmlns:a16="http://schemas.microsoft.com/office/drawing/2014/main" id="{4B147D50-2B5F-4FB4-AD00-B3EC0E1D5C06}"/>
              </a:ext>
            </a:extLst>
          </p:cNvPr>
          <p:cNvGrpSpPr/>
          <p:nvPr/>
        </p:nvGrpSpPr>
        <p:grpSpPr>
          <a:xfrm rot="21377957">
            <a:off x="4780541" y="3538119"/>
            <a:ext cx="393060" cy="253207"/>
            <a:chOff x="3874066" y="3859968"/>
            <a:chExt cx="480075" cy="330010"/>
          </a:xfrm>
        </p:grpSpPr>
        <p:grpSp>
          <p:nvGrpSpPr>
            <p:cNvPr id="83" name="Group 82">
              <a:extLst>
                <a:ext uri="{FF2B5EF4-FFF2-40B4-BE49-F238E27FC236}">
                  <a16:creationId xmlns:a16="http://schemas.microsoft.com/office/drawing/2014/main" id="{FAC66ADD-0F8C-476F-9945-E7C6BB12B9EF}"/>
                </a:ext>
              </a:extLst>
            </p:cNvPr>
            <p:cNvGrpSpPr/>
            <p:nvPr/>
          </p:nvGrpSpPr>
          <p:grpSpPr>
            <a:xfrm>
              <a:off x="3874066" y="3956662"/>
              <a:ext cx="480075" cy="137803"/>
              <a:chOff x="683568" y="4646126"/>
              <a:chExt cx="1164329" cy="137803"/>
            </a:xfrm>
          </p:grpSpPr>
          <p:sp>
            <p:nvSpPr>
              <p:cNvPr id="88" name="Rectangle 87">
                <a:extLst>
                  <a:ext uri="{FF2B5EF4-FFF2-40B4-BE49-F238E27FC236}">
                    <a16:creationId xmlns:a16="http://schemas.microsoft.com/office/drawing/2014/main" id="{8E0A1990-ECD9-44F3-8CC2-039EFF0A75DB}"/>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Rectangle 88">
                <a:extLst>
                  <a:ext uri="{FF2B5EF4-FFF2-40B4-BE49-F238E27FC236}">
                    <a16:creationId xmlns:a16="http://schemas.microsoft.com/office/drawing/2014/main" id="{2AF3D435-9E52-421F-9513-A81C63C09159}"/>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84" name="Oval 83">
              <a:extLst>
                <a:ext uri="{FF2B5EF4-FFF2-40B4-BE49-F238E27FC236}">
                  <a16:creationId xmlns:a16="http://schemas.microsoft.com/office/drawing/2014/main" id="{9B317F5D-1D81-42D7-8F89-D2CF2D9DAC69}"/>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5" name="Rectangle 84">
              <a:extLst>
                <a:ext uri="{FF2B5EF4-FFF2-40B4-BE49-F238E27FC236}">
                  <a16:creationId xmlns:a16="http://schemas.microsoft.com/office/drawing/2014/main" id="{C8B6847E-1E12-430E-B140-9CF1145B0C90}"/>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6" name="Rectangle 85">
              <a:extLst>
                <a:ext uri="{FF2B5EF4-FFF2-40B4-BE49-F238E27FC236}">
                  <a16:creationId xmlns:a16="http://schemas.microsoft.com/office/drawing/2014/main" id="{9A55EBE7-51C9-41AD-B922-4DE8B0265ADE}"/>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7" name="Rectangle 86">
              <a:extLst>
                <a:ext uri="{FF2B5EF4-FFF2-40B4-BE49-F238E27FC236}">
                  <a16:creationId xmlns:a16="http://schemas.microsoft.com/office/drawing/2014/main" id="{42A8B4DC-612D-442D-9027-3E31F716167F}"/>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90" name="Block Arc 89">
            <a:extLst>
              <a:ext uri="{FF2B5EF4-FFF2-40B4-BE49-F238E27FC236}">
                <a16:creationId xmlns:a16="http://schemas.microsoft.com/office/drawing/2014/main" id="{93EFFA89-E8BA-47F8-9D55-1390CEB4CE69}"/>
              </a:ext>
            </a:extLst>
          </p:cNvPr>
          <p:cNvSpPr/>
          <p:nvPr/>
        </p:nvSpPr>
        <p:spPr>
          <a:xfrm rot="15766997">
            <a:off x="4298302" y="3611586"/>
            <a:ext cx="1045492" cy="428006"/>
          </a:xfrm>
          <a:prstGeom prst="blockArc">
            <a:avLst>
              <a:gd name="adj1" fmla="val 3963938"/>
              <a:gd name="adj2" fmla="val 12306931"/>
              <a:gd name="adj3" fmla="val 101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1" name="Block Arc 90">
            <a:extLst>
              <a:ext uri="{FF2B5EF4-FFF2-40B4-BE49-F238E27FC236}">
                <a16:creationId xmlns:a16="http://schemas.microsoft.com/office/drawing/2014/main" id="{1659FA53-F2EB-488C-88B6-1B6578DFC07B}"/>
              </a:ext>
            </a:extLst>
          </p:cNvPr>
          <p:cNvSpPr/>
          <p:nvPr/>
        </p:nvSpPr>
        <p:spPr>
          <a:xfrm rot="14549358">
            <a:off x="3766953" y="3007811"/>
            <a:ext cx="663481" cy="717436"/>
          </a:xfrm>
          <a:prstGeom prst="blockArc">
            <a:avLst>
              <a:gd name="adj1" fmla="val 4067830"/>
              <a:gd name="adj2" fmla="val 12264408"/>
              <a:gd name="adj3" fmla="val 1031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2" name="Block Arc 91">
            <a:extLst>
              <a:ext uri="{FF2B5EF4-FFF2-40B4-BE49-F238E27FC236}">
                <a16:creationId xmlns:a16="http://schemas.microsoft.com/office/drawing/2014/main" id="{F4F188CA-C5C1-4C9C-B4C7-E29C77FE0C33}"/>
              </a:ext>
            </a:extLst>
          </p:cNvPr>
          <p:cNvSpPr/>
          <p:nvPr/>
        </p:nvSpPr>
        <p:spPr>
          <a:xfrm rot="2705524">
            <a:off x="3636878" y="2684572"/>
            <a:ext cx="453557" cy="524613"/>
          </a:xfrm>
          <a:prstGeom prst="blockArc">
            <a:avLst>
              <a:gd name="adj1" fmla="val 2280066"/>
              <a:gd name="adj2" fmla="val 8875687"/>
              <a:gd name="adj3" fmla="val 1561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3" name="Block Arc 92">
            <a:extLst>
              <a:ext uri="{FF2B5EF4-FFF2-40B4-BE49-F238E27FC236}">
                <a16:creationId xmlns:a16="http://schemas.microsoft.com/office/drawing/2014/main" id="{53028B22-8C85-4BC3-A756-E3C587882739}"/>
              </a:ext>
            </a:extLst>
          </p:cNvPr>
          <p:cNvSpPr/>
          <p:nvPr/>
        </p:nvSpPr>
        <p:spPr>
          <a:xfrm rot="12180171">
            <a:off x="3353424" y="2667672"/>
            <a:ext cx="342713" cy="492648"/>
          </a:xfrm>
          <a:prstGeom prst="blockArc">
            <a:avLst>
              <a:gd name="adj1" fmla="val 21545254"/>
              <a:gd name="adj2" fmla="val 10022432"/>
              <a:gd name="adj3" fmla="val 221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7" name="TextBox 36">
            <a:extLst>
              <a:ext uri="{FF2B5EF4-FFF2-40B4-BE49-F238E27FC236}">
                <a16:creationId xmlns:a16="http://schemas.microsoft.com/office/drawing/2014/main" id="{C8AE9D86-26F8-4B92-9DAC-B947A8E24A80}"/>
              </a:ext>
            </a:extLst>
          </p:cNvPr>
          <p:cNvSpPr txBox="1"/>
          <p:nvPr/>
        </p:nvSpPr>
        <p:spPr>
          <a:xfrm rot="20999305">
            <a:off x="2305303" y="3527880"/>
            <a:ext cx="717808" cy="246221"/>
          </a:xfrm>
          <a:prstGeom prst="rect">
            <a:avLst/>
          </a:prstGeom>
          <a:noFill/>
        </p:spPr>
        <p:txBody>
          <a:bodyPr wrap="square" rtlCol="0">
            <a:spAutoFit/>
          </a:bodyPr>
          <a:lstStyle/>
          <a:p>
            <a:r>
              <a:rPr lang="nl-BE" sz="1000" dirty="0" err="1">
                <a:solidFill>
                  <a:srgbClr val="FF0000"/>
                </a:solidFill>
              </a:rPr>
              <a:t>Dub.deb</a:t>
            </a:r>
            <a:r>
              <a:rPr lang="nl-BE" sz="1000" dirty="0"/>
              <a:t>.</a:t>
            </a:r>
          </a:p>
        </p:txBody>
      </p:sp>
      <p:grpSp>
        <p:nvGrpSpPr>
          <p:cNvPr id="95" name="Group 94">
            <a:extLst>
              <a:ext uri="{FF2B5EF4-FFF2-40B4-BE49-F238E27FC236}">
                <a16:creationId xmlns:a16="http://schemas.microsoft.com/office/drawing/2014/main" id="{E141E1C1-B3CE-4BA1-BC84-69DD12A4131C}"/>
              </a:ext>
            </a:extLst>
          </p:cNvPr>
          <p:cNvGrpSpPr/>
          <p:nvPr/>
        </p:nvGrpSpPr>
        <p:grpSpPr>
          <a:xfrm rot="2829687">
            <a:off x="2988173" y="3465285"/>
            <a:ext cx="176649" cy="222269"/>
            <a:chOff x="3874066" y="3859968"/>
            <a:chExt cx="480075" cy="330010"/>
          </a:xfrm>
        </p:grpSpPr>
        <p:grpSp>
          <p:nvGrpSpPr>
            <p:cNvPr id="96" name="Group 95">
              <a:extLst>
                <a:ext uri="{FF2B5EF4-FFF2-40B4-BE49-F238E27FC236}">
                  <a16:creationId xmlns:a16="http://schemas.microsoft.com/office/drawing/2014/main" id="{4936E4DE-C72B-4AC0-9F5A-79A5B12C2047}"/>
                </a:ext>
              </a:extLst>
            </p:cNvPr>
            <p:cNvGrpSpPr/>
            <p:nvPr/>
          </p:nvGrpSpPr>
          <p:grpSpPr>
            <a:xfrm>
              <a:off x="3874066" y="3956662"/>
              <a:ext cx="480075" cy="137803"/>
              <a:chOff x="683568" y="4646126"/>
              <a:chExt cx="1164329" cy="137803"/>
            </a:xfrm>
          </p:grpSpPr>
          <p:sp>
            <p:nvSpPr>
              <p:cNvPr id="101" name="Rectangle 100">
                <a:extLst>
                  <a:ext uri="{FF2B5EF4-FFF2-40B4-BE49-F238E27FC236}">
                    <a16:creationId xmlns:a16="http://schemas.microsoft.com/office/drawing/2014/main" id="{1F05591E-52BE-4151-BDA8-DB710E076C96}"/>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2" name="Rectangle 101">
                <a:extLst>
                  <a:ext uri="{FF2B5EF4-FFF2-40B4-BE49-F238E27FC236}">
                    <a16:creationId xmlns:a16="http://schemas.microsoft.com/office/drawing/2014/main" id="{EFC7FE75-6898-4C6F-B17C-7950D09A95BB}"/>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97" name="Oval 96">
              <a:extLst>
                <a:ext uri="{FF2B5EF4-FFF2-40B4-BE49-F238E27FC236}">
                  <a16:creationId xmlns:a16="http://schemas.microsoft.com/office/drawing/2014/main" id="{6DA9F80A-559C-4417-80C1-7FA43FDE1699}"/>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8" name="Rectangle 97">
              <a:extLst>
                <a:ext uri="{FF2B5EF4-FFF2-40B4-BE49-F238E27FC236}">
                  <a16:creationId xmlns:a16="http://schemas.microsoft.com/office/drawing/2014/main" id="{EF26863C-893E-43D5-B84E-E6F7E37057E1}"/>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9" name="Rectangle 98">
              <a:extLst>
                <a:ext uri="{FF2B5EF4-FFF2-40B4-BE49-F238E27FC236}">
                  <a16:creationId xmlns:a16="http://schemas.microsoft.com/office/drawing/2014/main" id="{450DC49B-626E-4E36-BC82-7BAD1B387E8B}"/>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Rectangle 99">
              <a:extLst>
                <a:ext uri="{FF2B5EF4-FFF2-40B4-BE49-F238E27FC236}">
                  <a16:creationId xmlns:a16="http://schemas.microsoft.com/office/drawing/2014/main" id="{79979D7A-FCA8-4C91-BDF4-2EA51DBB6459}"/>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2" name="Rectangle 1">
            <a:extLst>
              <a:ext uri="{FF2B5EF4-FFF2-40B4-BE49-F238E27FC236}">
                <a16:creationId xmlns:a16="http://schemas.microsoft.com/office/drawing/2014/main" id="{610833A2-C5AF-4771-BF15-7D8CF66B04CB}"/>
              </a:ext>
            </a:extLst>
          </p:cNvPr>
          <p:cNvSpPr/>
          <p:nvPr/>
        </p:nvSpPr>
        <p:spPr>
          <a:xfrm>
            <a:off x="3009975" y="2557791"/>
            <a:ext cx="1108916" cy="707379"/>
          </a:xfrm>
          <a:prstGeom prst="rect">
            <a:avLst/>
          </a:prstGeom>
          <a:solidFill>
            <a:srgbClr val="FFFF00">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Block Arc 102">
            <a:extLst>
              <a:ext uri="{FF2B5EF4-FFF2-40B4-BE49-F238E27FC236}">
                <a16:creationId xmlns:a16="http://schemas.microsoft.com/office/drawing/2014/main" id="{4E92C38F-0502-4015-974F-BC2B9C7517C7}"/>
              </a:ext>
            </a:extLst>
          </p:cNvPr>
          <p:cNvSpPr/>
          <p:nvPr/>
        </p:nvSpPr>
        <p:spPr>
          <a:xfrm rot="11473094">
            <a:off x="4628015" y="3617875"/>
            <a:ext cx="1045492" cy="463816"/>
          </a:xfrm>
          <a:prstGeom prst="blockArc">
            <a:avLst>
              <a:gd name="adj1" fmla="val 3963938"/>
              <a:gd name="adj2" fmla="val 12342944"/>
              <a:gd name="adj3" fmla="val 153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4" name="Block Arc 103">
            <a:extLst>
              <a:ext uri="{FF2B5EF4-FFF2-40B4-BE49-F238E27FC236}">
                <a16:creationId xmlns:a16="http://schemas.microsoft.com/office/drawing/2014/main" id="{9D816596-AE21-4DC8-9146-D9150C754E37}"/>
              </a:ext>
            </a:extLst>
          </p:cNvPr>
          <p:cNvSpPr/>
          <p:nvPr/>
        </p:nvSpPr>
        <p:spPr>
          <a:xfrm rot="612229">
            <a:off x="5152167" y="4016335"/>
            <a:ext cx="767934" cy="653172"/>
          </a:xfrm>
          <a:prstGeom prst="blockArc">
            <a:avLst>
              <a:gd name="adj1" fmla="val 10800000"/>
              <a:gd name="adj2" fmla="val 14572162"/>
              <a:gd name="adj3" fmla="val 1169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8" name="Block Arc 77">
            <a:extLst>
              <a:ext uri="{FF2B5EF4-FFF2-40B4-BE49-F238E27FC236}">
                <a16:creationId xmlns:a16="http://schemas.microsoft.com/office/drawing/2014/main" id="{62256B68-4141-4862-B9C0-D3483958F70F}"/>
              </a:ext>
            </a:extLst>
          </p:cNvPr>
          <p:cNvSpPr/>
          <p:nvPr/>
        </p:nvSpPr>
        <p:spPr>
          <a:xfrm rot="2452613">
            <a:off x="2808499" y="3392241"/>
            <a:ext cx="896161" cy="428006"/>
          </a:xfrm>
          <a:prstGeom prst="blockArc">
            <a:avLst>
              <a:gd name="adj1" fmla="val 11884945"/>
              <a:gd name="adj2" fmla="val 13048389"/>
              <a:gd name="adj3" fmla="val 1373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5" name="Block Arc 104">
            <a:extLst>
              <a:ext uri="{FF2B5EF4-FFF2-40B4-BE49-F238E27FC236}">
                <a16:creationId xmlns:a16="http://schemas.microsoft.com/office/drawing/2014/main" id="{19C2652B-A2B9-4B11-81D9-90C8A7EFB4B4}"/>
              </a:ext>
            </a:extLst>
          </p:cNvPr>
          <p:cNvSpPr/>
          <p:nvPr/>
        </p:nvSpPr>
        <p:spPr>
          <a:xfrm rot="10800000">
            <a:off x="4441989" y="3942966"/>
            <a:ext cx="767934" cy="653172"/>
          </a:xfrm>
          <a:prstGeom prst="blockArc">
            <a:avLst>
              <a:gd name="adj1" fmla="val 10858492"/>
              <a:gd name="adj2" fmla="val 19478898"/>
              <a:gd name="adj3" fmla="val 764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6" name="Block Arc 105">
            <a:extLst>
              <a:ext uri="{FF2B5EF4-FFF2-40B4-BE49-F238E27FC236}">
                <a16:creationId xmlns:a16="http://schemas.microsoft.com/office/drawing/2014/main" id="{4B25F624-75C8-445F-A52A-63D811F93144}"/>
              </a:ext>
            </a:extLst>
          </p:cNvPr>
          <p:cNvSpPr/>
          <p:nvPr/>
        </p:nvSpPr>
        <p:spPr>
          <a:xfrm rot="4912706">
            <a:off x="3957967" y="4380495"/>
            <a:ext cx="767934" cy="653172"/>
          </a:xfrm>
          <a:prstGeom prst="blockArc">
            <a:avLst>
              <a:gd name="adj1" fmla="val 11806359"/>
              <a:gd name="adj2" fmla="val 14273873"/>
              <a:gd name="adj3" fmla="val 688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8" name="TextBox 107">
            <a:extLst>
              <a:ext uri="{FF2B5EF4-FFF2-40B4-BE49-F238E27FC236}">
                <a16:creationId xmlns:a16="http://schemas.microsoft.com/office/drawing/2014/main" id="{8E782D8B-1655-4C6D-A308-B945F1A04380}"/>
              </a:ext>
            </a:extLst>
          </p:cNvPr>
          <p:cNvSpPr txBox="1"/>
          <p:nvPr/>
        </p:nvSpPr>
        <p:spPr>
          <a:xfrm>
            <a:off x="5505235" y="4474387"/>
            <a:ext cx="567128" cy="461665"/>
          </a:xfrm>
          <a:prstGeom prst="rect">
            <a:avLst/>
          </a:prstGeom>
          <a:noFill/>
        </p:spPr>
        <p:txBody>
          <a:bodyPr wrap="square" rtlCol="0">
            <a:spAutoFit/>
          </a:bodyPr>
          <a:lstStyle/>
          <a:p>
            <a:r>
              <a:rPr lang="nl-BE" sz="800" dirty="0">
                <a:solidFill>
                  <a:srgbClr val="FF0000"/>
                </a:solidFill>
              </a:rPr>
              <a:t>Boetes, intresten kosten</a:t>
            </a:r>
          </a:p>
        </p:txBody>
      </p:sp>
      <p:sp>
        <p:nvSpPr>
          <p:cNvPr id="109" name="Block Arc 108">
            <a:extLst>
              <a:ext uri="{FF2B5EF4-FFF2-40B4-BE49-F238E27FC236}">
                <a16:creationId xmlns:a16="http://schemas.microsoft.com/office/drawing/2014/main" id="{89C0C3DD-84A4-4ED9-9780-73EF892D28BB}"/>
              </a:ext>
            </a:extLst>
          </p:cNvPr>
          <p:cNvSpPr/>
          <p:nvPr/>
        </p:nvSpPr>
        <p:spPr>
          <a:xfrm rot="14918355">
            <a:off x="5117569" y="4109419"/>
            <a:ext cx="767934" cy="653172"/>
          </a:xfrm>
          <a:prstGeom prst="blockArc">
            <a:avLst>
              <a:gd name="adj1" fmla="val 14387965"/>
              <a:gd name="adj2" fmla="val 19478898"/>
              <a:gd name="adj3" fmla="val 764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10" name="Group 109">
            <a:extLst>
              <a:ext uri="{FF2B5EF4-FFF2-40B4-BE49-F238E27FC236}">
                <a16:creationId xmlns:a16="http://schemas.microsoft.com/office/drawing/2014/main" id="{DFD64C04-34A0-4355-A9ED-0A188991B385}"/>
              </a:ext>
            </a:extLst>
          </p:cNvPr>
          <p:cNvGrpSpPr/>
          <p:nvPr/>
        </p:nvGrpSpPr>
        <p:grpSpPr>
          <a:xfrm rot="207905">
            <a:off x="3626894" y="4211541"/>
            <a:ext cx="351258" cy="255383"/>
            <a:chOff x="3874066" y="3859968"/>
            <a:chExt cx="480075" cy="330010"/>
          </a:xfrm>
        </p:grpSpPr>
        <p:grpSp>
          <p:nvGrpSpPr>
            <p:cNvPr id="111" name="Group 110">
              <a:extLst>
                <a:ext uri="{FF2B5EF4-FFF2-40B4-BE49-F238E27FC236}">
                  <a16:creationId xmlns:a16="http://schemas.microsoft.com/office/drawing/2014/main" id="{5CFD2AB6-A20A-4C40-A968-7A3BD4ABAE4D}"/>
                </a:ext>
              </a:extLst>
            </p:cNvPr>
            <p:cNvGrpSpPr/>
            <p:nvPr/>
          </p:nvGrpSpPr>
          <p:grpSpPr>
            <a:xfrm>
              <a:off x="3874066" y="3956662"/>
              <a:ext cx="480075" cy="137803"/>
              <a:chOff x="683568" y="4646126"/>
              <a:chExt cx="1164329" cy="137803"/>
            </a:xfrm>
          </p:grpSpPr>
          <p:sp>
            <p:nvSpPr>
              <p:cNvPr id="116" name="Rectangle 115">
                <a:extLst>
                  <a:ext uri="{FF2B5EF4-FFF2-40B4-BE49-F238E27FC236}">
                    <a16:creationId xmlns:a16="http://schemas.microsoft.com/office/drawing/2014/main" id="{E68CED00-3021-4DEF-A169-4DE830BAB271}"/>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7" name="Rectangle 116">
                <a:extLst>
                  <a:ext uri="{FF2B5EF4-FFF2-40B4-BE49-F238E27FC236}">
                    <a16:creationId xmlns:a16="http://schemas.microsoft.com/office/drawing/2014/main" id="{9C433264-966C-40A4-8756-D610F225EA9D}"/>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12" name="Oval 111">
              <a:extLst>
                <a:ext uri="{FF2B5EF4-FFF2-40B4-BE49-F238E27FC236}">
                  <a16:creationId xmlns:a16="http://schemas.microsoft.com/office/drawing/2014/main" id="{C93E3541-9C5D-4137-8C6A-2FB00A15414A}"/>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3" name="Rectangle 112">
              <a:extLst>
                <a:ext uri="{FF2B5EF4-FFF2-40B4-BE49-F238E27FC236}">
                  <a16:creationId xmlns:a16="http://schemas.microsoft.com/office/drawing/2014/main" id="{49D38AF5-9196-4AFC-8BCD-C09E34A708EE}"/>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4" name="Rectangle 113">
              <a:extLst>
                <a:ext uri="{FF2B5EF4-FFF2-40B4-BE49-F238E27FC236}">
                  <a16:creationId xmlns:a16="http://schemas.microsoft.com/office/drawing/2014/main" id="{EDE1020F-1180-40FE-9AD7-03728255449D}"/>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5" name="Rectangle 114">
              <a:extLst>
                <a:ext uri="{FF2B5EF4-FFF2-40B4-BE49-F238E27FC236}">
                  <a16:creationId xmlns:a16="http://schemas.microsoft.com/office/drawing/2014/main" id="{5A2FD59E-C851-411C-917D-3410C16561C1}"/>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19" name="Group 118">
            <a:extLst>
              <a:ext uri="{FF2B5EF4-FFF2-40B4-BE49-F238E27FC236}">
                <a16:creationId xmlns:a16="http://schemas.microsoft.com/office/drawing/2014/main" id="{CEFFB827-0A46-4479-9A38-8F5D45DA1DF9}"/>
              </a:ext>
            </a:extLst>
          </p:cNvPr>
          <p:cNvGrpSpPr/>
          <p:nvPr/>
        </p:nvGrpSpPr>
        <p:grpSpPr>
          <a:xfrm rot="3799951">
            <a:off x="2995793" y="4091751"/>
            <a:ext cx="135510" cy="184349"/>
            <a:chOff x="3874066" y="3859968"/>
            <a:chExt cx="480075" cy="330010"/>
          </a:xfrm>
        </p:grpSpPr>
        <p:grpSp>
          <p:nvGrpSpPr>
            <p:cNvPr id="120" name="Group 119">
              <a:extLst>
                <a:ext uri="{FF2B5EF4-FFF2-40B4-BE49-F238E27FC236}">
                  <a16:creationId xmlns:a16="http://schemas.microsoft.com/office/drawing/2014/main" id="{37967A04-07B1-4A40-BAE5-FD74270F57C0}"/>
                </a:ext>
              </a:extLst>
            </p:cNvPr>
            <p:cNvGrpSpPr/>
            <p:nvPr/>
          </p:nvGrpSpPr>
          <p:grpSpPr>
            <a:xfrm>
              <a:off x="3874066" y="3956662"/>
              <a:ext cx="480075" cy="137803"/>
              <a:chOff x="683568" y="4646126"/>
              <a:chExt cx="1164329" cy="137803"/>
            </a:xfrm>
          </p:grpSpPr>
          <p:sp>
            <p:nvSpPr>
              <p:cNvPr id="125" name="Rectangle 124">
                <a:extLst>
                  <a:ext uri="{FF2B5EF4-FFF2-40B4-BE49-F238E27FC236}">
                    <a16:creationId xmlns:a16="http://schemas.microsoft.com/office/drawing/2014/main" id="{D40B1105-79F1-4943-9724-2FCB45AF6D4D}"/>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6" name="Rectangle 125">
                <a:extLst>
                  <a:ext uri="{FF2B5EF4-FFF2-40B4-BE49-F238E27FC236}">
                    <a16:creationId xmlns:a16="http://schemas.microsoft.com/office/drawing/2014/main" id="{62DD9753-8F5A-4D7D-9FEB-D14CF4742CAA}"/>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21" name="Oval 120">
              <a:extLst>
                <a:ext uri="{FF2B5EF4-FFF2-40B4-BE49-F238E27FC236}">
                  <a16:creationId xmlns:a16="http://schemas.microsoft.com/office/drawing/2014/main" id="{03B5C82A-F2EE-431C-8349-07E8B69B3D24}"/>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Rectangle 121">
              <a:extLst>
                <a:ext uri="{FF2B5EF4-FFF2-40B4-BE49-F238E27FC236}">
                  <a16:creationId xmlns:a16="http://schemas.microsoft.com/office/drawing/2014/main" id="{CE2352AC-B98C-44B8-8AA9-61A06202612C}"/>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3" name="Rectangle 122">
              <a:extLst>
                <a:ext uri="{FF2B5EF4-FFF2-40B4-BE49-F238E27FC236}">
                  <a16:creationId xmlns:a16="http://schemas.microsoft.com/office/drawing/2014/main" id="{2D92779A-D1C3-46D2-8E9A-40074F58860C}"/>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4" name="Rectangle 123">
              <a:extLst>
                <a:ext uri="{FF2B5EF4-FFF2-40B4-BE49-F238E27FC236}">
                  <a16:creationId xmlns:a16="http://schemas.microsoft.com/office/drawing/2014/main" id="{891EBE07-301C-4530-85A2-614BEA737C67}"/>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27" name="TextBox 126">
            <a:extLst>
              <a:ext uri="{FF2B5EF4-FFF2-40B4-BE49-F238E27FC236}">
                <a16:creationId xmlns:a16="http://schemas.microsoft.com/office/drawing/2014/main" id="{847AB7E0-EF4C-44B7-A8C3-234D97FA84AB}"/>
              </a:ext>
            </a:extLst>
          </p:cNvPr>
          <p:cNvSpPr txBox="1"/>
          <p:nvPr/>
        </p:nvSpPr>
        <p:spPr>
          <a:xfrm rot="20999305">
            <a:off x="2408279" y="3911285"/>
            <a:ext cx="717808" cy="369332"/>
          </a:xfrm>
          <a:prstGeom prst="rect">
            <a:avLst/>
          </a:prstGeom>
          <a:noFill/>
        </p:spPr>
        <p:txBody>
          <a:bodyPr wrap="square" rtlCol="0">
            <a:spAutoFit/>
          </a:bodyPr>
          <a:lstStyle/>
          <a:p>
            <a:r>
              <a:rPr lang="nl-BE" sz="900" dirty="0">
                <a:solidFill>
                  <a:srgbClr val="FF0000"/>
                </a:solidFill>
              </a:rPr>
              <a:t>Privé opnames</a:t>
            </a:r>
          </a:p>
        </p:txBody>
      </p:sp>
      <p:sp>
        <p:nvSpPr>
          <p:cNvPr id="137" name="Block Arc 136">
            <a:extLst>
              <a:ext uri="{FF2B5EF4-FFF2-40B4-BE49-F238E27FC236}">
                <a16:creationId xmlns:a16="http://schemas.microsoft.com/office/drawing/2014/main" id="{017DA89B-9041-49F8-9163-7338007236C7}"/>
              </a:ext>
            </a:extLst>
          </p:cNvPr>
          <p:cNvSpPr/>
          <p:nvPr/>
        </p:nvSpPr>
        <p:spPr>
          <a:xfrm rot="14261588">
            <a:off x="2548013" y="2752919"/>
            <a:ext cx="896161" cy="428006"/>
          </a:xfrm>
          <a:prstGeom prst="blockArc">
            <a:avLst>
              <a:gd name="adj1" fmla="val 11947331"/>
              <a:gd name="adj2" fmla="val 12720458"/>
              <a:gd name="adj3" fmla="val 1822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38" name="Group 137">
            <a:extLst>
              <a:ext uri="{FF2B5EF4-FFF2-40B4-BE49-F238E27FC236}">
                <a16:creationId xmlns:a16="http://schemas.microsoft.com/office/drawing/2014/main" id="{5B7DAEF6-2763-403E-A663-AEDB1CE4D224}"/>
              </a:ext>
            </a:extLst>
          </p:cNvPr>
          <p:cNvGrpSpPr/>
          <p:nvPr/>
        </p:nvGrpSpPr>
        <p:grpSpPr>
          <a:xfrm rot="1778743">
            <a:off x="3005231" y="3207191"/>
            <a:ext cx="224540" cy="222269"/>
            <a:chOff x="3874066" y="3859968"/>
            <a:chExt cx="480075" cy="330010"/>
          </a:xfrm>
        </p:grpSpPr>
        <p:grpSp>
          <p:nvGrpSpPr>
            <p:cNvPr id="139" name="Group 138">
              <a:extLst>
                <a:ext uri="{FF2B5EF4-FFF2-40B4-BE49-F238E27FC236}">
                  <a16:creationId xmlns:a16="http://schemas.microsoft.com/office/drawing/2014/main" id="{68973096-908C-4162-947B-3F5604AC67F4}"/>
                </a:ext>
              </a:extLst>
            </p:cNvPr>
            <p:cNvGrpSpPr/>
            <p:nvPr/>
          </p:nvGrpSpPr>
          <p:grpSpPr>
            <a:xfrm>
              <a:off x="3874066" y="3956662"/>
              <a:ext cx="480075" cy="137803"/>
              <a:chOff x="683568" y="4646126"/>
              <a:chExt cx="1164329" cy="137803"/>
            </a:xfrm>
          </p:grpSpPr>
          <p:sp>
            <p:nvSpPr>
              <p:cNvPr id="144" name="Rectangle 143">
                <a:extLst>
                  <a:ext uri="{FF2B5EF4-FFF2-40B4-BE49-F238E27FC236}">
                    <a16:creationId xmlns:a16="http://schemas.microsoft.com/office/drawing/2014/main" id="{7A875FFF-0FB9-413F-9450-FEB61201B9E6}"/>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5" name="Rectangle 144">
                <a:extLst>
                  <a:ext uri="{FF2B5EF4-FFF2-40B4-BE49-F238E27FC236}">
                    <a16:creationId xmlns:a16="http://schemas.microsoft.com/office/drawing/2014/main" id="{9E42F232-C7D4-45BD-81C7-9DAF848BCF6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0" name="Oval 139">
              <a:extLst>
                <a:ext uri="{FF2B5EF4-FFF2-40B4-BE49-F238E27FC236}">
                  <a16:creationId xmlns:a16="http://schemas.microsoft.com/office/drawing/2014/main" id="{34BB7299-4F96-4E44-AF46-A22D4CCDE94E}"/>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1" name="Rectangle 140">
              <a:extLst>
                <a:ext uri="{FF2B5EF4-FFF2-40B4-BE49-F238E27FC236}">
                  <a16:creationId xmlns:a16="http://schemas.microsoft.com/office/drawing/2014/main" id="{E685CC1D-BF7E-4121-B835-9E8E3B14DE5B}"/>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2" name="Rectangle 141">
              <a:extLst>
                <a:ext uri="{FF2B5EF4-FFF2-40B4-BE49-F238E27FC236}">
                  <a16:creationId xmlns:a16="http://schemas.microsoft.com/office/drawing/2014/main" id="{23384A3E-8B3C-46DB-AC11-72732782517A}"/>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3" name="Rectangle 142">
              <a:extLst>
                <a:ext uri="{FF2B5EF4-FFF2-40B4-BE49-F238E27FC236}">
                  <a16:creationId xmlns:a16="http://schemas.microsoft.com/office/drawing/2014/main" id="{73C973D9-FC9D-4555-BED0-1A0618BBD11A}"/>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6" name="Block Arc 145">
            <a:extLst>
              <a:ext uri="{FF2B5EF4-FFF2-40B4-BE49-F238E27FC236}">
                <a16:creationId xmlns:a16="http://schemas.microsoft.com/office/drawing/2014/main" id="{561A0DB1-A413-48AE-922E-B17F66B2DA1B}"/>
              </a:ext>
            </a:extLst>
          </p:cNvPr>
          <p:cNvSpPr/>
          <p:nvPr/>
        </p:nvSpPr>
        <p:spPr>
          <a:xfrm rot="7330718">
            <a:off x="2215222" y="3398323"/>
            <a:ext cx="1045492" cy="1026290"/>
          </a:xfrm>
          <a:prstGeom prst="blockArc">
            <a:avLst>
              <a:gd name="adj1" fmla="val 10321236"/>
              <a:gd name="adj2" fmla="val 13980206"/>
              <a:gd name="adj3" fmla="val 720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27" name="Picture 26">
            <a:extLst>
              <a:ext uri="{FF2B5EF4-FFF2-40B4-BE49-F238E27FC236}">
                <a16:creationId xmlns:a16="http://schemas.microsoft.com/office/drawing/2014/main" id="{E2401A6B-3D59-4DD8-978C-AA34F193185F}"/>
              </a:ext>
            </a:extLst>
          </p:cNvPr>
          <p:cNvPicPr>
            <a:picLocks noChangeAspect="1"/>
          </p:cNvPicPr>
          <p:nvPr/>
        </p:nvPicPr>
        <p:blipFill>
          <a:blip r:embed="rId7"/>
          <a:stretch>
            <a:fillRect/>
          </a:stretch>
        </p:blipFill>
        <p:spPr>
          <a:xfrm>
            <a:off x="2792699" y="3333457"/>
            <a:ext cx="164860" cy="75415"/>
          </a:xfrm>
          <a:prstGeom prst="rect">
            <a:avLst/>
          </a:prstGeom>
        </p:spPr>
      </p:pic>
      <p:sp>
        <p:nvSpPr>
          <p:cNvPr id="147" name="Block Arc 146">
            <a:extLst>
              <a:ext uri="{FF2B5EF4-FFF2-40B4-BE49-F238E27FC236}">
                <a16:creationId xmlns:a16="http://schemas.microsoft.com/office/drawing/2014/main" id="{37BD471D-4613-4180-A306-FA412850101E}"/>
              </a:ext>
            </a:extLst>
          </p:cNvPr>
          <p:cNvSpPr/>
          <p:nvPr/>
        </p:nvSpPr>
        <p:spPr>
          <a:xfrm rot="16581485">
            <a:off x="2802997" y="2649621"/>
            <a:ext cx="1045492" cy="1026290"/>
          </a:xfrm>
          <a:prstGeom prst="blockArc">
            <a:avLst>
              <a:gd name="adj1" fmla="val 13255801"/>
              <a:gd name="adj2" fmla="val 13980206"/>
              <a:gd name="adj3" fmla="val 720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8" name="Rectangle 27">
            <a:extLst>
              <a:ext uri="{FF2B5EF4-FFF2-40B4-BE49-F238E27FC236}">
                <a16:creationId xmlns:a16="http://schemas.microsoft.com/office/drawing/2014/main" id="{65CEA540-7700-42C9-B0DD-495B36862937}"/>
              </a:ext>
            </a:extLst>
          </p:cNvPr>
          <p:cNvSpPr/>
          <p:nvPr/>
        </p:nvSpPr>
        <p:spPr>
          <a:xfrm rot="2356370">
            <a:off x="2788117" y="3424017"/>
            <a:ext cx="105128" cy="80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9" name="Picture 38">
            <a:extLst>
              <a:ext uri="{FF2B5EF4-FFF2-40B4-BE49-F238E27FC236}">
                <a16:creationId xmlns:a16="http://schemas.microsoft.com/office/drawing/2014/main" id="{CE650DC4-4B64-4316-B603-1FA52B3873E0}"/>
              </a:ext>
            </a:extLst>
          </p:cNvPr>
          <p:cNvPicPr>
            <a:picLocks noChangeAspect="1"/>
          </p:cNvPicPr>
          <p:nvPr/>
        </p:nvPicPr>
        <p:blipFill>
          <a:blip r:embed="rId8"/>
          <a:stretch>
            <a:fillRect/>
          </a:stretch>
        </p:blipFill>
        <p:spPr>
          <a:xfrm>
            <a:off x="2397526" y="2808503"/>
            <a:ext cx="65507" cy="356985"/>
          </a:xfrm>
          <a:prstGeom prst="rect">
            <a:avLst/>
          </a:prstGeom>
        </p:spPr>
      </p:pic>
      <p:pic>
        <p:nvPicPr>
          <p:cNvPr id="41" name="Picture 40">
            <a:extLst>
              <a:ext uri="{FF2B5EF4-FFF2-40B4-BE49-F238E27FC236}">
                <a16:creationId xmlns:a16="http://schemas.microsoft.com/office/drawing/2014/main" id="{A6FDEB34-F347-463C-84AF-6D22B8B5B800}"/>
              </a:ext>
            </a:extLst>
          </p:cNvPr>
          <p:cNvPicPr>
            <a:picLocks noChangeAspect="1"/>
          </p:cNvPicPr>
          <p:nvPr/>
        </p:nvPicPr>
        <p:blipFill>
          <a:blip r:embed="rId9"/>
          <a:stretch>
            <a:fillRect/>
          </a:stretch>
        </p:blipFill>
        <p:spPr>
          <a:xfrm>
            <a:off x="2303762" y="3027083"/>
            <a:ext cx="256294" cy="459720"/>
          </a:xfrm>
          <a:prstGeom prst="rect">
            <a:avLst/>
          </a:prstGeom>
        </p:spPr>
      </p:pic>
      <p:pic>
        <p:nvPicPr>
          <p:cNvPr id="150" name="Picture 149">
            <a:extLst>
              <a:ext uri="{FF2B5EF4-FFF2-40B4-BE49-F238E27FC236}">
                <a16:creationId xmlns:a16="http://schemas.microsoft.com/office/drawing/2014/main" id="{C4242499-7CE2-434D-9875-CDF534C0D0CF}"/>
              </a:ext>
            </a:extLst>
          </p:cNvPr>
          <p:cNvPicPr>
            <a:picLocks noChangeAspect="1"/>
          </p:cNvPicPr>
          <p:nvPr/>
        </p:nvPicPr>
        <p:blipFill>
          <a:blip r:embed="rId8"/>
          <a:stretch>
            <a:fillRect/>
          </a:stretch>
        </p:blipFill>
        <p:spPr>
          <a:xfrm>
            <a:off x="2390465" y="2891320"/>
            <a:ext cx="79922" cy="299758"/>
          </a:xfrm>
          <a:prstGeom prst="rect">
            <a:avLst/>
          </a:prstGeom>
        </p:spPr>
      </p:pic>
      <p:sp>
        <p:nvSpPr>
          <p:cNvPr id="151" name="Rectangle 150">
            <a:extLst>
              <a:ext uri="{FF2B5EF4-FFF2-40B4-BE49-F238E27FC236}">
                <a16:creationId xmlns:a16="http://schemas.microsoft.com/office/drawing/2014/main" id="{22A916AE-A932-4356-A12F-2F34C7097CDB}"/>
              </a:ext>
            </a:extLst>
          </p:cNvPr>
          <p:cNvSpPr/>
          <p:nvPr/>
        </p:nvSpPr>
        <p:spPr>
          <a:xfrm rot="1372062">
            <a:off x="5518608" y="4146142"/>
            <a:ext cx="570863" cy="283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 name="Picture 50">
            <a:extLst>
              <a:ext uri="{FF2B5EF4-FFF2-40B4-BE49-F238E27FC236}">
                <a16:creationId xmlns:a16="http://schemas.microsoft.com/office/drawing/2014/main" id="{28BB4698-60EE-48CD-A83C-90FFFF87442D}"/>
              </a:ext>
            </a:extLst>
          </p:cNvPr>
          <p:cNvPicPr>
            <a:picLocks noChangeAspect="1"/>
          </p:cNvPicPr>
          <p:nvPr/>
        </p:nvPicPr>
        <p:blipFill>
          <a:blip r:embed="rId10"/>
          <a:stretch>
            <a:fillRect/>
          </a:stretch>
        </p:blipFill>
        <p:spPr>
          <a:xfrm rot="3089576">
            <a:off x="5606762" y="3378746"/>
            <a:ext cx="437199" cy="538770"/>
          </a:xfrm>
          <a:prstGeom prst="rect">
            <a:avLst/>
          </a:prstGeom>
        </p:spPr>
      </p:pic>
      <p:cxnSp>
        <p:nvCxnSpPr>
          <p:cNvPr id="2048" name="Straight Connector 2047">
            <a:extLst>
              <a:ext uri="{FF2B5EF4-FFF2-40B4-BE49-F238E27FC236}">
                <a16:creationId xmlns:a16="http://schemas.microsoft.com/office/drawing/2014/main" id="{A73F8DA9-F4BF-4154-A110-B5BDD5E9F901}"/>
              </a:ext>
            </a:extLst>
          </p:cNvPr>
          <p:cNvCxnSpPr/>
          <p:nvPr/>
        </p:nvCxnSpPr>
        <p:spPr>
          <a:xfrm flipH="1">
            <a:off x="5565304" y="3814701"/>
            <a:ext cx="45236" cy="6999"/>
          </a:xfrm>
          <a:prstGeom prst="line">
            <a:avLst/>
          </a:prstGeom>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ACC03A6A-3304-4C87-8805-53EBF66A830D}"/>
              </a:ext>
            </a:extLst>
          </p:cNvPr>
          <p:cNvSpPr txBox="1"/>
          <p:nvPr/>
        </p:nvSpPr>
        <p:spPr>
          <a:xfrm>
            <a:off x="5592925" y="3738036"/>
            <a:ext cx="638612" cy="215444"/>
          </a:xfrm>
          <a:prstGeom prst="rect">
            <a:avLst/>
          </a:prstGeom>
          <a:noFill/>
        </p:spPr>
        <p:txBody>
          <a:bodyPr wrap="square" rtlCol="0">
            <a:spAutoFit/>
          </a:bodyPr>
          <a:lstStyle/>
          <a:p>
            <a:r>
              <a:rPr lang="nl-BE" sz="800" dirty="0">
                <a:solidFill>
                  <a:srgbClr val="FF0000"/>
                </a:solidFill>
              </a:rPr>
              <a:t>Verliezen</a:t>
            </a:r>
          </a:p>
        </p:txBody>
      </p:sp>
      <p:sp>
        <p:nvSpPr>
          <p:cNvPr id="149" name="TextBox 148">
            <a:extLst>
              <a:ext uri="{FF2B5EF4-FFF2-40B4-BE49-F238E27FC236}">
                <a16:creationId xmlns:a16="http://schemas.microsoft.com/office/drawing/2014/main" id="{47F1CF6F-01FF-41F3-822A-547F69AEAA06}"/>
              </a:ext>
            </a:extLst>
          </p:cNvPr>
          <p:cNvSpPr txBox="1"/>
          <p:nvPr/>
        </p:nvSpPr>
        <p:spPr>
          <a:xfrm rot="20025344">
            <a:off x="2138637" y="2650041"/>
            <a:ext cx="673973" cy="400110"/>
          </a:xfrm>
          <a:prstGeom prst="rect">
            <a:avLst/>
          </a:prstGeom>
          <a:noFill/>
        </p:spPr>
        <p:txBody>
          <a:bodyPr wrap="square" rtlCol="0">
            <a:spAutoFit/>
          </a:bodyPr>
          <a:lstStyle/>
          <a:p>
            <a:r>
              <a:rPr lang="nl-BE" sz="1000" dirty="0">
                <a:solidFill>
                  <a:srgbClr val="FF0000"/>
                </a:solidFill>
              </a:rPr>
              <a:t>Obsolete stocks</a:t>
            </a:r>
            <a:r>
              <a:rPr lang="nl-BE" sz="1000" dirty="0"/>
              <a:t>.</a:t>
            </a:r>
          </a:p>
        </p:txBody>
      </p:sp>
      <p:pic>
        <p:nvPicPr>
          <p:cNvPr id="148" name="Picture 147">
            <a:extLst>
              <a:ext uri="{FF2B5EF4-FFF2-40B4-BE49-F238E27FC236}">
                <a16:creationId xmlns:a16="http://schemas.microsoft.com/office/drawing/2014/main" id="{8EB0206A-34C7-49F3-BA7F-51314B83ED5F}"/>
              </a:ext>
            </a:extLst>
          </p:cNvPr>
          <p:cNvPicPr>
            <a:picLocks noChangeAspect="1"/>
          </p:cNvPicPr>
          <p:nvPr/>
        </p:nvPicPr>
        <p:blipFill>
          <a:blip r:embed="rId11"/>
          <a:stretch>
            <a:fillRect/>
          </a:stretch>
        </p:blipFill>
        <p:spPr>
          <a:xfrm rot="1813279">
            <a:off x="2598028" y="716113"/>
            <a:ext cx="1275377" cy="637689"/>
          </a:xfrm>
          <a:prstGeom prst="rect">
            <a:avLst/>
          </a:prstGeom>
        </p:spPr>
      </p:pic>
      <p:pic>
        <p:nvPicPr>
          <p:cNvPr id="152" name="Picture 151">
            <a:extLst>
              <a:ext uri="{FF2B5EF4-FFF2-40B4-BE49-F238E27FC236}">
                <a16:creationId xmlns:a16="http://schemas.microsoft.com/office/drawing/2014/main" id="{79C0130A-553A-4E71-81FA-6A2B254E36F4}"/>
              </a:ext>
            </a:extLst>
          </p:cNvPr>
          <p:cNvPicPr>
            <a:picLocks noChangeAspect="1"/>
          </p:cNvPicPr>
          <p:nvPr/>
        </p:nvPicPr>
        <p:blipFill>
          <a:blip r:embed="rId12"/>
          <a:stretch>
            <a:fillRect/>
          </a:stretch>
        </p:blipFill>
        <p:spPr>
          <a:xfrm rot="17749095">
            <a:off x="5589641" y="438361"/>
            <a:ext cx="1710700" cy="883690"/>
          </a:xfrm>
          <a:prstGeom prst="rect">
            <a:avLst/>
          </a:prstGeom>
        </p:spPr>
      </p:pic>
      <p:pic>
        <p:nvPicPr>
          <p:cNvPr id="153" name="Picture 152">
            <a:extLst>
              <a:ext uri="{FF2B5EF4-FFF2-40B4-BE49-F238E27FC236}">
                <a16:creationId xmlns:a16="http://schemas.microsoft.com/office/drawing/2014/main" id="{91A3CF9D-38E0-4F05-B69C-8A1E0563A777}"/>
              </a:ext>
            </a:extLst>
          </p:cNvPr>
          <p:cNvPicPr>
            <a:picLocks noChangeAspect="1"/>
          </p:cNvPicPr>
          <p:nvPr/>
        </p:nvPicPr>
        <p:blipFill>
          <a:blip r:embed="rId13"/>
          <a:stretch>
            <a:fillRect/>
          </a:stretch>
        </p:blipFill>
        <p:spPr>
          <a:xfrm rot="10800000">
            <a:off x="6826480" y="1204105"/>
            <a:ext cx="1877425" cy="1706184"/>
          </a:xfrm>
          <a:prstGeom prst="rect">
            <a:avLst/>
          </a:prstGeom>
        </p:spPr>
      </p:pic>
      <p:pic>
        <p:nvPicPr>
          <p:cNvPr id="154" name="Picture 153">
            <a:extLst>
              <a:ext uri="{FF2B5EF4-FFF2-40B4-BE49-F238E27FC236}">
                <a16:creationId xmlns:a16="http://schemas.microsoft.com/office/drawing/2014/main" id="{2CAFBAC3-31ED-46BD-B9CE-E853BA63B685}"/>
              </a:ext>
            </a:extLst>
          </p:cNvPr>
          <p:cNvPicPr>
            <a:picLocks noChangeAspect="1"/>
          </p:cNvPicPr>
          <p:nvPr/>
        </p:nvPicPr>
        <p:blipFill>
          <a:blip r:embed="rId14"/>
          <a:stretch>
            <a:fillRect/>
          </a:stretch>
        </p:blipFill>
        <p:spPr>
          <a:xfrm rot="1928639">
            <a:off x="3114390" y="27755"/>
            <a:ext cx="1770204" cy="1139438"/>
          </a:xfrm>
          <a:prstGeom prst="rect">
            <a:avLst/>
          </a:prstGeom>
        </p:spPr>
      </p:pic>
    </p:spTree>
    <p:extLst>
      <p:ext uri="{BB962C8B-B14F-4D97-AF65-F5344CB8AC3E}">
        <p14:creationId xmlns:p14="http://schemas.microsoft.com/office/powerpoint/2010/main" val="31251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04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5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5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0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3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5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5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5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4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42" presetClass="path" presetSubtype="0" accel="50000" decel="50000" fill="hold" nodeType="clickEffect">
                                  <p:stCondLst>
                                    <p:cond delay="0"/>
                                  </p:stCondLst>
                                  <p:childTnLst>
                                    <p:animMotion origin="layout" path="M 5.55556E-7 4.07407E-6 L 0.12413 0.11597 " pathEditMode="relative" rAng="0" ptsTypes="AA">
                                      <p:cBhvr>
                                        <p:cTn id="162" dur="2000" fill="hold"/>
                                        <p:tgtEl>
                                          <p:spTgt spid="148"/>
                                        </p:tgtEl>
                                        <p:attrNameLst>
                                          <p:attrName>ppt_x</p:attrName>
                                          <p:attrName>ppt_y</p:attrName>
                                        </p:attrNameLst>
                                      </p:cBhvr>
                                      <p:rCtr x="6198" y="5787"/>
                                    </p:animMotion>
                                  </p:childTnLst>
                                </p:cTn>
                              </p:par>
                              <p:par>
                                <p:cTn id="163" presetID="10" presetClass="exit" presetSubtype="0" fill="hold" nodeType="withEffect">
                                  <p:stCondLst>
                                    <p:cond delay="0"/>
                                  </p:stCondLst>
                                  <p:childTnLst>
                                    <p:animEffect transition="out" filter="fade">
                                      <p:cBhvr>
                                        <p:cTn id="164" dur="500"/>
                                        <p:tgtEl>
                                          <p:spTgt spid="4"/>
                                        </p:tgtEl>
                                      </p:cBhvr>
                                    </p:animEffect>
                                    <p:set>
                                      <p:cBhvr>
                                        <p:cTn id="165" dur="1" fill="hold">
                                          <p:stCondLst>
                                            <p:cond delay="499"/>
                                          </p:stCondLst>
                                        </p:cTn>
                                        <p:tgtEl>
                                          <p:spTgt spid="4"/>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500"/>
                                        <p:tgtEl>
                                          <p:spTgt spid="148"/>
                                        </p:tgtEl>
                                      </p:cBhvr>
                                    </p:animEffect>
                                    <p:set>
                                      <p:cBhvr>
                                        <p:cTn id="170" dur="1" fill="hold">
                                          <p:stCondLst>
                                            <p:cond delay="499"/>
                                          </p:stCondLst>
                                        </p:cTn>
                                        <p:tgtEl>
                                          <p:spTgt spid="148"/>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42" presetClass="path" presetSubtype="0" accel="50000" decel="50000" fill="hold" nodeType="clickEffect">
                                  <p:stCondLst>
                                    <p:cond delay="0"/>
                                  </p:stCondLst>
                                  <p:childTnLst>
                                    <p:animMotion origin="layout" path="M -1.94444E-6 1.48148E-6 L -0.21475 -0.05579 " pathEditMode="relative" rAng="0" ptsTypes="AA">
                                      <p:cBhvr>
                                        <p:cTn id="174" dur="2000" fill="hold"/>
                                        <p:tgtEl>
                                          <p:spTgt spid="153"/>
                                        </p:tgtEl>
                                        <p:attrNameLst>
                                          <p:attrName>ppt_x</p:attrName>
                                          <p:attrName>ppt_y</p:attrName>
                                        </p:attrNameLst>
                                      </p:cBhvr>
                                      <p:rCtr x="-10747" y="-2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5" grpId="0" animBg="1"/>
      <p:bldP spid="66" grpId="0" animBg="1"/>
      <p:bldP spid="75" grpId="0" animBg="1"/>
      <p:bldP spid="76" grpId="0" animBg="1"/>
      <p:bldP spid="77" grpId="0" animBg="1"/>
      <p:bldP spid="79" grpId="0" animBg="1"/>
      <p:bldP spid="80" grpId="0" animBg="1"/>
      <p:bldP spid="81" grpId="0" animBg="1"/>
      <p:bldP spid="90" grpId="0" animBg="1"/>
      <p:bldP spid="37" grpId="0"/>
      <p:bldP spid="103" grpId="0" animBg="1"/>
      <p:bldP spid="104" grpId="0" animBg="1"/>
      <p:bldP spid="78" grpId="0" animBg="1"/>
      <p:bldP spid="105" grpId="0" animBg="1"/>
      <p:bldP spid="106" grpId="0" animBg="1"/>
      <p:bldP spid="108" grpId="0"/>
      <p:bldP spid="109" grpId="0" animBg="1"/>
      <p:bldP spid="127" grpId="0"/>
      <p:bldP spid="137" grpId="0" animBg="1"/>
      <p:bldP spid="146" grpId="0" animBg="1"/>
      <p:bldP spid="147" grpId="0" animBg="1"/>
      <p:bldP spid="155" grpId="0"/>
      <p:bldP spid="14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2239CC2-04B6-4369-9426-6A3CC9AA9733}"/>
              </a:ext>
            </a:extLst>
          </p:cNvPr>
          <p:cNvPicPr>
            <a:picLocks noChangeAspect="1"/>
          </p:cNvPicPr>
          <p:nvPr/>
        </p:nvPicPr>
        <p:blipFill>
          <a:blip r:embed="rId2"/>
          <a:stretch>
            <a:fillRect/>
          </a:stretch>
        </p:blipFill>
        <p:spPr>
          <a:xfrm>
            <a:off x="8849493" y="42008"/>
            <a:ext cx="381849" cy="658262"/>
          </a:xfrm>
          <a:prstGeom prst="rect">
            <a:avLst/>
          </a:prstGeom>
        </p:spPr>
      </p:pic>
      <p:pic>
        <p:nvPicPr>
          <p:cNvPr id="17" name="Picture 16">
            <a:extLst>
              <a:ext uri="{FF2B5EF4-FFF2-40B4-BE49-F238E27FC236}">
                <a16:creationId xmlns:a16="http://schemas.microsoft.com/office/drawing/2014/main" id="{C771C559-CF6E-4B61-BB0F-0A89E6971D2F}"/>
              </a:ext>
            </a:extLst>
          </p:cNvPr>
          <p:cNvPicPr>
            <a:picLocks noChangeAspect="1"/>
          </p:cNvPicPr>
          <p:nvPr/>
        </p:nvPicPr>
        <p:blipFill>
          <a:blip r:embed="rId3"/>
          <a:stretch>
            <a:fillRect/>
          </a:stretch>
        </p:blipFill>
        <p:spPr>
          <a:xfrm>
            <a:off x="567305" y="0"/>
            <a:ext cx="8009389" cy="6858000"/>
          </a:xfrm>
          <a:prstGeom prst="rect">
            <a:avLst/>
          </a:prstGeom>
        </p:spPr>
      </p:pic>
      <p:pic>
        <p:nvPicPr>
          <p:cNvPr id="9" name="Picture 8">
            <a:extLst>
              <a:ext uri="{FF2B5EF4-FFF2-40B4-BE49-F238E27FC236}">
                <a16:creationId xmlns:a16="http://schemas.microsoft.com/office/drawing/2014/main" id="{478BB71E-D22E-4678-BF13-0D43F3ED387C}"/>
              </a:ext>
            </a:extLst>
          </p:cNvPr>
          <p:cNvPicPr>
            <a:picLocks noChangeAspect="1"/>
          </p:cNvPicPr>
          <p:nvPr/>
        </p:nvPicPr>
        <p:blipFill>
          <a:blip r:embed="rId2"/>
          <a:stretch>
            <a:fillRect/>
          </a:stretch>
        </p:blipFill>
        <p:spPr>
          <a:xfrm>
            <a:off x="8437828" y="121100"/>
            <a:ext cx="598952" cy="1032521"/>
          </a:xfrm>
          <a:prstGeom prst="rect">
            <a:avLst/>
          </a:prstGeom>
        </p:spPr>
      </p:pic>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6147444"/>
            <a:ext cx="1115616" cy="710556"/>
          </a:xfrm>
          <a:prstGeom prst="rect">
            <a:avLst/>
          </a:prstGeom>
        </p:spPr>
      </p:pic>
      <p:sp>
        <p:nvSpPr>
          <p:cNvPr id="21" name="TextBox 20">
            <a:extLst>
              <a:ext uri="{FF2B5EF4-FFF2-40B4-BE49-F238E27FC236}">
                <a16:creationId xmlns:a16="http://schemas.microsoft.com/office/drawing/2014/main" id="{B77EFA08-7425-4DE1-851A-9EA107FCB303}"/>
              </a:ext>
            </a:extLst>
          </p:cNvPr>
          <p:cNvSpPr txBox="1"/>
          <p:nvPr/>
        </p:nvSpPr>
        <p:spPr>
          <a:xfrm>
            <a:off x="840104" y="480695"/>
            <a:ext cx="4589145" cy="769441"/>
          </a:xfrm>
          <a:prstGeom prst="rect">
            <a:avLst/>
          </a:prstGeom>
          <a:noFill/>
        </p:spPr>
        <p:txBody>
          <a:bodyPr wrap="square" rtlCol="0">
            <a:spAutoFit/>
          </a:bodyPr>
          <a:lstStyle/>
          <a:p>
            <a:r>
              <a:rPr lang="nl-BE" sz="2200" b="1" dirty="0">
                <a:solidFill>
                  <a:srgbClr val="FF0000"/>
                </a:solidFill>
              </a:rPr>
              <a:t>OP IEDER MOMENT MOET DE PIPELINE VOLLEDIG GEVULD BLIJVEN!</a:t>
            </a:r>
          </a:p>
        </p:txBody>
      </p:sp>
      <p:sp>
        <p:nvSpPr>
          <p:cNvPr id="130" name="TextBox 129">
            <a:extLst>
              <a:ext uri="{FF2B5EF4-FFF2-40B4-BE49-F238E27FC236}">
                <a16:creationId xmlns:a16="http://schemas.microsoft.com/office/drawing/2014/main" id="{78D94103-0431-4216-A6BA-A98C6C0192C1}"/>
              </a:ext>
            </a:extLst>
          </p:cNvPr>
          <p:cNvSpPr txBox="1"/>
          <p:nvPr/>
        </p:nvSpPr>
        <p:spPr>
          <a:xfrm>
            <a:off x="6699032" y="2307242"/>
            <a:ext cx="2444968" cy="1200329"/>
          </a:xfrm>
          <a:prstGeom prst="rect">
            <a:avLst/>
          </a:prstGeom>
          <a:noFill/>
        </p:spPr>
        <p:txBody>
          <a:bodyPr wrap="square" rtlCol="0">
            <a:spAutoFit/>
          </a:bodyPr>
          <a:lstStyle/>
          <a:p>
            <a:r>
              <a:rPr lang="nl-BE" b="1" dirty="0">
                <a:solidFill>
                  <a:srgbClr val="FF0000"/>
                </a:solidFill>
              </a:rPr>
              <a:t>HET BUIZENSTEL MOET DUS ZO KORT MOGELIJK WORDEN GEHOUDEN</a:t>
            </a:r>
          </a:p>
        </p:txBody>
      </p:sp>
      <p:pic>
        <p:nvPicPr>
          <p:cNvPr id="13" name="Picture 12">
            <a:extLst>
              <a:ext uri="{FF2B5EF4-FFF2-40B4-BE49-F238E27FC236}">
                <a16:creationId xmlns:a16="http://schemas.microsoft.com/office/drawing/2014/main" id="{D232AECD-5DFC-443E-8259-F40EB3868E98}"/>
              </a:ext>
            </a:extLst>
          </p:cNvPr>
          <p:cNvPicPr>
            <a:picLocks noChangeAspect="1"/>
          </p:cNvPicPr>
          <p:nvPr/>
        </p:nvPicPr>
        <p:blipFill>
          <a:blip r:embed="rId5"/>
          <a:stretch>
            <a:fillRect/>
          </a:stretch>
        </p:blipFill>
        <p:spPr>
          <a:xfrm>
            <a:off x="7962291" y="185686"/>
            <a:ext cx="756903" cy="1359458"/>
          </a:xfrm>
          <a:prstGeom prst="rect">
            <a:avLst/>
          </a:prstGeom>
        </p:spPr>
      </p:pic>
      <p:pic>
        <p:nvPicPr>
          <p:cNvPr id="6" name="Picture 5">
            <a:extLst>
              <a:ext uri="{FF2B5EF4-FFF2-40B4-BE49-F238E27FC236}">
                <a16:creationId xmlns:a16="http://schemas.microsoft.com/office/drawing/2014/main" id="{EF5F29B2-BCCC-4DC5-B53C-C9C983986308}"/>
              </a:ext>
            </a:extLst>
          </p:cNvPr>
          <p:cNvPicPr>
            <a:picLocks noChangeAspect="1"/>
          </p:cNvPicPr>
          <p:nvPr/>
        </p:nvPicPr>
        <p:blipFill>
          <a:blip r:embed="rId5"/>
          <a:stretch>
            <a:fillRect/>
          </a:stretch>
        </p:blipFill>
        <p:spPr>
          <a:xfrm>
            <a:off x="7152204" y="259355"/>
            <a:ext cx="1103271" cy="1981562"/>
          </a:xfrm>
          <a:prstGeom prst="rect">
            <a:avLst/>
          </a:prstGeom>
        </p:spPr>
      </p:pic>
    </p:spTree>
    <p:extLst>
      <p:ext uri="{BB962C8B-B14F-4D97-AF65-F5344CB8AC3E}">
        <p14:creationId xmlns:p14="http://schemas.microsoft.com/office/powerpoint/2010/main" val="10591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66247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1720"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00802"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8036" y="2655496"/>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6016" y="2636332"/>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80112" y="2626966"/>
            <a:ext cx="1008112" cy="523220"/>
          </a:xfrm>
          <a:prstGeom prst="rect">
            <a:avLst/>
          </a:prstGeom>
          <a:noFill/>
        </p:spPr>
        <p:txBody>
          <a:bodyPr wrap="square" rtlCol="0">
            <a:spAutoFit/>
          </a:bodyPr>
          <a:lstStyle/>
          <a:p>
            <a:r>
              <a:rPr lang="nl-BE" sz="1400" dirty="0"/>
              <a:t>Uitgaande factuur</a:t>
            </a:r>
          </a:p>
        </p:txBody>
      </p:sp>
      <p:cxnSp>
        <p:nvCxnSpPr>
          <p:cNvPr id="27" name="Straight Arrow Connector 26"/>
          <p:cNvCxnSpPr/>
          <p:nvPr/>
        </p:nvCxnSpPr>
        <p:spPr>
          <a:xfrm flipV="1">
            <a:off x="7238828"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7488832"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596336"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530827" y="2204864"/>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532440" y="3367795"/>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689" y="2051556"/>
            <a:ext cx="6984669" cy="369332"/>
          </a:xfrm>
          <a:prstGeom prst="rect">
            <a:avLst/>
          </a:prstGeom>
          <a:noFill/>
        </p:spPr>
        <p:txBody>
          <a:bodyPr wrap="none" rtlCol="0">
            <a:spAutoFit/>
          </a:bodyPr>
          <a:lstStyle/>
          <a:p>
            <a:r>
              <a:rPr lang="nl-BE" dirty="0">
                <a:solidFill>
                  <a:srgbClr val="00B0F0"/>
                </a:solidFill>
              </a:rPr>
              <a:t>Hoe langer de cyclus hoe meer middelen geïnvesteerd zijn zonder return</a:t>
            </a:r>
          </a:p>
        </p:txBody>
      </p:sp>
      <p:pic>
        <p:nvPicPr>
          <p:cNvPr id="42" name="Picture 41">
            <a:extLst>
              <a:ext uri="{FF2B5EF4-FFF2-40B4-BE49-F238E27FC236}">
                <a16:creationId xmlns:a16="http://schemas.microsoft.com/office/drawing/2014/main" id="{8DDEFDFA-BD13-49D2-A20E-5DBB309DA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356182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8" grpId="0"/>
      <p:bldP spid="20" grpId="0"/>
      <p:bldP spid="22" grpId="0"/>
      <p:bldP spid="24" grpId="0"/>
      <p:bldP spid="26" grpId="0"/>
      <p:bldP spid="28" grpId="0"/>
      <p:bldP spid="29" grpId="0"/>
      <p:bldP spid="36" grpId="0"/>
      <p:bldP spid="37" grpId="0"/>
      <p:bldP spid="39" grpId="0"/>
      <p:bldP spid="49" grpId="0"/>
      <p:bldP spid="50" grpId="0"/>
      <p:bldP spid="57" grpId="0" animBg="1"/>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66247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1720"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00802"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8036" y="2655496"/>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6016" y="2636332"/>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80112" y="2626966"/>
            <a:ext cx="1008112" cy="523220"/>
          </a:xfrm>
          <a:prstGeom prst="rect">
            <a:avLst/>
          </a:prstGeom>
          <a:noFill/>
        </p:spPr>
        <p:txBody>
          <a:bodyPr wrap="square" rtlCol="0">
            <a:spAutoFit/>
          </a:bodyPr>
          <a:lstStyle/>
          <a:p>
            <a:r>
              <a:rPr lang="nl-BE" sz="1400" dirty="0"/>
              <a:t>Uitgaande factuur</a:t>
            </a:r>
          </a:p>
        </p:txBody>
      </p:sp>
      <p:cxnSp>
        <p:nvCxnSpPr>
          <p:cNvPr id="27" name="Straight Arrow Connector 26"/>
          <p:cNvCxnSpPr/>
          <p:nvPr/>
        </p:nvCxnSpPr>
        <p:spPr>
          <a:xfrm flipV="1">
            <a:off x="7238828"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7488832"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596336"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530827" y="2204864"/>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532440" y="3367795"/>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89A58831-BE10-473F-AC64-C51D435BE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30114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9"/>
                                        </p:tgtEl>
                                      </p:cBhvr>
                                    </p:animEffect>
                                    <p:set>
                                      <p:cBhvr>
                                        <p:cTn id="10" dur="1" fill="hold">
                                          <p:stCondLst>
                                            <p:cond delay="499"/>
                                          </p:stCondLst>
                                        </p:cTn>
                                        <p:tgtEl>
                                          <p:spTgt spid="6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6"/>
                                        </p:tgtEl>
                                      </p:cBhvr>
                                    </p:animEffect>
                                    <p:set>
                                      <p:cBhvr>
                                        <p:cTn id="13" dur="1" fill="hold">
                                          <p:stCondLst>
                                            <p:cond delay="499"/>
                                          </p:stCondLst>
                                        </p:cTn>
                                        <p:tgtEl>
                                          <p:spTgt spid="6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5"/>
                                        </p:tgtEl>
                                      </p:cBhvr>
                                    </p:animEffect>
                                    <p:set>
                                      <p:cBhvr>
                                        <p:cTn id="16" dur="1" fill="hold">
                                          <p:stCondLst>
                                            <p:cond delay="499"/>
                                          </p:stCondLst>
                                        </p:cTn>
                                        <p:tgtEl>
                                          <p:spTgt spid="6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9"/>
                                        </p:tgtEl>
                                      </p:cBhvr>
                                    </p:animEffect>
                                    <p:set>
                                      <p:cBhvr>
                                        <p:cTn id="19" dur="1" fill="hold">
                                          <p:stCondLst>
                                            <p:cond delay="499"/>
                                          </p:stCondLst>
                                        </p:cTn>
                                        <p:tgtEl>
                                          <p:spTgt spid="5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3"/>
                                        </p:tgtEl>
                                      </p:cBhvr>
                                    </p:animEffect>
                                    <p:set>
                                      <p:cBhvr>
                                        <p:cTn id="22" dur="1" fill="hold">
                                          <p:stCondLst>
                                            <p:cond delay="499"/>
                                          </p:stCondLst>
                                        </p:cTn>
                                        <p:tgtEl>
                                          <p:spTgt spid="6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4"/>
                                        </p:tgtEl>
                                      </p:cBhvr>
                                    </p:animEffect>
                                    <p:set>
                                      <p:cBhvr>
                                        <p:cTn id="25" dur="1" fill="hold">
                                          <p:stCondLst>
                                            <p:cond delay="499"/>
                                          </p:stCondLst>
                                        </p:cTn>
                                        <p:tgtEl>
                                          <p:spTgt spid="6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2"/>
                                        </p:tgtEl>
                                      </p:cBhvr>
                                    </p:animEffect>
                                    <p:set>
                                      <p:cBhvr>
                                        <p:cTn id="31" dur="1" fill="hold">
                                          <p:stCondLst>
                                            <p:cond delay="499"/>
                                          </p:stCondLst>
                                        </p:cTn>
                                        <p:tgtEl>
                                          <p:spTgt spid="7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2" grpId="0"/>
      <p:bldP spid="24" grpId="0"/>
      <p:bldP spid="26" grpId="0"/>
      <p:bldP spid="5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flipV="1">
            <a:off x="2483768" y="4024229"/>
            <a:ext cx="4755060" cy="1"/>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00802"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238828" y="3178717"/>
            <a:ext cx="6013" cy="873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8" name="TextBox 7"/>
          <p:cNvSpPr txBox="1"/>
          <p:nvPr/>
        </p:nvSpPr>
        <p:spPr>
          <a:xfrm>
            <a:off x="580274" y="2771636"/>
            <a:ext cx="319318" cy="369332"/>
          </a:xfrm>
          <a:prstGeom prst="rect">
            <a:avLst/>
          </a:prstGeom>
          <a:noFill/>
        </p:spPr>
        <p:txBody>
          <a:bodyPr wrap="none" rtlCol="0">
            <a:spAutoFit/>
          </a:bodyPr>
          <a:lstStyle/>
          <a:p>
            <a:r>
              <a:rPr lang="nl-BE" dirty="0">
                <a:solidFill>
                  <a:srgbClr val="FF0000"/>
                </a:solidFill>
              </a:rPr>
              <a:t>+</a:t>
            </a:r>
          </a:p>
        </p:txBody>
      </p:sp>
      <p:sp>
        <p:nvSpPr>
          <p:cNvPr id="33" name="TextBox 32"/>
          <p:cNvSpPr txBox="1"/>
          <p:nvPr/>
        </p:nvSpPr>
        <p:spPr>
          <a:xfrm>
            <a:off x="652282" y="3419708"/>
            <a:ext cx="319318" cy="369332"/>
          </a:xfrm>
          <a:prstGeom prst="rect">
            <a:avLst/>
          </a:prstGeom>
          <a:noFill/>
        </p:spPr>
        <p:txBody>
          <a:bodyPr wrap="none" rtlCol="0">
            <a:spAutoFit/>
          </a:bodyPr>
          <a:lstStyle/>
          <a:p>
            <a:r>
              <a:rPr lang="nl-BE" dirty="0">
                <a:solidFill>
                  <a:srgbClr val="FF0000"/>
                </a:solidFill>
              </a:rPr>
              <a:t>+</a:t>
            </a:r>
          </a:p>
        </p:txBody>
      </p:sp>
      <p:sp>
        <p:nvSpPr>
          <p:cNvPr id="34" name="TextBox 33"/>
          <p:cNvSpPr txBox="1"/>
          <p:nvPr/>
        </p:nvSpPr>
        <p:spPr>
          <a:xfrm>
            <a:off x="580274" y="4050104"/>
            <a:ext cx="319318" cy="369332"/>
          </a:xfrm>
          <a:prstGeom prst="rect">
            <a:avLst/>
          </a:prstGeom>
          <a:noFill/>
        </p:spPr>
        <p:txBody>
          <a:bodyPr wrap="none" rtlCol="0">
            <a:spAutoFit/>
          </a:bodyPr>
          <a:lstStyle/>
          <a:p>
            <a:r>
              <a:rPr lang="nl-BE" dirty="0">
                <a:solidFill>
                  <a:srgbClr val="FF0000"/>
                </a:solidFill>
              </a:rPr>
              <a:t>+</a:t>
            </a:r>
          </a:p>
        </p:txBody>
      </p:sp>
      <p:sp>
        <p:nvSpPr>
          <p:cNvPr id="35" name="TextBox 34"/>
          <p:cNvSpPr txBox="1"/>
          <p:nvPr/>
        </p:nvSpPr>
        <p:spPr>
          <a:xfrm>
            <a:off x="424390" y="4643844"/>
            <a:ext cx="261610" cy="369332"/>
          </a:xfrm>
          <a:prstGeom prst="rect">
            <a:avLst/>
          </a:prstGeom>
          <a:noFill/>
        </p:spPr>
        <p:txBody>
          <a:bodyPr wrap="none" rtlCol="0">
            <a:spAutoFit/>
          </a:bodyPr>
          <a:lstStyle/>
          <a:p>
            <a:r>
              <a:rPr lang="nl-BE" dirty="0">
                <a:solidFill>
                  <a:srgbClr val="FF0000"/>
                </a:solidFill>
              </a:rPr>
              <a:t>-</a:t>
            </a:r>
          </a:p>
        </p:txBody>
      </p:sp>
      <p:sp>
        <p:nvSpPr>
          <p:cNvPr id="2" name="Rectangle 1"/>
          <p:cNvSpPr/>
          <p:nvPr/>
        </p:nvSpPr>
        <p:spPr>
          <a:xfrm>
            <a:off x="4139953" y="4109845"/>
            <a:ext cx="3098876" cy="255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Rectangle 31"/>
          <p:cNvSpPr/>
          <p:nvPr/>
        </p:nvSpPr>
        <p:spPr>
          <a:xfrm>
            <a:off x="661295" y="747542"/>
            <a:ext cx="4536504" cy="513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Freeform 8"/>
          <p:cNvSpPr/>
          <p:nvPr/>
        </p:nvSpPr>
        <p:spPr>
          <a:xfrm>
            <a:off x="2509736" y="3793787"/>
            <a:ext cx="4727643" cy="564204"/>
          </a:xfrm>
          <a:custGeom>
            <a:avLst/>
            <a:gdLst>
              <a:gd name="connsiteX0" fmla="*/ 1595336 w 4727643"/>
              <a:gd name="connsiteY0" fmla="*/ 564204 h 564204"/>
              <a:gd name="connsiteX1" fmla="*/ 1595336 w 4727643"/>
              <a:gd name="connsiteY1" fmla="*/ 165370 h 564204"/>
              <a:gd name="connsiteX2" fmla="*/ 4717915 w 4727643"/>
              <a:gd name="connsiteY2" fmla="*/ 165370 h 564204"/>
              <a:gd name="connsiteX3" fmla="*/ 4727643 w 4727643"/>
              <a:gd name="connsiteY3" fmla="*/ 0 h 564204"/>
              <a:gd name="connsiteX4" fmla="*/ 0 w 4727643"/>
              <a:gd name="connsiteY4" fmla="*/ 0 h 564204"/>
              <a:gd name="connsiteX5" fmla="*/ 0 w 4727643"/>
              <a:gd name="connsiteY5" fmla="*/ 544749 h 564204"/>
              <a:gd name="connsiteX6" fmla="*/ 1595336 w 4727643"/>
              <a:gd name="connsiteY6" fmla="*/ 564204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643" h="564204">
                <a:moveTo>
                  <a:pt x="1595336" y="564204"/>
                </a:moveTo>
                <a:lnTo>
                  <a:pt x="1595336" y="165370"/>
                </a:lnTo>
                <a:lnTo>
                  <a:pt x="4717915" y="165370"/>
                </a:lnTo>
                <a:lnTo>
                  <a:pt x="4727643" y="0"/>
                </a:lnTo>
                <a:lnTo>
                  <a:pt x="0" y="0"/>
                </a:lnTo>
                <a:lnTo>
                  <a:pt x="0" y="544749"/>
                </a:lnTo>
                <a:lnTo>
                  <a:pt x="1595336" y="564204"/>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0" name="Picture 39">
            <a:extLst>
              <a:ext uri="{FF2B5EF4-FFF2-40B4-BE49-F238E27FC236}">
                <a16:creationId xmlns:a16="http://schemas.microsoft.com/office/drawing/2014/main" id="{E3D6C930-E07C-4610-80B8-F22A67EC3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14389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8889E-6 -0.00186 L -0.47136 -0.61783 " pathEditMode="relative" rAng="0" ptsTypes="AA">
                                      <p:cBhvr>
                                        <p:cTn id="6" dur="2000" fill="hold"/>
                                        <p:tgtEl>
                                          <p:spTgt spid="49"/>
                                        </p:tgtEl>
                                        <p:attrNameLst>
                                          <p:attrName>ppt_x</p:attrName>
                                          <p:attrName>ppt_y</p:attrName>
                                        </p:attrNameLst>
                                      </p:cBhvr>
                                      <p:rCtr x="-23576" y="-3081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38 -0.00371 L -0.20104 -0.15996 " pathEditMode="relative" rAng="0" ptsTypes="AA">
                                      <p:cBhvr>
                                        <p:cTn id="10" dur="2000" fill="hold"/>
                                        <p:tgtEl>
                                          <p:spTgt spid="29"/>
                                        </p:tgtEl>
                                        <p:attrNameLst>
                                          <p:attrName>ppt_x</p:attrName>
                                          <p:attrName>ppt_y</p:attrName>
                                        </p:attrNameLst>
                                      </p:cBhvr>
                                      <p:rCtr x="-9983" y="-782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07 -0.00093 L -0.3474 -0.08611 " pathEditMode="relative" rAng="0" ptsTypes="AA">
                                      <p:cBhvr>
                                        <p:cTn id="14" dur="2000" fill="hold"/>
                                        <p:tgtEl>
                                          <p:spTgt spid="36"/>
                                        </p:tgtEl>
                                        <p:attrNameLst>
                                          <p:attrName>ppt_x</p:attrName>
                                          <p:attrName>ppt_y</p:attrName>
                                        </p:attrNameLst>
                                      </p:cBhvr>
                                      <p:rCtr x="-17413" y="-4259"/>
                                    </p:animMotion>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0.0007 2.96296E-6 L -0.4651 0.00717 " pathEditMode="relative" rAng="0" ptsTypes="AA">
                                      <p:cBhvr>
                                        <p:cTn id="20" dur="2000" fill="hold"/>
                                        <p:tgtEl>
                                          <p:spTgt spid="39"/>
                                        </p:tgtEl>
                                        <p:attrNameLst>
                                          <p:attrName>ppt_x</p:attrName>
                                          <p:attrName>ppt_y</p:attrName>
                                        </p:attrNameLst>
                                      </p:cBhvr>
                                      <p:rCtr x="-23299" y="347"/>
                                    </p:animMotion>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347 4.44444E-6 L -0.58142 0.09838 " pathEditMode="relative" rAng="0" ptsTypes="AA">
                                      <p:cBhvr>
                                        <p:cTn id="26" dur="2000" fill="hold"/>
                                        <p:tgtEl>
                                          <p:spTgt spid="37"/>
                                        </p:tgtEl>
                                        <p:attrNameLst>
                                          <p:attrName>ppt_x</p:attrName>
                                          <p:attrName>ppt_y</p:attrName>
                                        </p:attrNameLst>
                                      </p:cBhvr>
                                      <p:rCtr x="-28906" y="4907"/>
                                    </p:animMotion>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0.00139 -0.00093 L -0.22326 0.06064 " pathEditMode="relative" rAng="0" ptsTypes="AA">
                                      <p:cBhvr>
                                        <p:cTn id="32" dur="2000" fill="hold"/>
                                        <p:tgtEl>
                                          <p:spTgt spid="50"/>
                                        </p:tgtEl>
                                        <p:attrNameLst>
                                          <p:attrName>ppt_x</p:attrName>
                                          <p:attrName>ppt_y</p:attrName>
                                        </p:attrNameLst>
                                      </p:cBhvr>
                                      <p:rCtr x="-11233" y="3079"/>
                                    </p:animMotion>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0" presetClass="exit" presetSubtype="0" fill="hold" grpId="1" nodeType="with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P spid="37" grpId="0"/>
      <p:bldP spid="39" grpId="0"/>
      <p:bldP spid="49" grpId="0"/>
      <p:bldP spid="49" grpId="1"/>
      <p:bldP spid="50" grpId="0"/>
      <p:bldP spid="8" grpId="0"/>
      <p:bldP spid="33" grpId="0"/>
      <p:bldP spid="34" grpId="0"/>
      <p:bldP spid="35" grpId="0"/>
      <p:bldP spid="2" grpId="0" animBg="1"/>
      <p:bldP spid="32"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flipV="1">
            <a:off x="2483768" y="4024229"/>
            <a:ext cx="4755060" cy="1"/>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00802"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238828" y="3178717"/>
            <a:ext cx="6013" cy="873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cxnSp>
        <p:nvCxnSpPr>
          <p:cNvPr id="3" name="Straight Connector 2"/>
          <p:cNvCxnSpPr/>
          <p:nvPr/>
        </p:nvCxnSpPr>
        <p:spPr>
          <a:xfrm>
            <a:off x="539552" y="5234767"/>
            <a:ext cx="172819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8190" y="5306152"/>
            <a:ext cx="1641796" cy="646331"/>
          </a:xfrm>
          <a:prstGeom prst="rect">
            <a:avLst/>
          </a:prstGeom>
          <a:noFill/>
        </p:spPr>
        <p:txBody>
          <a:bodyPr wrap="none" rtlCol="0">
            <a:spAutoFit/>
          </a:bodyPr>
          <a:lstStyle/>
          <a:p>
            <a:r>
              <a:rPr lang="nl-BE" dirty="0" err="1"/>
              <a:t>Working</a:t>
            </a:r>
            <a:r>
              <a:rPr lang="nl-BE" dirty="0"/>
              <a:t> </a:t>
            </a:r>
            <a:r>
              <a:rPr lang="nl-BE" dirty="0" err="1"/>
              <a:t>capital</a:t>
            </a:r>
            <a:endParaRPr lang="nl-BE" dirty="0"/>
          </a:p>
          <a:p>
            <a:pPr algn="ctr"/>
            <a:r>
              <a:rPr lang="nl-BE" dirty="0" err="1"/>
              <a:t>requirement</a:t>
            </a:r>
            <a:endParaRPr lang="nl-BE" dirty="0"/>
          </a:p>
        </p:txBody>
      </p:sp>
      <p:sp>
        <p:nvSpPr>
          <p:cNvPr id="8" name="TextBox 7"/>
          <p:cNvSpPr txBox="1"/>
          <p:nvPr/>
        </p:nvSpPr>
        <p:spPr>
          <a:xfrm>
            <a:off x="580274" y="2771636"/>
            <a:ext cx="319318" cy="369332"/>
          </a:xfrm>
          <a:prstGeom prst="rect">
            <a:avLst/>
          </a:prstGeom>
          <a:noFill/>
        </p:spPr>
        <p:txBody>
          <a:bodyPr wrap="none" rtlCol="0">
            <a:spAutoFit/>
          </a:bodyPr>
          <a:lstStyle/>
          <a:p>
            <a:r>
              <a:rPr lang="nl-BE" dirty="0">
                <a:solidFill>
                  <a:srgbClr val="FF0000"/>
                </a:solidFill>
              </a:rPr>
              <a:t>+</a:t>
            </a:r>
          </a:p>
        </p:txBody>
      </p:sp>
      <p:sp>
        <p:nvSpPr>
          <p:cNvPr id="33" name="TextBox 32"/>
          <p:cNvSpPr txBox="1"/>
          <p:nvPr/>
        </p:nvSpPr>
        <p:spPr>
          <a:xfrm>
            <a:off x="652282" y="3419708"/>
            <a:ext cx="319318" cy="369332"/>
          </a:xfrm>
          <a:prstGeom prst="rect">
            <a:avLst/>
          </a:prstGeom>
          <a:noFill/>
        </p:spPr>
        <p:txBody>
          <a:bodyPr wrap="none" rtlCol="0">
            <a:spAutoFit/>
          </a:bodyPr>
          <a:lstStyle/>
          <a:p>
            <a:r>
              <a:rPr lang="nl-BE" dirty="0">
                <a:solidFill>
                  <a:srgbClr val="FF0000"/>
                </a:solidFill>
              </a:rPr>
              <a:t>+</a:t>
            </a:r>
          </a:p>
        </p:txBody>
      </p:sp>
      <p:sp>
        <p:nvSpPr>
          <p:cNvPr id="34" name="TextBox 33"/>
          <p:cNvSpPr txBox="1"/>
          <p:nvPr/>
        </p:nvSpPr>
        <p:spPr>
          <a:xfrm>
            <a:off x="580274" y="4050104"/>
            <a:ext cx="319318" cy="369332"/>
          </a:xfrm>
          <a:prstGeom prst="rect">
            <a:avLst/>
          </a:prstGeom>
          <a:noFill/>
        </p:spPr>
        <p:txBody>
          <a:bodyPr wrap="none" rtlCol="0">
            <a:spAutoFit/>
          </a:bodyPr>
          <a:lstStyle/>
          <a:p>
            <a:r>
              <a:rPr lang="nl-BE" dirty="0">
                <a:solidFill>
                  <a:srgbClr val="FF0000"/>
                </a:solidFill>
              </a:rPr>
              <a:t>+</a:t>
            </a:r>
          </a:p>
        </p:txBody>
      </p:sp>
      <p:sp>
        <p:nvSpPr>
          <p:cNvPr id="35" name="TextBox 34"/>
          <p:cNvSpPr txBox="1"/>
          <p:nvPr/>
        </p:nvSpPr>
        <p:spPr>
          <a:xfrm>
            <a:off x="424390" y="4643844"/>
            <a:ext cx="261610" cy="369332"/>
          </a:xfrm>
          <a:prstGeom prst="rect">
            <a:avLst/>
          </a:prstGeom>
          <a:noFill/>
        </p:spPr>
        <p:txBody>
          <a:bodyPr wrap="none" rtlCol="0">
            <a:spAutoFit/>
          </a:bodyPr>
          <a:lstStyle/>
          <a:p>
            <a:r>
              <a:rPr lang="nl-BE" dirty="0">
                <a:solidFill>
                  <a:srgbClr val="FF0000"/>
                </a:solidFill>
              </a:rPr>
              <a:t>-</a:t>
            </a:r>
          </a:p>
        </p:txBody>
      </p:sp>
      <p:sp>
        <p:nvSpPr>
          <p:cNvPr id="30" name="Title 4"/>
          <p:cNvSpPr txBox="1">
            <a:spLocks/>
          </p:cNvSpPr>
          <p:nvPr/>
        </p:nvSpPr>
        <p:spPr>
          <a:xfrm>
            <a:off x="323528" y="113387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dirty="0">
                <a:solidFill>
                  <a:srgbClr val="FF0000"/>
                </a:solidFill>
              </a:rPr>
              <a:t>=</a:t>
            </a:r>
          </a:p>
          <a:p>
            <a:r>
              <a:rPr lang="nl-BE" dirty="0" err="1">
                <a:solidFill>
                  <a:srgbClr val="FF0000"/>
                </a:solidFill>
              </a:rPr>
              <a:t>Working</a:t>
            </a:r>
            <a:r>
              <a:rPr lang="nl-BE" dirty="0">
                <a:solidFill>
                  <a:srgbClr val="FF0000"/>
                </a:solidFill>
              </a:rPr>
              <a:t> </a:t>
            </a:r>
            <a:r>
              <a:rPr lang="nl-BE" dirty="0" err="1">
                <a:solidFill>
                  <a:srgbClr val="FF0000"/>
                </a:solidFill>
              </a:rPr>
              <a:t>Capital</a:t>
            </a:r>
            <a:r>
              <a:rPr lang="nl-BE" dirty="0">
                <a:solidFill>
                  <a:srgbClr val="FF0000"/>
                </a:solidFill>
              </a:rPr>
              <a:t> </a:t>
            </a:r>
            <a:r>
              <a:rPr lang="nl-BE" dirty="0" err="1">
                <a:solidFill>
                  <a:srgbClr val="FF0000"/>
                </a:solidFill>
              </a:rPr>
              <a:t>Requirement</a:t>
            </a:r>
            <a:r>
              <a:rPr lang="nl-BE" dirty="0">
                <a:solidFill>
                  <a:srgbClr val="FF0000"/>
                </a:solidFill>
              </a:rPr>
              <a:t> </a:t>
            </a:r>
          </a:p>
        </p:txBody>
      </p:sp>
      <p:sp>
        <p:nvSpPr>
          <p:cNvPr id="2" name="Rectangle 1"/>
          <p:cNvSpPr/>
          <p:nvPr/>
        </p:nvSpPr>
        <p:spPr>
          <a:xfrm>
            <a:off x="4139953" y="4109845"/>
            <a:ext cx="3098876" cy="255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Rectangle 31"/>
          <p:cNvSpPr/>
          <p:nvPr/>
        </p:nvSpPr>
        <p:spPr>
          <a:xfrm>
            <a:off x="661295" y="747542"/>
            <a:ext cx="4536504" cy="513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1195848" y="1691680"/>
            <a:ext cx="6472495" cy="513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0" name="Picture 39">
            <a:extLst>
              <a:ext uri="{FF2B5EF4-FFF2-40B4-BE49-F238E27FC236}">
                <a16:creationId xmlns:a16="http://schemas.microsoft.com/office/drawing/2014/main" id="{E3D6C930-E07C-4610-80B8-F22A67EC3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2" name="TextBox 41">
            <a:extLst>
              <a:ext uri="{FF2B5EF4-FFF2-40B4-BE49-F238E27FC236}">
                <a16:creationId xmlns:a16="http://schemas.microsoft.com/office/drawing/2014/main" id="{8B0334AF-5D37-4E5E-B5FF-FF1630D02DEF}"/>
              </a:ext>
            </a:extLst>
          </p:cNvPr>
          <p:cNvSpPr txBox="1"/>
          <p:nvPr/>
        </p:nvSpPr>
        <p:spPr>
          <a:xfrm>
            <a:off x="649300" y="2253046"/>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44" name="TextBox 43">
            <a:extLst>
              <a:ext uri="{FF2B5EF4-FFF2-40B4-BE49-F238E27FC236}">
                <a16:creationId xmlns:a16="http://schemas.microsoft.com/office/drawing/2014/main" id="{E6F80582-830C-4319-B977-5D327B6A9BE2}"/>
              </a:ext>
            </a:extLst>
          </p:cNvPr>
          <p:cNvSpPr txBox="1"/>
          <p:nvPr/>
        </p:nvSpPr>
        <p:spPr>
          <a:xfrm>
            <a:off x="684139" y="2753414"/>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45" name="TextBox 44">
            <a:extLst>
              <a:ext uri="{FF2B5EF4-FFF2-40B4-BE49-F238E27FC236}">
                <a16:creationId xmlns:a16="http://schemas.microsoft.com/office/drawing/2014/main" id="{4CD7DDEC-A909-420A-98F2-FCAD9DF7A9FD}"/>
              </a:ext>
            </a:extLst>
          </p:cNvPr>
          <p:cNvSpPr txBox="1"/>
          <p:nvPr/>
        </p:nvSpPr>
        <p:spPr>
          <a:xfrm>
            <a:off x="759235" y="3395242"/>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sp>
        <p:nvSpPr>
          <p:cNvPr id="47" name="TextBox 46">
            <a:extLst>
              <a:ext uri="{FF2B5EF4-FFF2-40B4-BE49-F238E27FC236}">
                <a16:creationId xmlns:a16="http://schemas.microsoft.com/office/drawing/2014/main" id="{5E1DFFAC-8C60-4E1C-8A4D-B4BCBF779880}"/>
              </a:ext>
            </a:extLst>
          </p:cNvPr>
          <p:cNvSpPr txBox="1"/>
          <p:nvPr/>
        </p:nvSpPr>
        <p:spPr>
          <a:xfrm>
            <a:off x="622401" y="4017035"/>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48" name="TextBox 47">
            <a:extLst>
              <a:ext uri="{FF2B5EF4-FFF2-40B4-BE49-F238E27FC236}">
                <a16:creationId xmlns:a16="http://schemas.microsoft.com/office/drawing/2014/main" id="{27C6BE0E-07C2-42A1-BF89-24C99D162A33}"/>
              </a:ext>
            </a:extLst>
          </p:cNvPr>
          <p:cNvSpPr txBox="1"/>
          <p:nvPr/>
        </p:nvSpPr>
        <p:spPr>
          <a:xfrm>
            <a:off x="581039" y="4567161"/>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1" name="TextBox 50">
            <a:extLst>
              <a:ext uri="{FF2B5EF4-FFF2-40B4-BE49-F238E27FC236}">
                <a16:creationId xmlns:a16="http://schemas.microsoft.com/office/drawing/2014/main" id="{0D1E8938-34CB-4B65-9BC8-0C70EC4A6263}"/>
              </a:ext>
            </a:extLst>
          </p:cNvPr>
          <p:cNvSpPr txBox="1"/>
          <p:nvPr/>
        </p:nvSpPr>
        <p:spPr>
          <a:xfrm>
            <a:off x="283254" y="1405425"/>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Tree>
    <p:extLst>
      <p:ext uri="{BB962C8B-B14F-4D97-AF65-F5344CB8AC3E}">
        <p14:creationId xmlns:p14="http://schemas.microsoft.com/office/powerpoint/2010/main" val="12364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0" presetClass="exit" presetSubtype="0" fill="hold" grpId="0" nodeType="withEffect">
                                  <p:stCondLst>
                                    <p:cond delay="0"/>
                                  </p:stCondLst>
                                  <p:childTnLst>
                                    <p:animEffect transition="out" filter="fade">
                                      <p:cBhvr>
                                        <p:cTn id="35" dur="500"/>
                                        <p:tgtEl>
                                          <p:spTgt spid="51"/>
                                        </p:tgtEl>
                                      </p:cBhvr>
                                    </p:animEffect>
                                    <p:set>
                                      <p:cBhvr>
                                        <p:cTn id="36" dur="1" fill="hold">
                                          <p:stCondLst>
                                            <p:cond delay="499"/>
                                          </p:stCondLst>
                                        </p:cTn>
                                        <p:tgtEl>
                                          <p:spTgt spid="5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1"/>
      <p:bldP spid="6" grpId="0"/>
      <p:bldP spid="8" grpId="0"/>
      <p:bldP spid="33" grpId="0"/>
      <p:bldP spid="34" grpId="0"/>
      <p:bldP spid="35" grpId="0"/>
      <p:bldP spid="30" grpId="0"/>
      <p:bldP spid="2" grpId="0" animBg="1"/>
      <p:bldP spid="32" grpId="0" animBg="1"/>
      <p:bldP spid="38"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92582" y="3010395"/>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4916262" y="3234131"/>
            <a:ext cx="1013483" cy="369332"/>
          </a:xfrm>
          <a:prstGeom prst="rect">
            <a:avLst/>
          </a:prstGeom>
          <a:noFill/>
        </p:spPr>
        <p:txBody>
          <a:bodyPr wrap="none" rtlCol="0">
            <a:spAutoFit/>
          </a:bodyPr>
          <a:lstStyle/>
          <a:p>
            <a:r>
              <a:rPr lang="nl-BE" dirty="0">
                <a:solidFill>
                  <a:srgbClr val="00B050"/>
                </a:solidFill>
              </a:rPr>
              <a:t>Net-cash</a:t>
            </a:r>
          </a:p>
        </p:txBody>
      </p:sp>
      <p:sp>
        <p:nvSpPr>
          <p:cNvPr id="2" name="Freeform: Shape 1">
            <a:extLst>
              <a:ext uri="{FF2B5EF4-FFF2-40B4-BE49-F238E27FC236}">
                <a16:creationId xmlns:a16="http://schemas.microsoft.com/office/drawing/2014/main" id="{7CC42301-F2A9-43E3-BFC0-BFD1F2F107D0}"/>
              </a:ext>
            </a:extLst>
          </p:cNvPr>
          <p:cNvSpPr/>
          <p:nvPr/>
        </p:nvSpPr>
        <p:spPr>
          <a:xfrm>
            <a:off x="3169315" y="3434310"/>
            <a:ext cx="1790035" cy="1036325"/>
          </a:xfrm>
          <a:custGeom>
            <a:avLst/>
            <a:gdLst>
              <a:gd name="connsiteX0" fmla="*/ 268591 w 1790035"/>
              <a:gd name="connsiteY0" fmla="*/ 80786 h 1036325"/>
              <a:gd name="connsiteX1" fmla="*/ 78586 w 1790035"/>
              <a:gd name="connsiteY1" fmla="*/ 247041 h 1036325"/>
              <a:gd name="connsiteX2" fmla="*/ 1397 w 1790035"/>
              <a:gd name="connsiteY2" fmla="*/ 632989 h 1036325"/>
              <a:gd name="connsiteX3" fmla="*/ 72649 w 1790035"/>
              <a:gd name="connsiteY3" fmla="*/ 888308 h 1036325"/>
              <a:gd name="connsiteX4" fmla="*/ 517973 w 1790035"/>
              <a:gd name="connsiteY4" fmla="*/ 1007061 h 1036325"/>
              <a:gd name="connsiteX5" fmla="*/ 1004862 w 1790035"/>
              <a:gd name="connsiteY5" fmla="*/ 1030812 h 1036325"/>
              <a:gd name="connsiteX6" fmla="*/ 1331433 w 1790035"/>
              <a:gd name="connsiteY6" fmla="*/ 923934 h 1036325"/>
              <a:gd name="connsiteX7" fmla="*/ 1557064 w 1790035"/>
              <a:gd name="connsiteY7" fmla="*/ 579550 h 1036325"/>
              <a:gd name="connsiteX8" fmla="*/ 1586753 w 1790035"/>
              <a:gd name="connsiteY8" fmla="*/ 241103 h 1036325"/>
              <a:gd name="connsiteX9" fmla="*/ 1414560 w 1790035"/>
              <a:gd name="connsiteY9" fmla="*/ 39222 h 1036325"/>
              <a:gd name="connsiteX10" fmla="*/ 779230 w 1790035"/>
              <a:gd name="connsiteY10" fmla="*/ 15472 h 1036325"/>
              <a:gd name="connsiteX11" fmla="*/ 333906 w 1790035"/>
              <a:gd name="connsiteY11" fmla="*/ 217352 h 1036325"/>
              <a:gd name="connsiteX12" fmla="*/ 197340 w 1790035"/>
              <a:gd name="connsiteY12" fmla="*/ 597363 h 1036325"/>
              <a:gd name="connsiteX13" fmla="*/ 280467 w 1790035"/>
              <a:gd name="connsiteY13" fmla="*/ 846745 h 1036325"/>
              <a:gd name="connsiteX14" fmla="*/ 601101 w 1790035"/>
              <a:gd name="connsiteY14" fmla="*/ 959560 h 1036325"/>
              <a:gd name="connsiteX15" fmla="*/ 1028612 w 1790035"/>
              <a:gd name="connsiteY15" fmla="*/ 965498 h 1036325"/>
              <a:gd name="connsiteX16" fmla="*/ 1503625 w 1790035"/>
              <a:gd name="connsiteY16" fmla="*/ 888308 h 1036325"/>
              <a:gd name="connsiteX17" fmla="*/ 1729256 w 1790035"/>
              <a:gd name="connsiteY17" fmla="*/ 591425 h 1036325"/>
              <a:gd name="connsiteX18" fmla="*/ 1776758 w 1790035"/>
              <a:gd name="connsiteY18" fmla="*/ 146100 h 1036325"/>
              <a:gd name="connsiteX19" fmla="*/ 1527376 w 1790035"/>
              <a:gd name="connsiteY19" fmla="*/ 57035 h 1036325"/>
              <a:gd name="connsiteX20" fmla="*/ 1212680 w 1790035"/>
              <a:gd name="connsiteY20" fmla="*/ 163913 h 1036325"/>
              <a:gd name="connsiteX21" fmla="*/ 333906 w 1790035"/>
              <a:gd name="connsiteY21" fmla="*/ 57035 h 1036325"/>
              <a:gd name="connsiteX22" fmla="*/ 268591 w 1790035"/>
              <a:gd name="connsiteY22" fmla="*/ 80786 h 103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0035" h="1036325">
                <a:moveTo>
                  <a:pt x="268591" y="80786"/>
                </a:moveTo>
                <a:cubicBezTo>
                  <a:pt x="226038" y="112454"/>
                  <a:pt x="123118" y="155007"/>
                  <a:pt x="78586" y="247041"/>
                </a:cubicBezTo>
                <a:cubicBezTo>
                  <a:pt x="34054" y="339075"/>
                  <a:pt x="2386" y="526111"/>
                  <a:pt x="1397" y="632989"/>
                </a:cubicBezTo>
                <a:cubicBezTo>
                  <a:pt x="408" y="739867"/>
                  <a:pt x="-13447" y="825963"/>
                  <a:pt x="72649" y="888308"/>
                </a:cubicBezTo>
                <a:cubicBezTo>
                  <a:pt x="158745" y="950653"/>
                  <a:pt x="362604" y="983310"/>
                  <a:pt x="517973" y="1007061"/>
                </a:cubicBezTo>
                <a:cubicBezTo>
                  <a:pt x="673342" y="1030812"/>
                  <a:pt x="869285" y="1044666"/>
                  <a:pt x="1004862" y="1030812"/>
                </a:cubicBezTo>
                <a:cubicBezTo>
                  <a:pt x="1140439" y="1016958"/>
                  <a:pt x="1239399" y="999144"/>
                  <a:pt x="1331433" y="923934"/>
                </a:cubicBezTo>
                <a:cubicBezTo>
                  <a:pt x="1423467" y="848724"/>
                  <a:pt x="1514511" y="693355"/>
                  <a:pt x="1557064" y="579550"/>
                </a:cubicBezTo>
                <a:cubicBezTo>
                  <a:pt x="1599617" y="465745"/>
                  <a:pt x="1610504" y="331158"/>
                  <a:pt x="1586753" y="241103"/>
                </a:cubicBezTo>
                <a:cubicBezTo>
                  <a:pt x="1563002" y="151048"/>
                  <a:pt x="1549147" y="76827"/>
                  <a:pt x="1414560" y="39222"/>
                </a:cubicBezTo>
                <a:cubicBezTo>
                  <a:pt x="1279973" y="1617"/>
                  <a:pt x="959339" y="-14216"/>
                  <a:pt x="779230" y="15472"/>
                </a:cubicBezTo>
                <a:cubicBezTo>
                  <a:pt x="599121" y="45160"/>
                  <a:pt x="430888" y="120370"/>
                  <a:pt x="333906" y="217352"/>
                </a:cubicBezTo>
                <a:cubicBezTo>
                  <a:pt x="236924" y="314334"/>
                  <a:pt x="206246" y="492464"/>
                  <a:pt x="197340" y="597363"/>
                </a:cubicBezTo>
                <a:cubicBezTo>
                  <a:pt x="188433" y="702262"/>
                  <a:pt x="213173" y="786379"/>
                  <a:pt x="280467" y="846745"/>
                </a:cubicBezTo>
                <a:cubicBezTo>
                  <a:pt x="347761" y="907111"/>
                  <a:pt x="476410" y="939768"/>
                  <a:pt x="601101" y="959560"/>
                </a:cubicBezTo>
                <a:cubicBezTo>
                  <a:pt x="725792" y="979352"/>
                  <a:pt x="878191" y="977373"/>
                  <a:pt x="1028612" y="965498"/>
                </a:cubicBezTo>
                <a:cubicBezTo>
                  <a:pt x="1179033" y="953623"/>
                  <a:pt x="1386851" y="950654"/>
                  <a:pt x="1503625" y="888308"/>
                </a:cubicBezTo>
                <a:cubicBezTo>
                  <a:pt x="1620399" y="825962"/>
                  <a:pt x="1683734" y="715126"/>
                  <a:pt x="1729256" y="591425"/>
                </a:cubicBezTo>
                <a:cubicBezTo>
                  <a:pt x="1774778" y="467724"/>
                  <a:pt x="1810405" y="235165"/>
                  <a:pt x="1776758" y="146100"/>
                </a:cubicBezTo>
                <a:cubicBezTo>
                  <a:pt x="1743111" y="57035"/>
                  <a:pt x="1621389" y="54066"/>
                  <a:pt x="1527376" y="57035"/>
                </a:cubicBezTo>
                <a:cubicBezTo>
                  <a:pt x="1433363" y="60004"/>
                  <a:pt x="1411592" y="163913"/>
                  <a:pt x="1212680" y="163913"/>
                </a:cubicBezTo>
                <a:cubicBezTo>
                  <a:pt x="1013768" y="163913"/>
                  <a:pt x="487296" y="74848"/>
                  <a:pt x="333906" y="57035"/>
                </a:cubicBezTo>
                <a:cubicBezTo>
                  <a:pt x="180516" y="39222"/>
                  <a:pt x="311144" y="49118"/>
                  <a:pt x="268591" y="80786"/>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Straight Arrow Connector 15">
            <a:extLst>
              <a:ext uri="{FF2B5EF4-FFF2-40B4-BE49-F238E27FC236}">
                <a16:creationId xmlns:a16="http://schemas.microsoft.com/office/drawing/2014/main" id="{3BFF75DF-3481-4634-80EF-A9A2A2A55A4F}"/>
              </a:ext>
            </a:extLst>
          </p:cNvPr>
          <p:cNvCxnSpPr>
            <a:endCxn id="2" idx="12"/>
          </p:cNvCxnSpPr>
          <p:nvPr/>
        </p:nvCxnSpPr>
        <p:spPr>
          <a:xfrm flipH="1">
            <a:off x="3366655" y="3840032"/>
            <a:ext cx="29688" cy="191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4E1CB04-8F4D-4F83-A157-EEAC4150428E}"/>
              </a:ext>
            </a:extLst>
          </p:cNvPr>
          <p:cNvCxnSpPr>
            <a:cxnSpLocks/>
          </p:cNvCxnSpPr>
          <p:nvPr/>
        </p:nvCxnSpPr>
        <p:spPr>
          <a:xfrm>
            <a:off x="3449782" y="4275117"/>
            <a:ext cx="73351" cy="76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358EDDE-49D9-4529-A138-A429A0DB7AC1}"/>
              </a:ext>
            </a:extLst>
          </p:cNvPr>
          <p:cNvCxnSpPr>
            <a:cxnSpLocks/>
          </p:cNvCxnSpPr>
          <p:nvPr/>
        </p:nvCxnSpPr>
        <p:spPr>
          <a:xfrm>
            <a:off x="3824517" y="4392452"/>
            <a:ext cx="8840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2DE96DF-3A06-4363-8C1C-D5C60A6B7507}"/>
              </a:ext>
            </a:extLst>
          </p:cNvPr>
          <p:cNvCxnSpPr>
            <a:cxnSpLocks/>
          </p:cNvCxnSpPr>
          <p:nvPr/>
        </p:nvCxnSpPr>
        <p:spPr>
          <a:xfrm>
            <a:off x="4190674" y="4396409"/>
            <a:ext cx="8840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7DD95E1-DA56-4D94-8C63-C27222382F5C}"/>
              </a:ext>
            </a:extLst>
          </p:cNvPr>
          <p:cNvCxnSpPr>
            <a:cxnSpLocks/>
          </p:cNvCxnSpPr>
          <p:nvPr/>
        </p:nvCxnSpPr>
        <p:spPr>
          <a:xfrm flipV="1">
            <a:off x="4729020" y="4227190"/>
            <a:ext cx="64072" cy="781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AE67CE5-6FA9-44F2-974D-EE8AF0ABFD8A}"/>
              </a:ext>
            </a:extLst>
          </p:cNvPr>
          <p:cNvCxnSpPr>
            <a:cxnSpLocks/>
          </p:cNvCxnSpPr>
          <p:nvPr/>
        </p:nvCxnSpPr>
        <p:spPr>
          <a:xfrm flipV="1">
            <a:off x="4893296" y="3904210"/>
            <a:ext cx="34019" cy="904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A3ADB2-D46D-4BE2-B0A5-D8795B70E4D5}"/>
              </a:ext>
            </a:extLst>
          </p:cNvPr>
          <p:cNvCxnSpPr>
            <a:cxnSpLocks/>
            <a:endCxn id="2" idx="18"/>
          </p:cNvCxnSpPr>
          <p:nvPr/>
        </p:nvCxnSpPr>
        <p:spPr>
          <a:xfrm flipH="1" flipV="1">
            <a:off x="4946073" y="3580410"/>
            <a:ext cx="4620" cy="1450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9205CF9-5839-47C0-9D35-454B84AEB14E}"/>
              </a:ext>
            </a:extLst>
          </p:cNvPr>
          <p:cNvCxnSpPr>
            <a:cxnSpLocks/>
          </p:cNvCxnSpPr>
          <p:nvPr/>
        </p:nvCxnSpPr>
        <p:spPr>
          <a:xfrm flipH="1">
            <a:off x="4511443" y="3509646"/>
            <a:ext cx="121114" cy="783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68BCFC-B558-49EF-AEFD-AD5EC32C1E22}"/>
              </a:ext>
            </a:extLst>
          </p:cNvPr>
          <p:cNvCxnSpPr>
            <a:cxnSpLocks/>
          </p:cNvCxnSpPr>
          <p:nvPr/>
        </p:nvCxnSpPr>
        <p:spPr>
          <a:xfrm flipH="1">
            <a:off x="4295258" y="3573072"/>
            <a:ext cx="169991" cy="300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83C6DEB-F8D4-4A53-A92E-EEA78A6F924B}"/>
              </a:ext>
            </a:extLst>
          </p:cNvPr>
          <p:cNvCxnSpPr>
            <a:cxnSpLocks/>
          </p:cNvCxnSpPr>
          <p:nvPr/>
        </p:nvCxnSpPr>
        <p:spPr>
          <a:xfrm flipH="1" flipV="1">
            <a:off x="3996498" y="3559516"/>
            <a:ext cx="134133" cy="115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B61952C-7290-49D9-AA71-EB51E91CA8DC}"/>
              </a:ext>
            </a:extLst>
          </p:cNvPr>
          <p:cNvCxnSpPr>
            <a:cxnSpLocks/>
          </p:cNvCxnSpPr>
          <p:nvPr/>
        </p:nvCxnSpPr>
        <p:spPr>
          <a:xfrm flipH="1" flipV="1">
            <a:off x="3424168" y="3476727"/>
            <a:ext cx="134133" cy="115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E287517-0316-4EDC-BCC7-38E5977C9B07}"/>
              </a:ext>
            </a:extLst>
          </p:cNvPr>
          <p:cNvCxnSpPr>
            <a:cxnSpLocks/>
            <a:stCxn id="2" idx="1"/>
          </p:cNvCxnSpPr>
          <p:nvPr/>
        </p:nvCxnSpPr>
        <p:spPr>
          <a:xfrm flipH="1">
            <a:off x="3189333" y="3681351"/>
            <a:ext cx="58568" cy="1373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77B13E6-77CA-4D5D-92C4-5089BE8174C9}"/>
              </a:ext>
            </a:extLst>
          </p:cNvPr>
          <p:cNvCxnSpPr>
            <a:cxnSpLocks/>
          </p:cNvCxnSpPr>
          <p:nvPr/>
        </p:nvCxnSpPr>
        <p:spPr>
          <a:xfrm flipH="1">
            <a:off x="3152898" y="4022382"/>
            <a:ext cx="18622" cy="449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D120595-7E55-4A15-847C-64A9930924DB}"/>
              </a:ext>
            </a:extLst>
          </p:cNvPr>
          <p:cNvCxnSpPr>
            <a:cxnSpLocks/>
            <a:stCxn id="2" idx="3"/>
          </p:cNvCxnSpPr>
          <p:nvPr/>
        </p:nvCxnSpPr>
        <p:spPr>
          <a:xfrm>
            <a:off x="3241964" y="4322618"/>
            <a:ext cx="100965" cy="737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AF5D3CB-58D0-4571-98AD-58A98E68F0C7}"/>
              </a:ext>
            </a:extLst>
          </p:cNvPr>
          <p:cNvCxnSpPr>
            <a:cxnSpLocks/>
          </p:cNvCxnSpPr>
          <p:nvPr/>
        </p:nvCxnSpPr>
        <p:spPr>
          <a:xfrm>
            <a:off x="3580822" y="4416611"/>
            <a:ext cx="128769" cy="338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5E93A50-1D24-4896-B0C8-82168ED78FCB}"/>
              </a:ext>
            </a:extLst>
          </p:cNvPr>
          <p:cNvCxnSpPr>
            <a:cxnSpLocks/>
          </p:cNvCxnSpPr>
          <p:nvPr/>
        </p:nvCxnSpPr>
        <p:spPr>
          <a:xfrm>
            <a:off x="3857503" y="4451266"/>
            <a:ext cx="158207" cy="252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764CDFE-F911-4388-BFA6-DFE93CCED764}"/>
              </a:ext>
            </a:extLst>
          </p:cNvPr>
          <p:cNvCxnSpPr>
            <a:cxnSpLocks/>
          </p:cNvCxnSpPr>
          <p:nvPr/>
        </p:nvCxnSpPr>
        <p:spPr>
          <a:xfrm flipV="1">
            <a:off x="4437361" y="4291355"/>
            <a:ext cx="148164" cy="825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B645741-4C66-4198-98E4-6F8ABB1BF33B}"/>
              </a:ext>
            </a:extLst>
          </p:cNvPr>
          <p:cNvCxnSpPr>
            <a:cxnSpLocks/>
            <a:stCxn id="2" idx="7"/>
          </p:cNvCxnSpPr>
          <p:nvPr/>
        </p:nvCxnSpPr>
        <p:spPr>
          <a:xfrm flipV="1">
            <a:off x="4726379" y="3956456"/>
            <a:ext cx="28326" cy="5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E43FAFD-592E-47CA-AC11-858843FFFBFA}"/>
              </a:ext>
            </a:extLst>
          </p:cNvPr>
          <p:cNvCxnSpPr>
            <a:cxnSpLocks/>
          </p:cNvCxnSpPr>
          <p:nvPr/>
        </p:nvCxnSpPr>
        <p:spPr>
          <a:xfrm flipH="1" flipV="1">
            <a:off x="4702876" y="3578449"/>
            <a:ext cx="57150" cy="831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7C4D99D-092A-41A2-B8CF-35DE56B4FBF7}"/>
              </a:ext>
            </a:extLst>
          </p:cNvPr>
          <p:cNvCxnSpPr>
            <a:cxnSpLocks/>
            <a:stCxn id="2" idx="9"/>
          </p:cNvCxnSpPr>
          <p:nvPr/>
        </p:nvCxnSpPr>
        <p:spPr>
          <a:xfrm flipH="1" flipV="1">
            <a:off x="4380253" y="3433506"/>
            <a:ext cx="203622" cy="400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ED2DFD4-D17F-4646-850C-B88A9B971354}"/>
              </a:ext>
            </a:extLst>
          </p:cNvPr>
          <p:cNvCxnSpPr>
            <a:cxnSpLocks/>
          </p:cNvCxnSpPr>
          <p:nvPr/>
        </p:nvCxnSpPr>
        <p:spPr>
          <a:xfrm flipH="1">
            <a:off x="3921069" y="3423690"/>
            <a:ext cx="141267" cy="197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2188AF7-75D5-46ED-82F0-BD44412F7431}"/>
              </a:ext>
            </a:extLst>
          </p:cNvPr>
          <p:cNvCxnSpPr>
            <a:cxnSpLocks/>
          </p:cNvCxnSpPr>
          <p:nvPr/>
        </p:nvCxnSpPr>
        <p:spPr>
          <a:xfrm flipH="1">
            <a:off x="3545018" y="3537736"/>
            <a:ext cx="120373" cy="580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1BE85E6-8296-48DC-849E-4989EBF99291}"/>
              </a:ext>
            </a:extLst>
          </p:cNvPr>
          <p:cNvSpPr txBox="1"/>
          <p:nvPr/>
        </p:nvSpPr>
        <p:spPr>
          <a:xfrm rot="1398467">
            <a:off x="3131314" y="3875563"/>
            <a:ext cx="2038379" cy="338554"/>
          </a:xfrm>
          <a:prstGeom prst="rect">
            <a:avLst/>
          </a:prstGeom>
          <a:solidFill>
            <a:srgbClr val="92D050"/>
          </a:solidFill>
        </p:spPr>
        <p:txBody>
          <a:bodyPr wrap="none" rtlCol="0">
            <a:spAutoFit/>
          </a:bodyPr>
          <a:lstStyle/>
          <a:p>
            <a:r>
              <a:rPr lang="nl-BE" sz="1600" dirty="0">
                <a:solidFill>
                  <a:srgbClr val="FF0000"/>
                </a:solidFill>
              </a:rPr>
              <a:t>“Fonds de </a:t>
            </a:r>
            <a:r>
              <a:rPr lang="nl-BE" sz="1600" dirty="0" err="1">
                <a:solidFill>
                  <a:srgbClr val="FF0000"/>
                </a:solidFill>
              </a:rPr>
              <a:t>roulement</a:t>
            </a:r>
            <a:r>
              <a:rPr lang="nl-BE" sz="1600" dirty="0">
                <a:solidFill>
                  <a:srgbClr val="FF0000"/>
                </a:solidFill>
              </a:rPr>
              <a:t>”</a:t>
            </a:r>
          </a:p>
        </p:txBody>
      </p:sp>
      <p:sp>
        <p:nvSpPr>
          <p:cNvPr id="51" name="Freeform: Shape 50">
            <a:extLst>
              <a:ext uri="{FF2B5EF4-FFF2-40B4-BE49-F238E27FC236}">
                <a16:creationId xmlns:a16="http://schemas.microsoft.com/office/drawing/2014/main" id="{8C64752D-A8D8-4D0B-9992-463F086FB725}"/>
              </a:ext>
            </a:extLst>
          </p:cNvPr>
          <p:cNvSpPr/>
          <p:nvPr/>
        </p:nvSpPr>
        <p:spPr>
          <a:xfrm>
            <a:off x="2974769" y="3265714"/>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Freeform: Shape 51">
            <a:extLst>
              <a:ext uri="{FF2B5EF4-FFF2-40B4-BE49-F238E27FC236}">
                <a16:creationId xmlns:a16="http://schemas.microsoft.com/office/drawing/2014/main" id="{365B8F6E-633A-4E5C-978E-324FE6E46A68}"/>
              </a:ext>
            </a:extLst>
          </p:cNvPr>
          <p:cNvSpPr/>
          <p:nvPr/>
        </p:nvSpPr>
        <p:spPr>
          <a:xfrm>
            <a:off x="3990109" y="3835730"/>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a:extLst>
              <a:ext uri="{FF2B5EF4-FFF2-40B4-BE49-F238E27FC236}">
                <a16:creationId xmlns:a16="http://schemas.microsoft.com/office/drawing/2014/main" id="{1261B841-57D0-40F9-AE90-51C4D0139E7F}"/>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TextBox 57">
            <a:extLst>
              <a:ext uri="{FF2B5EF4-FFF2-40B4-BE49-F238E27FC236}">
                <a16:creationId xmlns:a16="http://schemas.microsoft.com/office/drawing/2014/main" id="{F9308DCA-B489-46EB-B1BA-335DE24D8130}"/>
              </a:ext>
            </a:extLst>
          </p:cNvPr>
          <p:cNvSpPr txBox="1"/>
          <p:nvPr/>
        </p:nvSpPr>
        <p:spPr>
          <a:xfrm rot="16200000">
            <a:off x="2506799" y="2732470"/>
            <a:ext cx="746679" cy="369332"/>
          </a:xfrm>
          <a:prstGeom prst="rect">
            <a:avLst/>
          </a:prstGeom>
          <a:noFill/>
        </p:spPr>
        <p:txBody>
          <a:bodyPr wrap="none" rtlCol="0">
            <a:spAutoFit/>
          </a:bodyPr>
          <a:lstStyle/>
          <a:p>
            <a:r>
              <a:rPr lang="nl-BE" dirty="0">
                <a:solidFill>
                  <a:schemeClr val="accent4">
                    <a:lumMod val="75000"/>
                  </a:schemeClr>
                </a:solidFill>
              </a:rPr>
              <a:t>V. act.</a:t>
            </a:r>
          </a:p>
        </p:txBody>
      </p:sp>
      <p:sp>
        <p:nvSpPr>
          <p:cNvPr id="60" name="TextBox 59">
            <a:extLst>
              <a:ext uri="{FF2B5EF4-FFF2-40B4-BE49-F238E27FC236}">
                <a16:creationId xmlns:a16="http://schemas.microsoft.com/office/drawing/2014/main" id="{181A216A-D6DD-4E4C-B7CA-D195FD451DB2}"/>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Tree>
    <p:extLst>
      <p:ext uri="{BB962C8B-B14F-4D97-AF65-F5344CB8AC3E}">
        <p14:creationId xmlns:p14="http://schemas.microsoft.com/office/powerpoint/2010/main" val="31919642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34" name="Line 51"/>
          <p:cNvSpPr>
            <a:spLocks noChangeShapeType="1"/>
          </p:cNvSpPr>
          <p:nvPr/>
        </p:nvSpPr>
        <p:spPr bwMode="auto">
          <a:xfrm>
            <a:off x="2905110" y="292073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 Box 55"/>
          <p:cNvSpPr txBox="1">
            <a:spLocks noChangeArrowheads="1"/>
          </p:cNvSpPr>
          <p:nvPr/>
        </p:nvSpPr>
        <p:spPr bwMode="auto">
          <a:xfrm>
            <a:off x="3049572" y="299375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36" name="Text Box 56"/>
          <p:cNvSpPr txBox="1">
            <a:spLocks noChangeArrowheads="1"/>
          </p:cNvSpPr>
          <p:nvPr/>
        </p:nvSpPr>
        <p:spPr bwMode="auto">
          <a:xfrm>
            <a:off x="4202097" y="344607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37" name="Text Box 57"/>
          <p:cNvSpPr txBox="1">
            <a:spLocks noChangeArrowheads="1"/>
          </p:cNvSpPr>
          <p:nvPr/>
        </p:nvSpPr>
        <p:spPr bwMode="auto">
          <a:xfrm>
            <a:off x="4202097" y="299375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38" name="Text Box 58"/>
          <p:cNvSpPr txBox="1">
            <a:spLocks noChangeArrowheads="1"/>
          </p:cNvSpPr>
          <p:nvPr/>
        </p:nvSpPr>
        <p:spPr bwMode="auto">
          <a:xfrm>
            <a:off x="4202097" y="380611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39" name="Text Box 60"/>
          <p:cNvSpPr txBox="1">
            <a:spLocks noChangeArrowheads="1"/>
          </p:cNvSpPr>
          <p:nvPr/>
        </p:nvSpPr>
        <p:spPr bwMode="auto">
          <a:xfrm>
            <a:off x="3050317" y="371289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40" name="Text Box 61"/>
          <p:cNvSpPr txBox="1">
            <a:spLocks noChangeArrowheads="1"/>
          </p:cNvSpPr>
          <p:nvPr/>
        </p:nvSpPr>
        <p:spPr bwMode="auto">
          <a:xfrm>
            <a:off x="3050317" y="436059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41" name="Text Box 62"/>
          <p:cNvSpPr txBox="1">
            <a:spLocks noChangeArrowheads="1"/>
          </p:cNvSpPr>
          <p:nvPr/>
        </p:nvSpPr>
        <p:spPr bwMode="auto">
          <a:xfrm>
            <a:off x="3049572" y="393038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42" name="Text Box 63"/>
          <p:cNvSpPr txBox="1">
            <a:spLocks noChangeArrowheads="1"/>
          </p:cNvSpPr>
          <p:nvPr/>
        </p:nvSpPr>
        <p:spPr bwMode="auto">
          <a:xfrm>
            <a:off x="4202097" y="403753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a:t>
            </a:r>
            <a:r>
              <a:rPr lang="nl-NL" sz="1200" dirty="0" err="1"/>
              <a:t>Fin.Schuld</a:t>
            </a:r>
            <a:endParaRPr lang="nl-NL" sz="1200" dirty="0"/>
          </a:p>
          <a:p>
            <a:pPr algn="ctr" eaLnBrk="1" hangingPunct="1"/>
            <a:endParaRPr lang="nl-NL" sz="1200" dirty="0"/>
          </a:p>
        </p:txBody>
      </p:sp>
      <p:sp>
        <p:nvSpPr>
          <p:cNvPr id="43" name="Text Box 64"/>
          <p:cNvSpPr txBox="1">
            <a:spLocks noChangeArrowheads="1"/>
          </p:cNvSpPr>
          <p:nvPr/>
        </p:nvSpPr>
        <p:spPr bwMode="auto">
          <a:xfrm>
            <a:off x="4202097" y="428915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44" name="Text Box 72"/>
          <p:cNvSpPr txBox="1">
            <a:spLocks noChangeArrowheads="1"/>
          </p:cNvSpPr>
          <p:nvPr/>
        </p:nvSpPr>
        <p:spPr bwMode="auto">
          <a:xfrm>
            <a:off x="4202097" y="457808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45" name="Text Box 73"/>
          <p:cNvSpPr txBox="1">
            <a:spLocks noChangeArrowheads="1"/>
          </p:cNvSpPr>
          <p:nvPr/>
        </p:nvSpPr>
        <p:spPr bwMode="auto">
          <a:xfrm>
            <a:off x="3049572" y="4814226"/>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46" name="TextBox 45"/>
          <p:cNvSpPr txBox="1"/>
          <p:nvPr/>
        </p:nvSpPr>
        <p:spPr>
          <a:xfrm>
            <a:off x="3743315" y="2572687"/>
            <a:ext cx="889987" cy="369332"/>
          </a:xfrm>
          <a:prstGeom prst="rect">
            <a:avLst/>
          </a:prstGeom>
          <a:noFill/>
        </p:spPr>
        <p:txBody>
          <a:bodyPr wrap="none" rtlCol="0">
            <a:spAutoFit/>
          </a:bodyPr>
          <a:lstStyle/>
          <a:p>
            <a:r>
              <a:rPr lang="nl-BE" dirty="0"/>
              <a:t>Balans</a:t>
            </a:r>
          </a:p>
        </p:txBody>
      </p:sp>
      <p:sp>
        <p:nvSpPr>
          <p:cNvPr id="47" name="TextBox 46"/>
          <p:cNvSpPr txBox="1"/>
          <p:nvPr/>
        </p:nvSpPr>
        <p:spPr>
          <a:xfrm>
            <a:off x="960894" y="3158043"/>
            <a:ext cx="1791965" cy="369332"/>
          </a:xfrm>
          <a:prstGeom prst="rect">
            <a:avLst/>
          </a:prstGeom>
          <a:noFill/>
        </p:spPr>
        <p:txBody>
          <a:bodyPr wrap="none" rtlCol="0">
            <a:spAutoFit/>
          </a:bodyPr>
          <a:lstStyle/>
          <a:p>
            <a:r>
              <a:rPr lang="nl-BE" dirty="0"/>
              <a:t>VASTE ACTIVA</a:t>
            </a:r>
          </a:p>
        </p:txBody>
      </p:sp>
      <p:sp>
        <p:nvSpPr>
          <p:cNvPr id="48" name="TextBox 47"/>
          <p:cNvSpPr txBox="1"/>
          <p:nvPr/>
        </p:nvSpPr>
        <p:spPr>
          <a:xfrm>
            <a:off x="899592" y="3933056"/>
            <a:ext cx="2147813" cy="646331"/>
          </a:xfrm>
          <a:prstGeom prst="rect">
            <a:avLst/>
          </a:prstGeom>
          <a:noFill/>
        </p:spPr>
        <p:txBody>
          <a:bodyPr wrap="square" rtlCol="0">
            <a:spAutoFit/>
          </a:bodyPr>
          <a:lstStyle/>
          <a:p>
            <a:r>
              <a:rPr lang="nl-BE" dirty="0"/>
              <a:t>VLOTTENDE </a:t>
            </a:r>
            <a:r>
              <a:rPr lang="nl-BE" dirty="0">
                <a:solidFill>
                  <a:srgbClr val="FF0000"/>
                </a:solidFill>
              </a:rPr>
              <a:t>BEDRIJFS</a:t>
            </a:r>
            <a:r>
              <a:rPr lang="nl-BE" dirty="0"/>
              <a:t>ACTIVA</a:t>
            </a:r>
          </a:p>
        </p:txBody>
      </p:sp>
      <p:sp>
        <p:nvSpPr>
          <p:cNvPr id="51" name="Right Brace 50"/>
          <p:cNvSpPr/>
          <p:nvPr/>
        </p:nvSpPr>
        <p:spPr>
          <a:xfrm rot="10800000">
            <a:off x="2689086" y="3009463"/>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52" name="Right Brace 51"/>
          <p:cNvSpPr/>
          <p:nvPr/>
        </p:nvSpPr>
        <p:spPr>
          <a:xfrm rot="10800000">
            <a:off x="2682943" y="3717190"/>
            <a:ext cx="145967" cy="109703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59" name="Rectangle 58"/>
          <p:cNvSpPr/>
          <p:nvPr/>
        </p:nvSpPr>
        <p:spPr>
          <a:xfrm>
            <a:off x="4208570" y="3698696"/>
            <a:ext cx="1137991" cy="10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Freeform 1"/>
          <p:cNvSpPr/>
          <p:nvPr/>
        </p:nvSpPr>
        <p:spPr>
          <a:xfrm>
            <a:off x="3046469" y="3705357"/>
            <a:ext cx="2310064" cy="1401010"/>
          </a:xfrm>
          <a:custGeom>
            <a:avLst/>
            <a:gdLst>
              <a:gd name="connsiteX0" fmla="*/ 0 w 2310064"/>
              <a:gd name="connsiteY0" fmla="*/ 0 h 1401010"/>
              <a:gd name="connsiteX1" fmla="*/ 1165727 w 2310064"/>
              <a:gd name="connsiteY1" fmla="*/ 0 h 1401010"/>
              <a:gd name="connsiteX2" fmla="*/ 1165727 w 2310064"/>
              <a:gd name="connsiteY2" fmla="*/ 577516 h 1401010"/>
              <a:gd name="connsiteX3" fmla="*/ 2310064 w 2310064"/>
              <a:gd name="connsiteY3" fmla="*/ 582863 h 1401010"/>
              <a:gd name="connsiteX4" fmla="*/ 2310064 w 2310064"/>
              <a:gd name="connsiteY4" fmla="*/ 1395663 h 1401010"/>
              <a:gd name="connsiteX5" fmla="*/ 1128295 w 2310064"/>
              <a:gd name="connsiteY5" fmla="*/ 1401010 h 1401010"/>
              <a:gd name="connsiteX6" fmla="*/ 1128295 w 2310064"/>
              <a:gd name="connsiteY6" fmla="*/ 1117600 h 1401010"/>
              <a:gd name="connsiteX7" fmla="*/ 5348 w 2310064"/>
              <a:gd name="connsiteY7" fmla="*/ 1117600 h 1401010"/>
              <a:gd name="connsiteX8" fmla="*/ 0 w 2310064"/>
              <a:gd name="connsiteY8" fmla="*/ 0 h 140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064" h="1401010">
                <a:moveTo>
                  <a:pt x="0" y="0"/>
                </a:moveTo>
                <a:lnTo>
                  <a:pt x="1165727" y="0"/>
                </a:lnTo>
                <a:lnTo>
                  <a:pt x="1165727" y="577516"/>
                </a:lnTo>
                <a:lnTo>
                  <a:pt x="2310064" y="582863"/>
                </a:lnTo>
                <a:lnTo>
                  <a:pt x="2310064" y="1395663"/>
                </a:lnTo>
                <a:lnTo>
                  <a:pt x="1128295" y="1401010"/>
                </a:lnTo>
                <a:lnTo>
                  <a:pt x="1128295" y="1117600"/>
                </a:lnTo>
                <a:lnTo>
                  <a:pt x="5348" y="1117600"/>
                </a:lnTo>
                <a:cubicBezTo>
                  <a:pt x="3565" y="745067"/>
                  <a:pt x="1783" y="372533"/>
                  <a:pt x="0" y="0"/>
                </a:cubicBezTo>
                <a:close/>
              </a:path>
            </a:pathLst>
          </a:custGeom>
          <a:solidFill>
            <a:srgbClr val="2DA2B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p:cNvSpPr/>
          <p:nvPr/>
        </p:nvSpPr>
        <p:spPr>
          <a:xfrm>
            <a:off x="3047405" y="4829700"/>
            <a:ext cx="1141839" cy="251618"/>
          </a:xfrm>
          <a:prstGeom prst="rect">
            <a:avLst/>
          </a:prstGeom>
          <a:solidFill>
            <a:srgbClr val="FF0000">
              <a:alpha val="2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3" name="Rectangle 32"/>
          <p:cNvSpPr/>
          <p:nvPr/>
        </p:nvSpPr>
        <p:spPr>
          <a:xfrm>
            <a:off x="4234081" y="3820843"/>
            <a:ext cx="1112480" cy="444863"/>
          </a:xfrm>
          <a:prstGeom prst="rect">
            <a:avLst/>
          </a:prstGeom>
          <a:solidFill>
            <a:srgbClr val="FF0000">
              <a:alpha val="2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tangle 7"/>
          <p:cNvSpPr/>
          <p:nvPr/>
        </p:nvSpPr>
        <p:spPr>
          <a:xfrm>
            <a:off x="1293557" y="5581685"/>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3" name="Rectangle 52"/>
          <p:cNvSpPr/>
          <p:nvPr/>
        </p:nvSpPr>
        <p:spPr>
          <a:xfrm>
            <a:off x="3098322" y="5585005"/>
            <a:ext cx="144016" cy="144016"/>
          </a:xfrm>
          <a:prstGeom prst="rect">
            <a:avLst/>
          </a:prstGeom>
          <a:solidFill>
            <a:srgbClr val="2DA2BF">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5449468" y="5608577"/>
            <a:ext cx="144016" cy="144016"/>
          </a:xfrm>
          <a:prstGeom prst="rect">
            <a:avLst/>
          </a:prstGeom>
          <a:solidFill>
            <a:srgbClr val="FF0000">
              <a:alpha val="2705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8"/>
          <p:cNvSpPr txBox="1"/>
          <p:nvPr/>
        </p:nvSpPr>
        <p:spPr>
          <a:xfrm>
            <a:off x="1509581" y="5499804"/>
            <a:ext cx="1449436" cy="307777"/>
          </a:xfrm>
          <a:prstGeom prst="rect">
            <a:avLst/>
          </a:prstGeom>
          <a:noFill/>
        </p:spPr>
        <p:txBody>
          <a:bodyPr wrap="none" rtlCol="0">
            <a:spAutoFit/>
          </a:bodyPr>
          <a:lstStyle/>
          <a:p>
            <a:r>
              <a:rPr lang="nl-BE" sz="1400" dirty="0"/>
              <a:t>Bedrijfskapitaal</a:t>
            </a:r>
          </a:p>
        </p:txBody>
      </p:sp>
      <p:sp>
        <p:nvSpPr>
          <p:cNvPr id="61" name="TextBox 60"/>
          <p:cNvSpPr txBox="1"/>
          <p:nvPr/>
        </p:nvSpPr>
        <p:spPr>
          <a:xfrm>
            <a:off x="3314346" y="5503124"/>
            <a:ext cx="2154757" cy="307777"/>
          </a:xfrm>
          <a:prstGeom prst="rect">
            <a:avLst/>
          </a:prstGeom>
          <a:noFill/>
        </p:spPr>
        <p:txBody>
          <a:bodyPr wrap="none" rtlCol="0">
            <a:spAutoFit/>
          </a:bodyPr>
          <a:lstStyle/>
          <a:p>
            <a:r>
              <a:rPr lang="nl-BE" sz="1400" dirty="0"/>
              <a:t>Bedrijfskapitaal-behoefte</a:t>
            </a:r>
          </a:p>
        </p:txBody>
      </p:sp>
      <p:sp>
        <p:nvSpPr>
          <p:cNvPr id="62" name="TextBox 61"/>
          <p:cNvSpPr txBox="1"/>
          <p:nvPr/>
        </p:nvSpPr>
        <p:spPr>
          <a:xfrm>
            <a:off x="5665492" y="5516824"/>
            <a:ext cx="1568058" cy="307777"/>
          </a:xfrm>
          <a:prstGeom prst="rect">
            <a:avLst/>
          </a:prstGeom>
          <a:noFill/>
        </p:spPr>
        <p:txBody>
          <a:bodyPr wrap="none" rtlCol="0">
            <a:spAutoFit/>
          </a:bodyPr>
          <a:lstStyle/>
          <a:p>
            <a:r>
              <a:rPr lang="nl-BE" sz="1400" dirty="0"/>
              <a:t>Netto-cashpositie</a:t>
            </a:r>
          </a:p>
        </p:txBody>
      </p:sp>
      <p:sp>
        <p:nvSpPr>
          <p:cNvPr id="60" name="Line 52"/>
          <p:cNvSpPr>
            <a:spLocks noChangeShapeType="1"/>
          </p:cNvSpPr>
          <p:nvPr/>
        </p:nvSpPr>
        <p:spPr bwMode="auto">
          <a:xfrm>
            <a:off x="4202097" y="292073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4695"/>
            <a:ext cx="3425895" cy="2579699"/>
          </a:xfrm>
          <a:prstGeom prst="rect">
            <a:avLst/>
          </a:prstGeom>
        </p:spPr>
      </p:pic>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7455" y="-99392"/>
            <a:ext cx="4865752" cy="2659261"/>
          </a:xfrm>
        </p:spPr>
      </p:pic>
      <p:cxnSp>
        <p:nvCxnSpPr>
          <p:cNvPr id="13" name="Straight Arrow Connector 12"/>
          <p:cNvCxnSpPr/>
          <p:nvPr/>
        </p:nvCxnSpPr>
        <p:spPr>
          <a:xfrm>
            <a:off x="2123728" y="1772816"/>
            <a:ext cx="1494596" cy="25163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004048" y="1556792"/>
            <a:ext cx="1584176" cy="24982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672502" y="1556792"/>
            <a:ext cx="2915722" cy="34365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C6631D90-2B1E-4B9F-A17A-CBF6AD967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41552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ylinder 32">
            <a:extLst>
              <a:ext uri="{FF2B5EF4-FFF2-40B4-BE49-F238E27FC236}">
                <a16:creationId xmlns:a16="http://schemas.microsoft.com/office/drawing/2014/main" id="{85AD865D-DF4A-4AF1-960A-E1799E93433E}"/>
              </a:ext>
            </a:extLst>
          </p:cNvPr>
          <p:cNvSpPr/>
          <p:nvPr/>
        </p:nvSpPr>
        <p:spPr>
          <a:xfrm>
            <a:off x="3900881" y="4337045"/>
            <a:ext cx="504056" cy="293600"/>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tle 4"/>
          <p:cNvSpPr>
            <a:spLocks noGrp="1"/>
          </p:cNvSpPr>
          <p:nvPr>
            <p:ph type="title"/>
          </p:nvPr>
        </p:nvSpPr>
        <p:spPr>
          <a:xfrm>
            <a:off x="473825" y="216616"/>
            <a:ext cx="8229600" cy="1143000"/>
          </a:xfrm>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66247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1720"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9196" y="4609186"/>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8036" y="2655496"/>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6016" y="2636332"/>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80112" y="2626966"/>
            <a:ext cx="1008112" cy="523220"/>
          </a:xfrm>
          <a:prstGeom prst="rect">
            <a:avLst/>
          </a:prstGeom>
          <a:noFill/>
        </p:spPr>
        <p:txBody>
          <a:bodyPr wrap="square" rtlCol="0">
            <a:spAutoFit/>
          </a:bodyPr>
          <a:lstStyle/>
          <a:p>
            <a:r>
              <a:rPr lang="nl-BE" sz="1400" dirty="0"/>
              <a:t>Uitgaande factuur</a:t>
            </a:r>
          </a:p>
        </p:txBody>
      </p:sp>
      <p:cxnSp>
        <p:nvCxnSpPr>
          <p:cNvPr id="27" name="Straight Arrow Connector 26"/>
          <p:cNvCxnSpPr/>
          <p:nvPr/>
        </p:nvCxnSpPr>
        <p:spPr>
          <a:xfrm flipV="1">
            <a:off x="7238828"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7488832"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596336"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530827" y="2204864"/>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532440" y="3367795"/>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9294"/>
            <a:ext cx="2051720" cy="1544945"/>
          </a:xfrm>
          <a:prstGeom prst="rect">
            <a:avLst/>
          </a:prstGeom>
        </p:spPr>
      </p:pic>
      <p:pic>
        <p:nvPicPr>
          <p:cNvPr id="42"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76" y="0"/>
            <a:ext cx="2812328" cy="1537011"/>
          </a:xfrm>
        </p:spPr>
      </p:pic>
      <p:cxnSp>
        <p:nvCxnSpPr>
          <p:cNvPr id="3" name="Straight Arrow Connector 2"/>
          <p:cNvCxnSpPr/>
          <p:nvPr/>
        </p:nvCxnSpPr>
        <p:spPr>
          <a:xfrm flipH="1">
            <a:off x="7548324" y="1079894"/>
            <a:ext cx="624076" cy="28803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D61ECD5-1AE1-4FA9-A2E9-7D84AD414148}"/>
              </a:ext>
            </a:extLst>
          </p:cNvPr>
          <p:cNvGrpSpPr/>
          <p:nvPr/>
        </p:nvGrpSpPr>
        <p:grpSpPr>
          <a:xfrm>
            <a:off x="1493556" y="3940513"/>
            <a:ext cx="1296000" cy="137803"/>
            <a:chOff x="683568" y="4646126"/>
            <a:chExt cx="1164329" cy="137803"/>
          </a:xfrm>
        </p:grpSpPr>
        <p:sp>
          <p:nvSpPr>
            <p:cNvPr id="2" name="Rectangle 1">
              <a:extLst>
                <a:ext uri="{FF2B5EF4-FFF2-40B4-BE49-F238E27FC236}">
                  <a16:creationId xmlns:a16="http://schemas.microsoft.com/office/drawing/2014/main" id="{87F8AAD9-813C-4E60-B0AD-AE1CAC45C2E3}"/>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3C950E0E-361F-45B7-91FD-765163104CFC}"/>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47" name="Group 46">
            <a:extLst>
              <a:ext uri="{FF2B5EF4-FFF2-40B4-BE49-F238E27FC236}">
                <a16:creationId xmlns:a16="http://schemas.microsoft.com/office/drawing/2014/main" id="{257D974B-48E1-40E6-93A6-0924D95A7C35}"/>
              </a:ext>
            </a:extLst>
          </p:cNvPr>
          <p:cNvGrpSpPr/>
          <p:nvPr/>
        </p:nvGrpSpPr>
        <p:grpSpPr>
          <a:xfrm>
            <a:off x="2713223" y="3951596"/>
            <a:ext cx="1164329" cy="137803"/>
            <a:chOff x="683568" y="4646126"/>
            <a:chExt cx="1164329" cy="137803"/>
          </a:xfrm>
        </p:grpSpPr>
        <p:sp>
          <p:nvSpPr>
            <p:cNvPr id="48" name="Rectangle 47">
              <a:extLst>
                <a:ext uri="{FF2B5EF4-FFF2-40B4-BE49-F238E27FC236}">
                  <a16:creationId xmlns:a16="http://schemas.microsoft.com/office/drawing/2014/main" id="{C6B26135-7A60-41D6-A4DC-A3477FAB7E90}"/>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Rectangle 50">
              <a:extLst>
                <a:ext uri="{FF2B5EF4-FFF2-40B4-BE49-F238E27FC236}">
                  <a16:creationId xmlns:a16="http://schemas.microsoft.com/office/drawing/2014/main" id="{856976B8-F492-471C-9139-6E4368D76136}"/>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30" name="Group 29">
            <a:extLst>
              <a:ext uri="{FF2B5EF4-FFF2-40B4-BE49-F238E27FC236}">
                <a16:creationId xmlns:a16="http://schemas.microsoft.com/office/drawing/2014/main" id="{E31398E0-EB14-40D3-93BD-2374B1177803}"/>
              </a:ext>
            </a:extLst>
          </p:cNvPr>
          <p:cNvGrpSpPr/>
          <p:nvPr/>
        </p:nvGrpSpPr>
        <p:grpSpPr>
          <a:xfrm>
            <a:off x="3874066" y="3859968"/>
            <a:ext cx="480075" cy="330010"/>
            <a:chOff x="3874066" y="3859968"/>
            <a:chExt cx="480075" cy="330010"/>
          </a:xfrm>
        </p:grpSpPr>
        <p:grpSp>
          <p:nvGrpSpPr>
            <p:cNvPr id="52" name="Group 51">
              <a:extLst>
                <a:ext uri="{FF2B5EF4-FFF2-40B4-BE49-F238E27FC236}">
                  <a16:creationId xmlns:a16="http://schemas.microsoft.com/office/drawing/2014/main" id="{D498BE83-5525-4111-9947-6C92670D7495}"/>
                </a:ext>
              </a:extLst>
            </p:cNvPr>
            <p:cNvGrpSpPr/>
            <p:nvPr/>
          </p:nvGrpSpPr>
          <p:grpSpPr>
            <a:xfrm>
              <a:off x="3874066" y="3956662"/>
              <a:ext cx="480075" cy="137803"/>
              <a:chOff x="683568" y="4646126"/>
              <a:chExt cx="1164329" cy="137803"/>
            </a:xfrm>
          </p:grpSpPr>
          <p:sp>
            <p:nvSpPr>
              <p:cNvPr id="53" name="Rectangle 52">
                <a:extLst>
                  <a:ext uri="{FF2B5EF4-FFF2-40B4-BE49-F238E27FC236}">
                    <a16:creationId xmlns:a16="http://schemas.microsoft.com/office/drawing/2014/main" id="{365050B3-B2D2-4CD8-BAEB-AEE1C80F220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4" name="Rectangle 53">
                <a:extLst>
                  <a:ext uri="{FF2B5EF4-FFF2-40B4-BE49-F238E27FC236}">
                    <a16:creationId xmlns:a16="http://schemas.microsoft.com/office/drawing/2014/main" id="{F6E2D56F-CEDB-4B42-B67E-CE9EDC0208AA}"/>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6" name="Oval 15">
              <a:extLst>
                <a:ext uri="{FF2B5EF4-FFF2-40B4-BE49-F238E27FC236}">
                  <a16:creationId xmlns:a16="http://schemas.microsoft.com/office/drawing/2014/main" id="{A2476F2D-D499-44FC-9CD3-F5CF67DA6B52}"/>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id="{B8AA0D7F-E709-4D1A-AAAF-0B29D3E4792A}"/>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6" name="Rectangle 55">
              <a:extLst>
                <a:ext uri="{FF2B5EF4-FFF2-40B4-BE49-F238E27FC236}">
                  <a16:creationId xmlns:a16="http://schemas.microsoft.com/office/drawing/2014/main" id="{46A2DF78-6705-48C5-A971-D00E011915B5}"/>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8" name="Rectangle 57">
              <a:extLst>
                <a:ext uri="{FF2B5EF4-FFF2-40B4-BE49-F238E27FC236}">
                  <a16:creationId xmlns:a16="http://schemas.microsoft.com/office/drawing/2014/main" id="{BB1C61CC-1D86-4F18-941F-EB17095C111B}"/>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60" name="Group 59">
            <a:extLst>
              <a:ext uri="{FF2B5EF4-FFF2-40B4-BE49-F238E27FC236}">
                <a16:creationId xmlns:a16="http://schemas.microsoft.com/office/drawing/2014/main" id="{C82BD9D3-A091-4E5B-B137-3F3AE93A4134}"/>
              </a:ext>
            </a:extLst>
          </p:cNvPr>
          <p:cNvGrpSpPr/>
          <p:nvPr/>
        </p:nvGrpSpPr>
        <p:grpSpPr>
          <a:xfrm>
            <a:off x="4335604" y="3955182"/>
            <a:ext cx="1164329" cy="137803"/>
            <a:chOff x="683568" y="4646126"/>
            <a:chExt cx="1164329" cy="137803"/>
          </a:xfrm>
        </p:grpSpPr>
        <p:sp>
          <p:nvSpPr>
            <p:cNvPr id="61" name="Rectangle 60">
              <a:extLst>
                <a:ext uri="{FF2B5EF4-FFF2-40B4-BE49-F238E27FC236}">
                  <a16:creationId xmlns:a16="http://schemas.microsoft.com/office/drawing/2014/main" id="{6D970E21-2B38-4EC1-88B5-04D08BAD0455}"/>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2" name="Rectangle 61">
              <a:extLst>
                <a:ext uri="{FF2B5EF4-FFF2-40B4-BE49-F238E27FC236}">
                  <a16:creationId xmlns:a16="http://schemas.microsoft.com/office/drawing/2014/main" id="{4EE72810-2DAB-4686-A5EF-D03D21FB7AA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71" name="Rectangle 70">
            <a:extLst>
              <a:ext uri="{FF2B5EF4-FFF2-40B4-BE49-F238E27FC236}">
                <a16:creationId xmlns:a16="http://schemas.microsoft.com/office/drawing/2014/main" id="{0F6BACBA-43B5-4ED9-ADDC-4E36E19C67F7}"/>
              </a:ext>
            </a:extLst>
          </p:cNvPr>
          <p:cNvSpPr/>
          <p:nvPr/>
        </p:nvSpPr>
        <p:spPr>
          <a:xfrm>
            <a:off x="4355977" y="3961700"/>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3" name="Group 72">
            <a:extLst>
              <a:ext uri="{FF2B5EF4-FFF2-40B4-BE49-F238E27FC236}">
                <a16:creationId xmlns:a16="http://schemas.microsoft.com/office/drawing/2014/main" id="{CB625ACA-61DE-4A69-B6D9-3E58D2690C16}"/>
              </a:ext>
            </a:extLst>
          </p:cNvPr>
          <p:cNvGrpSpPr/>
          <p:nvPr/>
        </p:nvGrpSpPr>
        <p:grpSpPr>
          <a:xfrm>
            <a:off x="5451914" y="3955182"/>
            <a:ext cx="1164329" cy="137803"/>
            <a:chOff x="683568" y="4646126"/>
            <a:chExt cx="1164329" cy="137803"/>
          </a:xfrm>
        </p:grpSpPr>
        <p:sp>
          <p:nvSpPr>
            <p:cNvPr id="74" name="Rectangle 73">
              <a:extLst>
                <a:ext uri="{FF2B5EF4-FFF2-40B4-BE49-F238E27FC236}">
                  <a16:creationId xmlns:a16="http://schemas.microsoft.com/office/drawing/2014/main" id="{6ED7329E-48F8-4099-BCA0-3B04234511FD}"/>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5" name="Rectangle 74">
              <a:extLst>
                <a:ext uri="{FF2B5EF4-FFF2-40B4-BE49-F238E27FC236}">
                  <a16:creationId xmlns:a16="http://schemas.microsoft.com/office/drawing/2014/main" id="{8D65A217-7042-47AC-9E6B-DCF50BA4866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1" name="Isosceles Triangle 30">
            <a:extLst>
              <a:ext uri="{FF2B5EF4-FFF2-40B4-BE49-F238E27FC236}">
                <a16:creationId xmlns:a16="http://schemas.microsoft.com/office/drawing/2014/main" id="{45CDD7F6-6887-4003-9BED-F7F82533D3E2}"/>
              </a:ext>
            </a:extLst>
          </p:cNvPr>
          <p:cNvSpPr/>
          <p:nvPr/>
        </p:nvSpPr>
        <p:spPr>
          <a:xfrm rot="17979973">
            <a:off x="6783005" y="3060617"/>
            <a:ext cx="672101" cy="609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6" name="Rectangle 75">
            <a:extLst>
              <a:ext uri="{FF2B5EF4-FFF2-40B4-BE49-F238E27FC236}">
                <a16:creationId xmlns:a16="http://schemas.microsoft.com/office/drawing/2014/main" id="{1DC2552E-E457-4668-8D9E-1E53E131E3E2}"/>
              </a:ext>
            </a:extLst>
          </p:cNvPr>
          <p:cNvSpPr/>
          <p:nvPr/>
        </p:nvSpPr>
        <p:spPr>
          <a:xfrm rot="1726365">
            <a:off x="7193427" y="3866904"/>
            <a:ext cx="541938" cy="797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7" name="Group 76">
            <a:extLst>
              <a:ext uri="{FF2B5EF4-FFF2-40B4-BE49-F238E27FC236}">
                <a16:creationId xmlns:a16="http://schemas.microsoft.com/office/drawing/2014/main" id="{123D8277-B5CB-42C6-BB43-D227807A1D03}"/>
              </a:ext>
            </a:extLst>
          </p:cNvPr>
          <p:cNvGrpSpPr/>
          <p:nvPr/>
        </p:nvGrpSpPr>
        <p:grpSpPr>
          <a:xfrm>
            <a:off x="6576724" y="3959644"/>
            <a:ext cx="1206891" cy="137803"/>
            <a:chOff x="683568" y="4646126"/>
            <a:chExt cx="1164329" cy="137803"/>
          </a:xfrm>
        </p:grpSpPr>
        <p:sp>
          <p:nvSpPr>
            <p:cNvPr id="78" name="Rectangle 77">
              <a:extLst>
                <a:ext uri="{FF2B5EF4-FFF2-40B4-BE49-F238E27FC236}">
                  <a16:creationId xmlns:a16="http://schemas.microsoft.com/office/drawing/2014/main" id="{7A19756C-9ACE-4A93-B339-7F1F01E81EC4}"/>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Rectangle 78">
              <a:extLst>
                <a:ext uri="{FF2B5EF4-FFF2-40B4-BE49-F238E27FC236}">
                  <a16:creationId xmlns:a16="http://schemas.microsoft.com/office/drawing/2014/main" id="{A240C32A-4931-4AAC-8FC1-456D76D86A5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5" name="Block Arc 34">
            <a:extLst>
              <a:ext uri="{FF2B5EF4-FFF2-40B4-BE49-F238E27FC236}">
                <a16:creationId xmlns:a16="http://schemas.microsoft.com/office/drawing/2014/main" id="{8EFEA62D-76F3-4276-9474-C7E4DD3851DC}"/>
              </a:ext>
            </a:extLst>
          </p:cNvPr>
          <p:cNvSpPr/>
          <p:nvPr/>
        </p:nvSpPr>
        <p:spPr>
          <a:xfrm rot="10800000">
            <a:off x="7676905" y="3168008"/>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81" name="Group 80">
            <a:extLst>
              <a:ext uri="{FF2B5EF4-FFF2-40B4-BE49-F238E27FC236}">
                <a16:creationId xmlns:a16="http://schemas.microsoft.com/office/drawing/2014/main" id="{A26029EE-8AD4-41BB-A18E-8C2023AF7CD3}"/>
              </a:ext>
            </a:extLst>
          </p:cNvPr>
          <p:cNvGrpSpPr/>
          <p:nvPr/>
        </p:nvGrpSpPr>
        <p:grpSpPr>
          <a:xfrm>
            <a:off x="7755329" y="3959868"/>
            <a:ext cx="442015" cy="137803"/>
            <a:chOff x="1405882" y="4646126"/>
            <a:chExt cx="442015" cy="137803"/>
          </a:xfrm>
        </p:grpSpPr>
        <p:sp>
          <p:nvSpPr>
            <p:cNvPr id="82" name="Rectangle 81">
              <a:extLst>
                <a:ext uri="{FF2B5EF4-FFF2-40B4-BE49-F238E27FC236}">
                  <a16:creationId xmlns:a16="http://schemas.microsoft.com/office/drawing/2014/main" id="{17A3E5EB-5C1B-4852-B1AD-E7D38F9A09B2}"/>
                </a:ext>
              </a:extLst>
            </p:cNvPr>
            <p:cNvSpPr/>
            <p:nvPr/>
          </p:nvSpPr>
          <p:spPr>
            <a:xfrm>
              <a:off x="1405882" y="4653136"/>
              <a:ext cx="357805" cy="1119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Rectangle 82">
              <a:extLst>
                <a:ext uri="{FF2B5EF4-FFF2-40B4-BE49-F238E27FC236}">
                  <a16:creationId xmlns:a16="http://schemas.microsoft.com/office/drawing/2014/main" id="{BFD83A6C-21F6-4554-9097-F003C3EBDE0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84" name="Group 83">
            <a:extLst>
              <a:ext uri="{FF2B5EF4-FFF2-40B4-BE49-F238E27FC236}">
                <a16:creationId xmlns:a16="http://schemas.microsoft.com/office/drawing/2014/main" id="{557B4DEB-8598-47C1-9FC8-5937295BBD6F}"/>
              </a:ext>
            </a:extLst>
          </p:cNvPr>
          <p:cNvGrpSpPr/>
          <p:nvPr/>
        </p:nvGrpSpPr>
        <p:grpSpPr>
          <a:xfrm rot="5400000">
            <a:off x="7962266" y="3027814"/>
            <a:ext cx="1164329" cy="137803"/>
            <a:chOff x="683568" y="4646126"/>
            <a:chExt cx="1164329" cy="137803"/>
          </a:xfrm>
        </p:grpSpPr>
        <p:sp>
          <p:nvSpPr>
            <p:cNvPr id="85" name="Rectangle 84">
              <a:extLst>
                <a:ext uri="{FF2B5EF4-FFF2-40B4-BE49-F238E27FC236}">
                  <a16:creationId xmlns:a16="http://schemas.microsoft.com/office/drawing/2014/main" id="{B25A7C16-EA3A-4E73-9A01-A905BCB33C2C}"/>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6" name="Rectangle 85">
              <a:extLst>
                <a:ext uri="{FF2B5EF4-FFF2-40B4-BE49-F238E27FC236}">
                  <a16:creationId xmlns:a16="http://schemas.microsoft.com/office/drawing/2014/main" id="{7C0EAFC4-1984-4062-AEFA-B443AD86CA47}"/>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87" name="Group 86">
            <a:extLst>
              <a:ext uri="{FF2B5EF4-FFF2-40B4-BE49-F238E27FC236}">
                <a16:creationId xmlns:a16="http://schemas.microsoft.com/office/drawing/2014/main" id="{BF90059B-C851-4EA8-AAE1-61B1102BF68A}"/>
              </a:ext>
            </a:extLst>
          </p:cNvPr>
          <p:cNvGrpSpPr/>
          <p:nvPr/>
        </p:nvGrpSpPr>
        <p:grpSpPr>
          <a:xfrm rot="5400000">
            <a:off x="8323423" y="2262914"/>
            <a:ext cx="442015" cy="137803"/>
            <a:chOff x="1405882" y="4646126"/>
            <a:chExt cx="442015" cy="137803"/>
          </a:xfrm>
        </p:grpSpPr>
        <p:sp>
          <p:nvSpPr>
            <p:cNvPr id="88" name="Rectangle 87">
              <a:extLst>
                <a:ext uri="{FF2B5EF4-FFF2-40B4-BE49-F238E27FC236}">
                  <a16:creationId xmlns:a16="http://schemas.microsoft.com/office/drawing/2014/main" id="{F0C6046D-BD2B-4FAD-BE43-3559281B06D0}"/>
                </a:ext>
              </a:extLst>
            </p:cNvPr>
            <p:cNvSpPr/>
            <p:nvPr/>
          </p:nvSpPr>
          <p:spPr>
            <a:xfrm>
              <a:off x="1405882" y="4653136"/>
              <a:ext cx="357805" cy="1119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Rectangle 88">
              <a:extLst>
                <a:ext uri="{FF2B5EF4-FFF2-40B4-BE49-F238E27FC236}">
                  <a16:creationId xmlns:a16="http://schemas.microsoft.com/office/drawing/2014/main" id="{A5FE8CF8-DD04-4D75-8091-4043341D997B}"/>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90" name="Block Arc 89">
            <a:extLst>
              <a:ext uri="{FF2B5EF4-FFF2-40B4-BE49-F238E27FC236}">
                <a16:creationId xmlns:a16="http://schemas.microsoft.com/office/drawing/2014/main" id="{372740B4-ADFD-44D5-9E95-E5DB1C6C97AB}"/>
              </a:ext>
            </a:extLst>
          </p:cNvPr>
          <p:cNvSpPr/>
          <p:nvPr/>
        </p:nvSpPr>
        <p:spPr>
          <a:xfrm rot="5400000">
            <a:off x="7689833" y="1705912"/>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1" name="Rectangle 90">
            <a:extLst>
              <a:ext uri="{FF2B5EF4-FFF2-40B4-BE49-F238E27FC236}">
                <a16:creationId xmlns:a16="http://schemas.microsoft.com/office/drawing/2014/main" id="{FCE0FA18-3A73-42EF-B059-22BD3BDA4294}"/>
              </a:ext>
            </a:extLst>
          </p:cNvPr>
          <p:cNvSpPr/>
          <p:nvPr/>
        </p:nvSpPr>
        <p:spPr>
          <a:xfrm>
            <a:off x="8476920" y="2073459"/>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2" name="Group 91">
            <a:extLst>
              <a:ext uri="{FF2B5EF4-FFF2-40B4-BE49-F238E27FC236}">
                <a16:creationId xmlns:a16="http://schemas.microsoft.com/office/drawing/2014/main" id="{39AFC511-F5BD-4239-A584-8049A3E4A297}"/>
              </a:ext>
            </a:extLst>
          </p:cNvPr>
          <p:cNvGrpSpPr/>
          <p:nvPr/>
        </p:nvGrpSpPr>
        <p:grpSpPr>
          <a:xfrm>
            <a:off x="6998759" y="1692554"/>
            <a:ext cx="1164329" cy="137803"/>
            <a:chOff x="683568" y="4646126"/>
            <a:chExt cx="1164329" cy="137803"/>
          </a:xfrm>
        </p:grpSpPr>
        <p:sp>
          <p:nvSpPr>
            <p:cNvPr id="93" name="Rectangle 92">
              <a:extLst>
                <a:ext uri="{FF2B5EF4-FFF2-40B4-BE49-F238E27FC236}">
                  <a16:creationId xmlns:a16="http://schemas.microsoft.com/office/drawing/2014/main" id="{BF01A37B-6CBE-42F4-B54C-B2B02ED9D727}"/>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4" name="Rectangle 93">
              <a:extLst>
                <a:ext uri="{FF2B5EF4-FFF2-40B4-BE49-F238E27FC236}">
                  <a16:creationId xmlns:a16="http://schemas.microsoft.com/office/drawing/2014/main" id="{5636FF92-C140-4A5D-BE20-573CFDA8F9EE}"/>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95" name="Group 94">
            <a:extLst>
              <a:ext uri="{FF2B5EF4-FFF2-40B4-BE49-F238E27FC236}">
                <a16:creationId xmlns:a16="http://schemas.microsoft.com/office/drawing/2014/main" id="{2D40202F-270A-444F-AB89-04593BC09AFE}"/>
              </a:ext>
            </a:extLst>
          </p:cNvPr>
          <p:cNvGrpSpPr/>
          <p:nvPr/>
        </p:nvGrpSpPr>
        <p:grpSpPr>
          <a:xfrm>
            <a:off x="5851305" y="1689459"/>
            <a:ext cx="1164329" cy="137803"/>
            <a:chOff x="683568" y="4646126"/>
            <a:chExt cx="1164329" cy="137803"/>
          </a:xfrm>
        </p:grpSpPr>
        <p:sp>
          <p:nvSpPr>
            <p:cNvPr id="96" name="Rectangle 95">
              <a:extLst>
                <a:ext uri="{FF2B5EF4-FFF2-40B4-BE49-F238E27FC236}">
                  <a16:creationId xmlns:a16="http://schemas.microsoft.com/office/drawing/2014/main" id="{94D4C9EA-B27D-47DA-AEDE-12232E4B247F}"/>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7" name="Rectangle 96">
              <a:extLst>
                <a:ext uri="{FF2B5EF4-FFF2-40B4-BE49-F238E27FC236}">
                  <a16:creationId xmlns:a16="http://schemas.microsoft.com/office/drawing/2014/main" id="{E52C9CC1-AB03-418C-87EE-FD83BB617144}"/>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98" name="Group 97">
            <a:extLst>
              <a:ext uri="{FF2B5EF4-FFF2-40B4-BE49-F238E27FC236}">
                <a16:creationId xmlns:a16="http://schemas.microsoft.com/office/drawing/2014/main" id="{D9F56CBA-8ED3-454B-87AA-2D57954B744A}"/>
              </a:ext>
            </a:extLst>
          </p:cNvPr>
          <p:cNvGrpSpPr/>
          <p:nvPr/>
        </p:nvGrpSpPr>
        <p:grpSpPr>
          <a:xfrm>
            <a:off x="4023804" y="1685917"/>
            <a:ext cx="1164329" cy="137803"/>
            <a:chOff x="683568" y="4646126"/>
            <a:chExt cx="1164329" cy="137803"/>
          </a:xfrm>
        </p:grpSpPr>
        <p:sp>
          <p:nvSpPr>
            <p:cNvPr id="99" name="Rectangle 98">
              <a:extLst>
                <a:ext uri="{FF2B5EF4-FFF2-40B4-BE49-F238E27FC236}">
                  <a16:creationId xmlns:a16="http://schemas.microsoft.com/office/drawing/2014/main" id="{2CEB45F7-A11C-42E6-9E6F-528726952727}"/>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Rectangle 99">
              <a:extLst>
                <a:ext uri="{FF2B5EF4-FFF2-40B4-BE49-F238E27FC236}">
                  <a16:creationId xmlns:a16="http://schemas.microsoft.com/office/drawing/2014/main" id="{77F0906D-2EE6-4E07-8D91-66A9BFC5BD1A}"/>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1" name="Group 100">
            <a:extLst>
              <a:ext uri="{FF2B5EF4-FFF2-40B4-BE49-F238E27FC236}">
                <a16:creationId xmlns:a16="http://schemas.microsoft.com/office/drawing/2014/main" id="{29395DF9-E4B3-4FBC-BF2C-BCBCC9CA3FFB}"/>
              </a:ext>
            </a:extLst>
          </p:cNvPr>
          <p:cNvGrpSpPr/>
          <p:nvPr/>
        </p:nvGrpSpPr>
        <p:grpSpPr>
          <a:xfrm>
            <a:off x="2886705" y="1685917"/>
            <a:ext cx="1164329" cy="137803"/>
            <a:chOff x="683568" y="4646126"/>
            <a:chExt cx="1164329" cy="137803"/>
          </a:xfrm>
        </p:grpSpPr>
        <p:sp>
          <p:nvSpPr>
            <p:cNvPr id="102" name="Rectangle 101">
              <a:extLst>
                <a:ext uri="{FF2B5EF4-FFF2-40B4-BE49-F238E27FC236}">
                  <a16:creationId xmlns:a16="http://schemas.microsoft.com/office/drawing/2014/main" id="{B63FD36E-1A79-4196-A183-0A578AEA0BFE}"/>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Rectangle 102">
              <a:extLst>
                <a:ext uri="{FF2B5EF4-FFF2-40B4-BE49-F238E27FC236}">
                  <a16:creationId xmlns:a16="http://schemas.microsoft.com/office/drawing/2014/main" id="{1968A823-7D2F-4B11-B21D-3505B5587328}"/>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4" name="Group 103">
            <a:extLst>
              <a:ext uri="{FF2B5EF4-FFF2-40B4-BE49-F238E27FC236}">
                <a16:creationId xmlns:a16="http://schemas.microsoft.com/office/drawing/2014/main" id="{3C7F7D86-2D4F-44C9-986A-FDE681208AB8}"/>
              </a:ext>
            </a:extLst>
          </p:cNvPr>
          <p:cNvGrpSpPr/>
          <p:nvPr/>
        </p:nvGrpSpPr>
        <p:grpSpPr>
          <a:xfrm>
            <a:off x="1440530" y="1684536"/>
            <a:ext cx="1444048" cy="145821"/>
            <a:chOff x="683568" y="4646126"/>
            <a:chExt cx="1164329" cy="137803"/>
          </a:xfrm>
        </p:grpSpPr>
        <p:sp>
          <p:nvSpPr>
            <p:cNvPr id="105" name="Rectangle 104">
              <a:extLst>
                <a:ext uri="{FF2B5EF4-FFF2-40B4-BE49-F238E27FC236}">
                  <a16:creationId xmlns:a16="http://schemas.microsoft.com/office/drawing/2014/main" id="{BCA9CF76-C710-47AE-97E6-365364C1EA1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6" name="Rectangle 105">
              <a:extLst>
                <a:ext uri="{FF2B5EF4-FFF2-40B4-BE49-F238E27FC236}">
                  <a16:creationId xmlns:a16="http://schemas.microsoft.com/office/drawing/2014/main" id="{424006C8-676E-4862-ABFF-E8CFD3E31E90}"/>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7" name="Group 106">
            <a:extLst>
              <a:ext uri="{FF2B5EF4-FFF2-40B4-BE49-F238E27FC236}">
                <a16:creationId xmlns:a16="http://schemas.microsoft.com/office/drawing/2014/main" id="{755613F0-5DEC-42DD-8258-E811D995BDA8}"/>
              </a:ext>
            </a:extLst>
          </p:cNvPr>
          <p:cNvGrpSpPr/>
          <p:nvPr/>
        </p:nvGrpSpPr>
        <p:grpSpPr>
          <a:xfrm>
            <a:off x="5176204" y="1593593"/>
            <a:ext cx="673533" cy="330010"/>
            <a:chOff x="3874066" y="3859968"/>
            <a:chExt cx="480075" cy="330010"/>
          </a:xfrm>
        </p:grpSpPr>
        <p:grpSp>
          <p:nvGrpSpPr>
            <p:cNvPr id="108" name="Group 107">
              <a:extLst>
                <a:ext uri="{FF2B5EF4-FFF2-40B4-BE49-F238E27FC236}">
                  <a16:creationId xmlns:a16="http://schemas.microsoft.com/office/drawing/2014/main" id="{B2F9AC72-8B6E-49DD-ACCC-FCC0CB133D77}"/>
                </a:ext>
              </a:extLst>
            </p:cNvPr>
            <p:cNvGrpSpPr/>
            <p:nvPr/>
          </p:nvGrpSpPr>
          <p:grpSpPr>
            <a:xfrm>
              <a:off x="3874066" y="3956662"/>
              <a:ext cx="480075" cy="137803"/>
              <a:chOff x="683568" y="4646126"/>
              <a:chExt cx="1164329" cy="137803"/>
            </a:xfrm>
          </p:grpSpPr>
          <p:sp>
            <p:nvSpPr>
              <p:cNvPr id="113" name="Rectangle 112">
                <a:extLst>
                  <a:ext uri="{FF2B5EF4-FFF2-40B4-BE49-F238E27FC236}">
                    <a16:creationId xmlns:a16="http://schemas.microsoft.com/office/drawing/2014/main" id="{3FC9C082-C27C-4D48-8052-6F1C17137A45}"/>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4" name="Rectangle 113">
                <a:extLst>
                  <a:ext uri="{FF2B5EF4-FFF2-40B4-BE49-F238E27FC236}">
                    <a16:creationId xmlns:a16="http://schemas.microsoft.com/office/drawing/2014/main" id="{5452AA6C-26C5-4E83-8244-2558B9ED092B}"/>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09" name="Oval 108">
              <a:extLst>
                <a:ext uri="{FF2B5EF4-FFF2-40B4-BE49-F238E27FC236}">
                  <a16:creationId xmlns:a16="http://schemas.microsoft.com/office/drawing/2014/main" id="{4A872619-AC9D-4EEF-9367-D37DA1D923FE}"/>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0" name="Rectangle 109">
              <a:extLst>
                <a:ext uri="{FF2B5EF4-FFF2-40B4-BE49-F238E27FC236}">
                  <a16:creationId xmlns:a16="http://schemas.microsoft.com/office/drawing/2014/main" id="{C52E33FA-81D1-4AEB-9D75-A2EAE4F43D47}"/>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1" name="Rectangle 110">
              <a:extLst>
                <a:ext uri="{FF2B5EF4-FFF2-40B4-BE49-F238E27FC236}">
                  <a16:creationId xmlns:a16="http://schemas.microsoft.com/office/drawing/2014/main" id="{283F7D82-9673-4D89-A212-837B4062D3C9}"/>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2" name="Rectangle 111">
              <a:extLst>
                <a:ext uri="{FF2B5EF4-FFF2-40B4-BE49-F238E27FC236}">
                  <a16:creationId xmlns:a16="http://schemas.microsoft.com/office/drawing/2014/main" id="{83869F33-1207-494A-A0E5-DBBCB6118ABF}"/>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15" name="Cylinder 114">
            <a:extLst>
              <a:ext uri="{FF2B5EF4-FFF2-40B4-BE49-F238E27FC236}">
                <a16:creationId xmlns:a16="http://schemas.microsoft.com/office/drawing/2014/main" id="{E9DE4562-E6CF-49E5-998C-928B5095CF2A}"/>
              </a:ext>
            </a:extLst>
          </p:cNvPr>
          <p:cNvSpPr/>
          <p:nvPr/>
        </p:nvSpPr>
        <p:spPr>
          <a:xfrm>
            <a:off x="5290546" y="1976763"/>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6" name="Isosceles Triangle 115">
            <a:extLst>
              <a:ext uri="{FF2B5EF4-FFF2-40B4-BE49-F238E27FC236}">
                <a16:creationId xmlns:a16="http://schemas.microsoft.com/office/drawing/2014/main" id="{0203DE77-791F-4467-80F3-4691032E47B3}"/>
              </a:ext>
            </a:extLst>
          </p:cNvPr>
          <p:cNvSpPr/>
          <p:nvPr/>
        </p:nvSpPr>
        <p:spPr>
          <a:xfrm rot="17979973">
            <a:off x="748219" y="1138121"/>
            <a:ext cx="672101" cy="609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7" name="Block Arc 116">
            <a:extLst>
              <a:ext uri="{FF2B5EF4-FFF2-40B4-BE49-F238E27FC236}">
                <a16:creationId xmlns:a16="http://schemas.microsoft.com/office/drawing/2014/main" id="{8BB10C91-843E-492C-88A1-89AFB6A0F95B}"/>
              </a:ext>
            </a:extLst>
          </p:cNvPr>
          <p:cNvSpPr/>
          <p:nvPr/>
        </p:nvSpPr>
        <p:spPr>
          <a:xfrm>
            <a:off x="991493" y="1706924"/>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18" name="Group 117">
            <a:extLst>
              <a:ext uri="{FF2B5EF4-FFF2-40B4-BE49-F238E27FC236}">
                <a16:creationId xmlns:a16="http://schemas.microsoft.com/office/drawing/2014/main" id="{3D588221-DCC4-46D2-AEE0-8B22FEEA1BA5}"/>
              </a:ext>
            </a:extLst>
          </p:cNvPr>
          <p:cNvGrpSpPr/>
          <p:nvPr/>
        </p:nvGrpSpPr>
        <p:grpSpPr>
          <a:xfrm rot="16200000">
            <a:off x="274277" y="2843769"/>
            <a:ext cx="1546094" cy="124125"/>
            <a:chOff x="683568" y="4639208"/>
            <a:chExt cx="1159284" cy="137803"/>
          </a:xfrm>
        </p:grpSpPr>
        <p:sp>
          <p:nvSpPr>
            <p:cNvPr id="119" name="Rectangle 118">
              <a:extLst>
                <a:ext uri="{FF2B5EF4-FFF2-40B4-BE49-F238E27FC236}">
                  <a16:creationId xmlns:a16="http://schemas.microsoft.com/office/drawing/2014/main" id="{0D73B637-8068-4518-83AF-E37328165620}"/>
                </a:ext>
              </a:extLst>
            </p:cNvPr>
            <p:cNvSpPr/>
            <p:nvPr/>
          </p:nvSpPr>
          <p:spPr>
            <a:xfrm>
              <a:off x="683568" y="4653148"/>
              <a:ext cx="1080121" cy="1175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0" name="Rectangle 119">
              <a:extLst>
                <a:ext uri="{FF2B5EF4-FFF2-40B4-BE49-F238E27FC236}">
                  <a16:creationId xmlns:a16="http://schemas.microsoft.com/office/drawing/2014/main" id="{ADD226A1-A747-49F4-A546-87B5A9B23F80}"/>
                </a:ext>
              </a:extLst>
            </p:cNvPr>
            <p:cNvSpPr/>
            <p:nvPr/>
          </p:nvSpPr>
          <p:spPr>
            <a:xfrm>
              <a:off x="1743969" y="4639208"/>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21" name="Block Arc 120">
            <a:extLst>
              <a:ext uri="{FF2B5EF4-FFF2-40B4-BE49-F238E27FC236}">
                <a16:creationId xmlns:a16="http://schemas.microsoft.com/office/drawing/2014/main" id="{C3DADFE3-B888-4DE4-B9D4-249C89396B4C}"/>
              </a:ext>
            </a:extLst>
          </p:cNvPr>
          <p:cNvSpPr/>
          <p:nvPr/>
        </p:nvSpPr>
        <p:spPr>
          <a:xfrm rot="16200000">
            <a:off x="991493" y="3144051"/>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2" name="Rectangle 121">
            <a:extLst>
              <a:ext uri="{FF2B5EF4-FFF2-40B4-BE49-F238E27FC236}">
                <a16:creationId xmlns:a16="http://schemas.microsoft.com/office/drawing/2014/main" id="{D9B410FD-3C2D-4D33-A73C-7CA975AB26AF}"/>
              </a:ext>
            </a:extLst>
          </p:cNvPr>
          <p:cNvSpPr/>
          <p:nvPr/>
        </p:nvSpPr>
        <p:spPr>
          <a:xfrm rot="16200000">
            <a:off x="1372502" y="1705410"/>
            <a:ext cx="131877" cy="1058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3" name="Rectangle 122">
            <a:extLst>
              <a:ext uri="{FF2B5EF4-FFF2-40B4-BE49-F238E27FC236}">
                <a16:creationId xmlns:a16="http://schemas.microsoft.com/office/drawing/2014/main" id="{64F472E5-C55C-45EF-9ADA-3A51E5803C3D}"/>
              </a:ext>
            </a:extLst>
          </p:cNvPr>
          <p:cNvSpPr/>
          <p:nvPr/>
        </p:nvSpPr>
        <p:spPr>
          <a:xfrm rot="16200000">
            <a:off x="984840" y="3537224"/>
            <a:ext cx="131877" cy="124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4" name="Rectangle 123">
            <a:extLst>
              <a:ext uri="{FF2B5EF4-FFF2-40B4-BE49-F238E27FC236}">
                <a16:creationId xmlns:a16="http://schemas.microsoft.com/office/drawing/2014/main" id="{274AF995-84CC-45C0-AF5A-24550631ADBD}"/>
              </a:ext>
            </a:extLst>
          </p:cNvPr>
          <p:cNvSpPr/>
          <p:nvPr/>
        </p:nvSpPr>
        <p:spPr>
          <a:xfrm rot="16200000">
            <a:off x="1387148" y="3949071"/>
            <a:ext cx="131877" cy="124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5" name="TextBox 124">
            <a:extLst>
              <a:ext uri="{FF2B5EF4-FFF2-40B4-BE49-F238E27FC236}">
                <a16:creationId xmlns:a16="http://schemas.microsoft.com/office/drawing/2014/main" id="{F12D6FE8-7B4F-4156-8738-0D6E28B70AD3}"/>
              </a:ext>
            </a:extLst>
          </p:cNvPr>
          <p:cNvSpPr txBox="1"/>
          <p:nvPr/>
        </p:nvSpPr>
        <p:spPr>
          <a:xfrm>
            <a:off x="5726092" y="1906648"/>
            <a:ext cx="1151085" cy="523220"/>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lonen</a:t>
            </a:r>
          </a:p>
        </p:txBody>
      </p:sp>
      <p:pic>
        <p:nvPicPr>
          <p:cNvPr id="126" name="Picture 125">
            <a:extLst>
              <a:ext uri="{FF2B5EF4-FFF2-40B4-BE49-F238E27FC236}">
                <a16:creationId xmlns:a16="http://schemas.microsoft.com/office/drawing/2014/main" id="{12AA35F5-1A96-4B8E-87F3-A1311D03B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18870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0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0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8"/>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2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1" grpId="0" animBg="1"/>
      <p:bldP spid="31" grpId="0" animBg="1"/>
      <p:bldP spid="76" grpId="0" animBg="1"/>
      <p:bldP spid="35" grpId="0" animBg="1"/>
      <p:bldP spid="90" grpId="0" animBg="1"/>
      <p:bldP spid="91" grpId="0" animBg="1"/>
      <p:bldP spid="115" grpId="0" animBg="1"/>
      <p:bldP spid="116" grpId="0" animBg="1"/>
      <p:bldP spid="117" grpId="0" animBg="1"/>
      <p:bldP spid="121" grpId="0" animBg="1"/>
      <p:bldP spid="122" grpId="0" animBg="1"/>
      <p:bldP spid="123" grpId="0" animBg="1"/>
      <p:bldP spid="124" grpId="0" animBg="1"/>
      <p:bldP spid="12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ylinder 32">
            <a:extLst>
              <a:ext uri="{FF2B5EF4-FFF2-40B4-BE49-F238E27FC236}">
                <a16:creationId xmlns:a16="http://schemas.microsoft.com/office/drawing/2014/main" id="{85AD865D-DF4A-4AF1-960A-E1799E93433E}"/>
              </a:ext>
            </a:extLst>
          </p:cNvPr>
          <p:cNvSpPr/>
          <p:nvPr/>
        </p:nvSpPr>
        <p:spPr>
          <a:xfrm>
            <a:off x="3900881" y="4337045"/>
            <a:ext cx="504056" cy="293600"/>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tle 4"/>
          <p:cNvSpPr>
            <a:spLocks noGrp="1"/>
          </p:cNvSpPr>
          <p:nvPr>
            <p:ph type="title"/>
          </p:nvPr>
        </p:nvSpPr>
        <p:spPr>
          <a:xfrm>
            <a:off x="473825" y="216616"/>
            <a:ext cx="8229600" cy="1143000"/>
          </a:xfrm>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66247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1720"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9196" y="4609186"/>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8036" y="2655496"/>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6016" y="2636332"/>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80112" y="2626966"/>
            <a:ext cx="1008112" cy="523220"/>
          </a:xfrm>
          <a:prstGeom prst="rect">
            <a:avLst/>
          </a:prstGeom>
          <a:noFill/>
        </p:spPr>
        <p:txBody>
          <a:bodyPr wrap="square" rtlCol="0">
            <a:spAutoFit/>
          </a:bodyPr>
          <a:lstStyle/>
          <a:p>
            <a:r>
              <a:rPr lang="nl-BE" sz="1400" dirty="0"/>
              <a:t>Uitgaande factuur</a:t>
            </a:r>
          </a:p>
        </p:txBody>
      </p:sp>
      <p:cxnSp>
        <p:nvCxnSpPr>
          <p:cNvPr id="27" name="Straight Arrow Connector 26"/>
          <p:cNvCxnSpPr/>
          <p:nvPr/>
        </p:nvCxnSpPr>
        <p:spPr>
          <a:xfrm flipV="1">
            <a:off x="7238828"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7488832"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596336"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530827" y="2204864"/>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532440" y="3367795"/>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9294"/>
            <a:ext cx="2051720" cy="1544945"/>
          </a:xfrm>
          <a:prstGeom prst="rect">
            <a:avLst/>
          </a:prstGeom>
        </p:spPr>
      </p:pic>
      <p:pic>
        <p:nvPicPr>
          <p:cNvPr id="42"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76" y="0"/>
            <a:ext cx="2812328" cy="1537011"/>
          </a:xfrm>
        </p:spPr>
      </p:pic>
      <p:cxnSp>
        <p:nvCxnSpPr>
          <p:cNvPr id="3" name="Straight Arrow Connector 2"/>
          <p:cNvCxnSpPr/>
          <p:nvPr/>
        </p:nvCxnSpPr>
        <p:spPr>
          <a:xfrm flipH="1">
            <a:off x="7548324" y="1079894"/>
            <a:ext cx="624076" cy="28803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D61ECD5-1AE1-4FA9-A2E9-7D84AD414148}"/>
              </a:ext>
            </a:extLst>
          </p:cNvPr>
          <p:cNvGrpSpPr/>
          <p:nvPr/>
        </p:nvGrpSpPr>
        <p:grpSpPr>
          <a:xfrm>
            <a:off x="1493556" y="3940513"/>
            <a:ext cx="1296000" cy="137803"/>
            <a:chOff x="683568" y="4646126"/>
            <a:chExt cx="1164329" cy="137803"/>
          </a:xfrm>
        </p:grpSpPr>
        <p:sp>
          <p:nvSpPr>
            <p:cNvPr id="2" name="Rectangle 1">
              <a:extLst>
                <a:ext uri="{FF2B5EF4-FFF2-40B4-BE49-F238E27FC236}">
                  <a16:creationId xmlns:a16="http://schemas.microsoft.com/office/drawing/2014/main" id="{87F8AAD9-813C-4E60-B0AD-AE1CAC45C2E3}"/>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3C950E0E-361F-45B7-91FD-765163104CFC}"/>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47" name="Group 46">
            <a:extLst>
              <a:ext uri="{FF2B5EF4-FFF2-40B4-BE49-F238E27FC236}">
                <a16:creationId xmlns:a16="http://schemas.microsoft.com/office/drawing/2014/main" id="{257D974B-48E1-40E6-93A6-0924D95A7C35}"/>
              </a:ext>
            </a:extLst>
          </p:cNvPr>
          <p:cNvGrpSpPr/>
          <p:nvPr/>
        </p:nvGrpSpPr>
        <p:grpSpPr>
          <a:xfrm>
            <a:off x="2713223" y="3951596"/>
            <a:ext cx="1164329" cy="137803"/>
            <a:chOff x="683568" y="4646126"/>
            <a:chExt cx="1164329" cy="137803"/>
          </a:xfrm>
        </p:grpSpPr>
        <p:sp>
          <p:nvSpPr>
            <p:cNvPr id="48" name="Rectangle 47">
              <a:extLst>
                <a:ext uri="{FF2B5EF4-FFF2-40B4-BE49-F238E27FC236}">
                  <a16:creationId xmlns:a16="http://schemas.microsoft.com/office/drawing/2014/main" id="{C6B26135-7A60-41D6-A4DC-A3477FAB7E90}"/>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Rectangle 50">
              <a:extLst>
                <a:ext uri="{FF2B5EF4-FFF2-40B4-BE49-F238E27FC236}">
                  <a16:creationId xmlns:a16="http://schemas.microsoft.com/office/drawing/2014/main" id="{856976B8-F492-471C-9139-6E4368D76136}"/>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30" name="Group 29">
            <a:extLst>
              <a:ext uri="{FF2B5EF4-FFF2-40B4-BE49-F238E27FC236}">
                <a16:creationId xmlns:a16="http://schemas.microsoft.com/office/drawing/2014/main" id="{E31398E0-EB14-40D3-93BD-2374B1177803}"/>
              </a:ext>
            </a:extLst>
          </p:cNvPr>
          <p:cNvGrpSpPr/>
          <p:nvPr/>
        </p:nvGrpSpPr>
        <p:grpSpPr>
          <a:xfrm>
            <a:off x="3874066" y="3859968"/>
            <a:ext cx="480075" cy="330010"/>
            <a:chOff x="3874066" y="3859968"/>
            <a:chExt cx="480075" cy="330010"/>
          </a:xfrm>
        </p:grpSpPr>
        <p:grpSp>
          <p:nvGrpSpPr>
            <p:cNvPr id="52" name="Group 51">
              <a:extLst>
                <a:ext uri="{FF2B5EF4-FFF2-40B4-BE49-F238E27FC236}">
                  <a16:creationId xmlns:a16="http://schemas.microsoft.com/office/drawing/2014/main" id="{D498BE83-5525-4111-9947-6C92670D7495}"/>
                </a:ext>
              </a:extLst>
            </p:cNvPr>
            <p:cNvGrpSpPr/>
            <p:nvPr/>
          </p:nvGrpSpPr>
          <p:grpSpPr>
            <a:xfrm>
              <a:off x="3874066" y="3956662"/>
              <a:ext cx="480075" cy="137803"/>
              <a:chOff x="683568" y="4646126"/>
              <a:chExt cx="1164329" cy="137803"/>
            </a:xfrm>
          </p:grpSpPr>
          <p:sp>
            <p:nvSpPr>
              <p:cNvPr id="53" name="Rectangle 52">
                <a:extLst>
                  <a:ext uri="{FF2B5EF4-FFF2-40B4-BE49-F238E27FC236}">
                    <a16:creationId xmlns:a16="http://schemas.microsoft.com/office/drawing/2014/main" id="{365050B3-B2D2-4CD8-BAEB-AEE1C80F220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4" name="Rectangle 53">
                <a:extLst>
                  <a:ext uri="{FF2B5EF4-FFF2-40B4-BE49-F238E27FC236}">
                    <a16:creationId xmlns:a16="http://schemas.microsoft.com/office/drawing/2014/main" id="{F6E2D56F-CEDB-4B42-B67E-CE9EDC0208AA}"/>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6" name="Oval 15">
              <a:extLst>
                <a:ext uri="{FF2B5EF4-FFF2-40B4-BE49-F238E27FC236}">
                  <a16:creationId xmlns:a16="http://schemas.microsoft.com/office/drawing/2014/main" id="{A2476F2D-D499-44FC-9CD3-F5CF67DA6B52}"/>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id="{B8AA0D7F-E709-4D1A-AAAF-0B29D3E4792A}"/>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6" name="Rectangle 55">
              <a:extLst>
                <a:ext uri="{FF2B5EF4-FFF2-40B4-BE49-F238E27FC236}">
                  <a16:creationId xmlns:a16="http://schemas.microsoft.com/office/drawing/2014/main" id="{46A2DF78-6705-48C5-A971-D00E011915B5}"/>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8" name="Rectangle 57">
              <a:extLst>
                <a:ext uri="{FF2B5EF4-FFF2-40B4-BE49-F238E27FC236}">
                  <a16:creationId xmlns:a16="http://schemas.microsoft.com/office/drawing/2014/main" id="{BB1C61CC-1D86-4F18-941F-EB17095C111B}"/>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60" name="Group 59">
            <a:extLst>
              <a:ext uri="{FF2B5EF4-FFF2-40B4-BE49-F238E27FC236}">
                <a16:creationId xmlns:a16="http://schemas.microsoft.com/office/drawing/2014/main" id="{C82BD9D3-A091-4E5B-B137-3F3AE93A4134}"/>
              </a:ext>
            </a:extLst>
          </p:cNvPr>
          <p:cNvGrpSpPr/>
          <p:nvPr/>
        </p:nvGrpSpPr>
        <p:grpSpPr>
          <a:xfrm>
            <a:off x="4335605" y="3955182"/>
            <a:ext cx="209858" cy="137803"/>
            <a:chOff x="683568" y="4646126"/>
            <a:chExt cx="1164329" cy="137803"/>
          </a:xfrm>
        </p:grpSpPr>
        <p:sp>
          <p:nvSpPr>
            <p:cNvPr id="61" name="Rectangle 60">
              <a:extLst>
                <a:ext uri="{FF2B5EF4-FFF2-40B4-BE49-F238E27FC236}">
                  <a16:creationId xmlns:a16="http://schemas.microsoft.com/office/drawing/2014/main" id="{6D970E21-2B38-4EC1-88B5-04D08BAD0455}"/>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2" name="Rectangle 61">
              <a:extLst>
                <a:ext uri="{FF2B5EF4-FFF2-40B4-BE49-F238E27FC236}">
                  <a16:creationId xmlns:a16="http://schemas.microsoft.com/office/drawing/2014/main" id="{4EE72810-2DAB-4686-A5EF-D03D21FB7AA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73" name="Group 72">
            <a:extLst>
              <a:ext uri="{FF2B5EF4-FFF2-40B4-BE49-F238E27FC236}">
                <a16:creationId xmlns:a16="http://schemas.microsoft.com/office/drawing/2014/main" id="{CB625ACA-61DE-4A69-B6D9-3E58D2690C16}"/>
              </a:ext>
            </a:extLst>
          </p:cNvPr>
          <p:cNvGrpSpPr/>
          <p:nvPr/>
        </p:nvGrpSpPr>
        <p:grpSpPr>
          <a:xfrm rot="21032056">
            <a:off x="5477998" y="4051465"/>
            <a:ext cx="1164329" cy="137803"/>
            <a:chOff x="683568" y="4646126"/>
            <a:chExt cx="1164329" cy="137803"/>
          </a:xfrm>
        </p:grpSpPr>
        <p:sp>
          <p:nvSpPr>
            <p:cNvPr id="74" name="Rectangle 73">
              <a:extLst>
                <a:ext uri="{FF2B5EF4-FFF2-40B4-BE49-F238E27FC236}">
                  <a16:creationId xmlns:a16="http://schemas.microsoft.com/office/drawing/2014/main" id="{6ED7329E-48F8-4099-BCA0-3B04234511FD}"/>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5" name="Rectangle 74">
              <a:extLst>
                <a:ext uri="{FF2B5EF4-FFF2-40B4-BE49-F238E27FC236}">
                  <a16:creationId xmlns:a16="http://schemas.microsoft.com/office/drawing/2014/main" id="{8D65A217-7042-47AC-9E6B-DCF50BA4866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1" name="Isosceles Triangle 30">
            <a:extLst>
              <a:ext uri="{FF2B5EF4-FFF2-40B4-BE49-F238E27FC236}">
                <a16:creationId xmlns:a16="http://schemas.microsoft.com/office/drawing/2014/main" id="{45CDD7F6-6887-4003-9BED-F7F82533D3E2}"/>
              </a:ext>
            </a:extLst>
          </p:cNvPr>
          <p:cNvSpPr/>
          <p:nvPr/>
        </p:nvSpPr>
        <p:spPr>
          <a:xfrm rot="17979973">
            <a:off x="6783005" y="3060617"/>
            <a:ext cx="672101" cy="609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6" name="Rectangle 75">
            <a:extLst>
              <a:ext uri="{FF2B5EF4-FFF2-40B4-BE49-F238E27FC236}">
                <a16:creationId xmlns:a16="http://schemas.microsoft.com/office/drawing/2014/main" id="{1DC2552E-E457-4668-8D9E-1E53E131E3E2}"/>
              </a:ext>
            </a:extLst>
          </p:cNvPr>
          <p:cNvSpPr/>
          <p:nvPr/>
        </p:nvSpPr>
        <p:spPr>
          <a:xfrm rot="1726365">
            <a:off x="7193427" y="3866904"/>
            <a:ext cx="541938" cy="797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7" name="Group 76">
            <a:extLst>
              <a:ext uri="{FF2B5EF4-FFF2-40B4-BE49-F238E27FC236}">
                <a16:creationId xmlns:a16="http://schemas.microsoft.com/office/drawing/2014/main" id="{123D8277-B5CB-42C6-BB43-D227807A1D03}"/>
              </a:ext>
            </a:extLst>
          </p:cNvPr>
          <p:cNvGrpSpPr/>
          <p:nvPr/>
        </p:nvGrpSpPr>
        <p:grpSpPr>
          <a:xfrm>
            <a:off x="6576724" y="3959644"/>
            <a:ext cx="1206891" cy="137803"/>
            <a:chOff x="683568" y="4646126"/>
            <a:chExt cx="1164329" cy="137803"/>
          </a:xfrm>
        </p:grpSpPr>
        <p:sp>
          <p:nvSpPr>
            <p:cNvPr id="78" name="Rectangle 77">
              <a:extLst>
                <a:ext uri="{FF2B5EF4-FFF2-40B4-BE49-F238E27FC236}">
                  <a16:creationId xmlns:a16="http://schemas.microsoft.com/office/drawing/2014/main" id="{7A19756C-9ACE-4A93-B339-7F1F01E81EC4}"/>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Rectangle 78">
              <a:extLst>
                <a:ext uri="{FF2B5EF4-FFF2-40B4-BE49-F238E27FC236}">
                  <a16:creationId xmlns:a16="http://schemas.microsoft.com/office/drawing/2014/main" id="{A240C32A-4931-4AAC-8FC1-456D76D86A5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5" name="Block Arc 34">
            <a:extLst>
              <a:ext uri="{FF2B5EF4-FFF2-40B4-BE49-F238E27FC236}">
                <a16:creationId xmlns:a16="http://schemas.microsoft.com/office/drawing/2014/main" id="{8EFEA62D-76F3-4276-9474-C7E4DD3851DC}"/>
              </a:ext>
            </a:extLst>
          </p:cNvPr>
          <p:cNvSpPr/>
          <p:nvPr/>
        </p:nvSpPr>
        <p:spPr>
          <a:xfrm rot="10800000">
            <a:off x="7676905" y="3168008"/>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81" name="Group 80">
            <a:extLst>
              <a:ext uri="{FF2B5EF4-FFF2-40B4-BE49-F238E27FC236}">
                <a16:creationId xmlns:a16="http://schemas.microsoft.com/office/drawing/2014/main" id="{A26029EE-8AD4-41BB-A18E-8C2023AF7CD3}"/>
              </a:ext>
            </a:extLst>
          </p:cNvPr>
          <p:cNvGrpSpPr/>
          <p:nvPr/>
        </p:nvGrpSpPr>
        <p:grpSpPr>
          <a:xfrm>
            <a:off x="7755329" y="3959868"/>
            <a:ext cx="442015" cy="137803"/>
            <a:chOff x="1405882" y="4646126"/>
            <a:chExt cx="442015" cy="137803"/>
          </a:xfrm>
        </p:grpSpPr>
        <p:sp>
          <p:nvSpPr>
            <p:cNvPr id="82" name="Rectangle 81">
              <a:extLst>
                <a:ext uri="{FF2B5EF4-FFF2-40B4-BE49-F238E27FC236}">
                  <a16:creationId xmlns:a16="http://schemas.microsoft.com/office/drawing/2014/main" id="{17A3E5EB-5C1B-4852-B1AD-E7D38F9A09B2}"/>
                </a:ext>
              </a:extLst>
            </p:cNvPr>
            <p:cNvSpPr/>
            <p:nvPr/>
          </p:nvSpPr>
          <p:spPr>
            <a:xfrm>
              <a:off x="1405882" y="4653136"/>
              <a:ext cx="357805" cy="1119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Rectangle 82">
              <a:extLst>
                <a:ext uri="{FF2B5EF4-FFF2-40B4-BE49-F238E27FC236}">
                  <a16:creationId xmlns:a16="http://schemas.microsoft.com/office/drawing/2014/main" id="{BFD83A6C-21F6-4554-9097-F003C3EBDE0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84" name="Group 83">
            <a:extLst>
              <a:ext uri="{FF2B5EF4-FFF2-40B4-BE49-F238E27FC236}">
                <a16:creationId xmlns:a16="http://schemas.microsoft.com/office/drawing/2014/main" id="{557B4DEB-8598-47C1-9FC8-5937295BBD6F}"/>
              </a:ext>
            </a:extLst>
          </p:cNvPr>
          <p:cNvGrpSpPr/>
          <p:nvPr/>
        </p:nvGrpSpPr>
        <p:grpSpPr>
          <a:xfrm rot="5400000">
            <a:off x="7962266" y="3027814"/>
            <a:ext cx="1164329" cy="137803"/>
            <a:chOff x="683568" y="4646126"/>
            <a:chExt cx="1164329" cy="137803"/>
          </a:xfrm>
        </p:grpSpPr>
        <p:sp>
          <p:nvSpPr>
            <p:cNvPr id="85" name="Rectangle 84">
              <a:extLst>
                <a:ext uri="{FF2B5EF4-FFF2-40B4-BE49-F238E27FC236}">
                  <a16:creationId xmlns:a16="http://schemas.microsoft.com/office/drawing/2014/main" id="{B25A7C16-EA3A-4E73-9A01-A905BCB33C2C}"/>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6" name="Rectangle 85">
              <a:extLst>
                <a:ext uri="{FF2B5EF4-FFF2-40B4-BE49-F238E27FC236}">
                  <a16:creationId xmlns:a16="http://schemas.microsoft.com/office/drawing/2014/main" id="{7C0EAFC4-1984-4062-AEFA-B443AD86CA47}"/>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87" name="Group 86">
            <a:extLst>
              <a:ext uri="{FF2B5EF4-FFF2-40B4-BE49-F238E27FC236}">
                <a16:creationId xmlns:a16="http://schemas.microsoft.com/office/drawing/2014/main" id="{BF90059B-C851-4EA8-AAE1-61B1102BF68A}"/>
              </a:ext>
            </a:extLst>
          </p:cNvPr>
          <p:cNvGrpSpPr/>
          <p:nvPr/>
        </p:nvGrpSpPr>
        <p:grpSpPr>
          <a:xfrm rot="5400000">
            <a:off x="8323423" y="2262914"/>
            <a:ext cx="442015" cy="137803"/>
            <a:chOff x="1405882" y="4646126"/>
            <a:chExt cx="442015" cy="137803"/>
          </a:xfrm>
        </p:grpSpPr>
        <p:sp>
          <p:nvSpPr>
            <p:cNvPr id="88" name="Rectangle 87">
              <a:extLst>
                <a:ext uri="{FF2B5EF4-FFF2-40B4-BE49-F238E27FC236}">
                  <a16:creationId xmlns:a16="http://schemas.microsoft.com/office/drawing/2014/main" id="{F0C6046D-BD2B-4FAD-BE43-3559281B06D0}"/>
                </a:ext>
              </a:extLst>
            </p:cNvPr>
            <p:cNvSpPr/>
            <p:nvPr/>
          </p:nvSpPr>
          <p:spPr>
            <a:xfrm>
              <a:off x="1405882" y="4653136"/>
              <a:ext cx="357805" cy="1119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Rectangle 88">
              <a:extLst>
                <a:ext uri="{FF2B5EF4-FFF2-40B4-BE49-F238E27FC236}">
                  <a16:creationId xmlns:a16="http://schemas.microsoft.com/office/drawing/2014/main" id="{A5FE8CF8-DD04-4D75-8091-4043341D997B}"/>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90" name="Block Arc 89">
            <a:extLst>
              <a:ext uri="{FF2B5EF4-FFF2-40B4-BE49-F238E27FC236}">
                <a16:creationId xmlns:a16="http://schemas.microsoft.com/office/drawing/2014/main" id="{372740B4-ADFD-44D5-9E95-E5DB1C6C97AB}"/>
              </a:ext>
            </a:extLst>
          </p:cNvPr>
          <p:cNvSpPr/>
          <p:nvPr/>
        </p:nvSpPr>
        <p:spPr>
          <a:xfrm rot="5400000">
            <a:off x="7689833" y="1705912"/>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1" name="Rectangle 90">
            <a:extLst>
              <a:ext uri="{FF2B5EF4-FFF2-40B4-BE49-F238E27FC236}">
                <a16:creationId xmlns:a16="http://schemas.microsoft.com/office/drawing/2014/main" id="{FCE0FA18-3A73-42EF-B059-22BD3BDA4294}"/>
              </a:ext>
            </a:extLst>
          </p:cNvPr>
          <p:cNvSpPr/>
          <p:nvPr/>
        </p:nvSpPr>
        <p:spPr>
          <a:xfrm>
            <a:off x="8476920" y="2073459"/>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2" name="Group 91">
            <a:extLst>
              <a:ext uri="{FF2B5EF4-FFF2-40B4-BE49-F238E27FC236}">
                <a16:creationId xmlns:a16="http://schemas.microsoft.com/office/drawing/2014/main" id="{39AFC511-F5BD-4239-A584-8049A3E4A297}"/>
              </a:ext>
            </a:extLst>
          </p:cNvPr>
          <p:cNvGrpSpPr/>
          <p:nvPr/>
        </p:nvGrpSpPr>
        <p:grpSpPr>
          <a:xfrm>
            <a:off x="6998759" y="1692554"/>
            <a:ext cx="1164329" cy="137803"/>
            <a:chOff x="683568" y="4646126"/>
            <a:chExt cx="1164329" cy="137803"/>
          </a:xfrm>
        </p:grpSpPr>
        <p:sp>
          <p:nvSpPr>
            <p:cNvPr id="93" name="Rectangle 92">
              <a:extLst>
                <a:ext uri="{FF2B5EF4-FFF2-40B4-BE49-F238E27FC236}">
                  <a16:creationId xmlns:a16="http://schemas.microsoft.com/office/drawing/2014/main" id="{BF01A37B-6CBE-42F4-B54C-B2B02ED9D727}"/>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4" name="Rectangle 93">
              <a:extLst>
                <a:ext uri="{FF2B5EF4-FFF2-40B4-BE49-F238E27FC236}">
                  <a16:creationId xmlns:a16="http://schemas.microsoft.com/office/drawing/2014/main" id="{5636FF92-C140-4A5D-BE20-573CFDA8F9EE}"/>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95" name="Group 94">
            <a:extLst>
              <a:ext uri="{FF2B5EF4-FFF2-40B4-BE49-F238E27FC236}">
                <a16:creationId xmlns:a16="http://schemas.microsoft.com/office/drawing/2014/main" id="{2D40202F-270A-444F-AB89-04593BC09AFE}"/>
              </a:ext>
            </a:extLst>
          </p:cNvPr>
          <p:cNvGrpSpPr/>
          <p:nvPr/>
        </p:nvGrpSpPr>
        <p:grpSpPr>
          <a:xfrm>
            <a:off x="5851305" y="1689459"/>
            <a:ext cx="1164329" cy="137803"/>
            <a:chOff x="683568" y="4646126"/>
            <a:chExt cx="1164329" cy="137803"/>
          </a:xfrm>
        </p:grpSpPr>
        <p:sp>
          <p:nvSpPr>
            <p:cNvPr id="96" name="Rectangle 95">
              <a:extLst>
                <a:ext uri="{FF2B5EF4-FFF2-40B4-BE49-F238E27FC236}">
                  <a16:creationId xmlns:a16="http://schemas.microsoft.com/office/drawing/2014/main" id="{94D4C9EA-B27D-47DA-AEDE-12232E4B247F}"/>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7" name="Rectangle 96">
              <a:extLst>
                <a:ext uri="{FF2B5EF4-FFF2-40B4-BE49-F238E27FC236}">
                  <a16:creationId xmlns:a16="http://schemas.microsoft.com/office/drawing/2014/main" id="{E52C9CC1-AB03-418C-87EE-FD83BB617144}"/>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98" name="Group 97">
            <a:extLst>
              <a:ext uri="{FF2B5EF4-FFF2-40B4-BE49-F238E27FC236}">
                <a16:creationId xmlns:a16="http://schemas.microsoft.com/office/drawing/2014/main" id="{D9F56CBA-8ED3-454B-87AA-2D57954B744A}"/>
              </a:ext>
            </a:extLst>
          </p:cNvPr>
          <p:cNvGrpSpPr/>
          <p:nvPr/>
        </p:nvGrpSpPr>
        <p:grpSpPr>
          <a:xfrm>
            <a:off x="4023804" y="1685917"/>
            <a:ext cx="1164329" cy="137803"/>
            <a:chOff x="683568" y="4646126"/>
            <a:chExt cx="1164329" cy="137803"/>
          </a:xfrm>
        </p:grpSpPr>
        <p:sp>
          <p:nvSpPr>
            <p:cNvPr id="99" name="Rectangle 98">
              <a:extLst>
                <a:ext uri="{FF2B5EF4-FFF2-40B4-BE49-F238E27FC236}">
                  <a16:creationId xmlns:a16="http://schemas.microsoft.com/office/drawing/2014/main" id="{2CEB45F7-A11C-42E6-9E6F-528726952727}"/>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Rectangle 99">
              <a:extLst>
                <a:ext uri="{FF2B5EF4-FFF2-40B4-BE49-F238E27FC236}">
                  <a16:creationId xmlns:a16="http://schemas.microsoft.com/office/drawing/2014/main" id="{77F0906D-2EE6-4E07-8D91-66A9BFC5BD1A}"/>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1" name="Group 100">
            <a:extLst>
              <a:ext uri="{FF2B5EF4-FFF2-40B4-BE49-F238E27FC236}">
                <a16:creationId xmlns:a16="http://schemas.microsoft.com/office/drawing/2014/main" id="{29395DF9-E4B3-4FBC-BF2C-BCBCC9CA3FFB}"/>
              </a:ext>
            </a:extLst>
          </p:cNvPr>
          <p:cNvGrpSpPr/>
          <p:nvPr/>
        </p:nvGrpSpPr>
        <p:grpSpPr>
          <a:xfrm>
            <a:off x="2886705" y="1685917"/>
            <a:ext cx="1164329" cy="137803"/>
            <a:chOff x="683568" y="4646126"/>
            <a:chExt cx="1164329" cy="137803"/>
          </a:xfrm>
        </p:grpSpPr>
        <p:sp>
          <p:nvSpPr>
            <p:cNvPr id="102" name="Rectangle 101">
              <a:extLst>
                <a:ext uri="{FF2B5EF4-FFF2-40B4-BE49-F238E27FC236}">
                  <a16:creationId xmlns:a16="http://schemas.microsoft.com/office/drawing/2014/main" id="{B63FD36E-1A79-4196-A183-0A578AEA0BFE}"/>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Rectangle 102">
              <a:extLst>
                <a:ext uri="{FF2B5EF4-FFF2-40B4-BE49-F238E27FC236}">
                  <a16:creationId xmlns:a16="http://schemas.microsoft.com/office/drawing/2014/main" id="{1968A823-7D2F-4B11-B21D-3505B5587328}"/>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4" name="Group 103">
            <a:extLst>
              <a:ext uri="{FF2B5EF4-FFF2-40B4-BE49-F238E27FC236}">
                <a16:creationId xmlns:a16="http://schemas.microsoft.com/office/drawing/2014/main" id="{3C7F7D86-2D4F-44C9-986A-FDE681208AB8}"/>
              </a:ext>
            </a:extLst>
          </p:cNvPr>
          <p:cNvGrpSpPr/>
          <p:nvPr/>
        </p:nvGrpSpPr>
        <p:grpSpPr>
          <a:xfrm>
            <a:off x="1440530" y="1684536"/>
            <a:ext cx="1444048" cy="145821"/>
            <a:chOff x="683568" y="4646126"/>
            <a:chExt cx="1164329" cy="137803"/>
          </a:xfrm>
        </p:grpSpPr>
        <p:sp>
          <p:nvSpPr>
            <p:cNvPr id="105" name="Rectangle 104">
              <a:extLst>
                <a:ext uri="{FF2B5EF4-FFF2-40B4-BE49-F238E27FC236}">
                  <a16:creationId xmlns:a16="http://schemas.microsoft.com/office/drawing/2014/main" id="{BCA9CF76-C710-47AE-97E6-365364C1EA1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6" name="Rectangle 105">
              <a:extLst>
                <a:ext uri="{FF2B5EF4-FFF2-40B4-BE49-F238E27FC236}">
                  <a16:creationId xmlns:a16="http://schemas.microsoft.com/office/drawing/2014/main" id="{424006C8-676E-4862-ABFF-E8CFD3E31E90}"/>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7" name="Group 106">
            <a:extLst>
              <a:ext uri="{FF2B5EF4-FFF2-40B4-BE49-F238E27FC236}">
                <a16:creationId xmlns:a16="http://schemas.microsoft.com/office/drawing/2014/main" id="{755613F0-5DEC-42DD-8258-E811D995BDA8}"/>
              </a:ext>
            </a:extLst>
          </p:cNvPr>
          <p:cNvGrpSpPr/>
          <p:nvPr/>
        </p:nvGrpSpPr>
        <p:grpSpPr>
          <a:xfrm>
            <a:off x="5176204" y="1593593"/>
            <a:ext cx="673533" cy="330010"/>
            <a:chOff x="3874066" y="3859968"/>
            <a:chExt cx="480075" cy="330010"/>
          </a:xfrm>
        </p:grpSpPr>
        <p:grpSp>
          <p:nvGrpSpPr>
            <p:cNvPr id="108" name="Group 107">
              <a:extLst>
                <a:ext uri="{FF2B5EF4-FFF2-40B4-BE49-F238E27FC236}">
                  <a16:creationId xmlns:a16="http://schemas.microsoft.com/office/drawing/2014/main" id="{B2F9AC72-8B6E-49DD-ACCC-FCC0CB133D77}"/>
                </a:ext>
              </a:extLst>
            </p:cNvPr>
            <p:cNvGrpSpPr/>
            <p:nvPr/>
          </p:nvGrpSpPr>
          <p:grpSpPr>
            <a:xfrm>
              <a:off x="3874066" y="3956662"/>
              <a:ext cx="480075" cy="137803"/>
              <a:chOff x="683568" y="4646126"/>
              <a:chExt cx="1164329" cy="137803"/>
            </a:xfrm>
          </p:grpSpPr>
          <p:sp>
            <p:nvSpPr>
              <p:cNvPr id="113" name="Rectangle 112">
                <a:extLst>
                  <a:ext uri="{FF2B5EF4-FFF2-40B4-BE49-F238E27FC236}">
                    <a16:creationId xmlns:a16="http://schemas.microsoft.com/office/drawing/2014/main" id="{3FC9C082-C27C-4D48-8052-6F1C17137A45}"/>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4" name="Rectangle 113">
                <a:extLst>
                  <a:ext uri="{FF2B5EF4-FFF2-40B4-BE49-F238E27FC236}">
                    <a16:creationId xmlns:a16="http://schemas.microsoft.com/office/drawing/2014/main" id="{5452AA6C-26C5-4E83-8244-2558B9ED092B}"/>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09" name="Oval 108">
              <a:extLst>
                <a:ext uri="{FF2B5EF4-FFF2-40B4-BE49-F238E27FC236}">
                  <a16:creationId xmlns:a16="http://schemas.microsoft.com/office/drawing/2014/main" id="{4A872619-AC9D-4EEF-9367-D37DA1D923FE}"/>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0" name="Rectangle 109">
              <a:extLst>
                <a:ext uri="{FF2B5EF4-FFF2-40B4-BE49-F238E27FC236}">
                  <a16:creationId xmlns:a16="http://schemas.microsoft.com/office/drawing/2014/main" id="{C52E33FA-81D1-4AEB-9D75-A2EAE4F43D47}"/>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1" name="Rectangle 110">
              <a:extLst>
                <a:ext uri="{FF2B5EF4-FFF2-40B4-BE49-F238E27FC236}">
                  <a16:creationId xmlns:a16="http://schemas.microsoft.com/office/drawing/2014/main" id="{283F7D82-9673-4D89-A212-837B4062D3C9}"/>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2" name="Rectangle 111">
              <a:extLst>
                <a:ext uri="{FF2B5EF4-FFF2-40B4-BE49-F238E27FC236}">
                  <a16:creationId xmlns:a16="http://schemas.microsoft.com/office/drawing/2014/main" id="{83869F33-1207-494A-A0E5-DBBCB6118ABF}"/>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15" name="Cylinder 114">
            <a:extLst>
              <a:ext uri="{FF2B5EF4-FFF2-40B4-BE49-F238E27FC236}">
                <a16:creationId xmlns:a16="http://schemas.microsoft.com/office/drawing/2014/main" id="{E9DE4562-E6CF-49E5-998C-928B5095CF2A}"/>
              </a:ext>
            </a:extLst>
          </p:cNvPr>
          <p:cNvSpPr/>
          <p:nvPr/>
        </p:nvSpPr>
        <p:spPr>
          <a:xfrm>
            <a:off x="5290546" y="1976763"/>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6" name="Isosceles Triangle 115">
            <a:extLst>
              <a:ext uri="{FF2B5EF4-FFF2-40B4-BE49-F238E27FC236}">
                <a16:creationId xmlns:a16="http://schemas.microsoft.com/office/drawing/2014/main" id="{0203DE77-791F-4467-80F3-4691032E47B3}"/>
              </a:ext>
            </a:extLst>
          </p:cNvPr>
          <p:cNvSpPr/>
          <p:nvPr/>
        </p:nvSpPr>
        <p:spPr>
          <a:xfrm rot="17979973">
            <a:off x="748219" y="1138121"/>
            <a:ext cx="672101" cy="609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7" name="Block Arc 116">
            <a:extLst>
              <a:ext uri="{FF2B5EF4-FFF2-40B4-BE49-F238E27FC236}">
                <a16:creationId xmlns:a16="http://schemas.microsoft.com/office/drawing/2014/main" id="{8BB10C91-843E-492C-88A1-89AFB6A0F95B}"/>
              </a:ext>
            </a:extLst>
          </p:cNvPr>
          <p:cNvSpPr/>
          <p:nvPr/>
        </p:nvSpPr>
        <p:spPr>
          <a:xfrm>
            <a:off x="991493" y="1706924"/>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18" name="Group 117">
            <a:extLst>
              <a:ext uri="{FF2B5EF4-FFF2-40B4-BE49-F238E27FC236}">
                <a16:creationId xmlns:a16="http://schemas.microsoft.com/office/drawing/2014/main" id="{3D588221-DCC4-46D2-AEE0-8B22FEEA1BA5}"/>
              </a:ext>
            </a:extLst>
          </p:cNvPr>
          <p:cNvGrpSpPr/>
          <p:nvPr/>
        </p:nvGrpSpPr>
        <p:grpSpPr>
          <a:xfrm rot="16200000">
            <a:off x="274277" y="2843769"/>
            <a:ext cx="1546094" cy="124125"/>
            <a:chOff x="683568" y="4639208"/>
            <a:chExt cx="1159284" cy="137803"/>
          </a:xfrm>
        </p:grpSpPr>
        <p:sp>
          <p:nvSpPr>
            <p:cNvPr id="119" name="Rectangle 118">
              <a:extLst>
                <a:ext uri="{FF2B5EF4-FFF2-40B4-BE49-F238E27FC236}">
                  <a16:creationId xmlns:a16="http://schemas.microsoft.com/office/drawing/2014/main" id="{0D73B637-8068-4518-83AF-E37328165620}"/>
                </a:ext>
              </a:extLst>
            </p:cNvPr>
            <p:cNvSpPr/>
            <p:nvPr/>
          </p:nvSpPr>
          <p:spPr>
            <a:xfrm>
              <a:off x="683568" y="4653148"/>
              <a:ext cx="1080121" cy="1175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0" name="Rectangle 119">
              <a:extLst>
                <a:ext uri="{FF2B5EF4-FFF2-40B4-BE49-F238E27FC236}">
                  <a16:creationId xmlns:a16="http://schemas.microsoft.com/office/drawing/2014/main" id="{ADD226A1-A747-49F4-A546-87B5A9B23F80}"/>
                </a:ext>
              </a:extLst>
            </p:cNvPr>
            <p:cNvSpPr/>
            <p:nvPr/>
          </p:nvSpPr>
          <p:spPr>
            <a:xfrm>
              <a:off x="1743969" y="4639208"/>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21" name="Block Arc 120">
            <a:extLst>
              <a:ext uri="{FF2B5EF4-FFF2-40B4-BE49-F238E27FC236}">
                <a16:creationId xmlns:a16="http://schemas.microsoft.com/office/drawing/2014/main" id="{C3DADFE3-B888-4DE4-B9D4-249C89396B4C}"/>
              </a:ext>
            </a:extLst>
          </p:cNvPr>
          <p:cNvSpPr/>
          <p:nvPr/>
        </p:nvSpPr>
        <p:spPr>
          <a:xfrm rot="16200000">
            <a:off x="991493" y="3144051"/>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2" name="Rectangle 121">
            <a:extLst>
              <a:ext uri="{FF2B5EF4-FFF2-40B4-BE49-F238E27FC236}">
                <a16:creationId xmlns:a16="http://schemas.microsoft.com/office/drawing/2014/main" id="{D9B410FD-3C2D-4D33-A73C-7CA975AB26AF}"/>
              </a:ext>
            </a:extLst>
          </p:cNvPr>
          <p:cNvSpPr/>
          <p:nvPr/>
        </p:nvSpPr>
        <p:spPr>
          <a:xfrm rot="16200000">
            <a:off x="1372502" y="1705410"/>
            <a:ext cx="131877" cy="1058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3" name="Rectangle 122">
            <a:extLst>
              <a:ext uri="{FF2B5EF4-FFF2-40B4-BE49-F238E27FC236}">
                <a16:creationId xmlns:a16="http://schemas.microsoft.com/office/drawing/2014/main" id="{64F472E5-C55C-45EF-9ADA-3A51E5803C3D}"/>
              </a:ext>
            </a:extLst>
          </p:cNvPr>
          <p:cNvSpPr/>
          <p:nvPr/>
        </p:nvSpPr>
        <p:spPr>
          <a:xfrm rot="16200000">
            <a:off x="984840" y="3537224"/>
            <a:ext cx="131877" cy="124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4" name="Rectangle 123">
            <a:extLst>
              <a:ext uri="{FF2B5EF4-FFF2-40B4-BE49-F238E27FC236}">
                <a16:creationId xmlns:a16="http://schemas.microsoft.com/office/drawing/2014/main" id="{274AF995-84CC-45C0-AF5A-24550631ADBD}"/>
              </a:ext>
            </a:extLst>
          </p:cNvPr>
          <p:cNvSpPr/>
          <p:nvPr/>
        </p:nvSpPr>
        <p:spPr>
          <a:xfrm rot="16200000">
            <a:off x="1387148" y="3949071"/>
            <a:ext cx="131877" cy="124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5" name="TextBox 124">
            <a:extLst>
              <a:ext uri="{FF2B5EF4-FFF2-40B4-BE49-F238E27FC236}">
                <a16:creationId xmlns:a16="http://schemas.microsoft.com/office/drawing/2014/main" id="{F12D6FE8-7B4F-4156-8738-0D6E28B70AD3}"/>
              </a:ext>
            </a:extLst>
          </p:cNvPr>
          <p:cNvSpPr txBox="1"/>
          <p:nvPr/>
        </p:nvSpPr>
        <p:spPr>
          <a:xfrm>
            <a:off x="5726092" y="1906648"/>
            <a:ext cx="1151085" cy="523220"/>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lonen</a:t>
            </a:r>
          </a:p>
        </p:txBody>
      </p:sp>
      <p:sp>
        <p:nvSpPr>
          <p:cNvPr id="126" name="Cylinder 125">
            <a:extLst>
              <a:ext uri="{FF2B5EF4-FFF2-40B4-BE49-F238E27FC236}">
                <a16:creationId xmlns:a16="http://schemas.microsoft.com/office/drawing/2014/main" id="{94DC7049-A991-4806-A879-67C4BC544E00}"/>
              </a:ext>
            </a:extLst>
          </p:cNvPr>
          <p:cNvSpPr/>
          <p:nvPr/>
        </p:nvSpPr>
        <p:spPr>
          <a:xfrm>
            <a:off x="3989196" y="1969041"/>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7" name="TextBox 126">
            <a:extLst>
              <a:ext uri="{FF2B5EF4-FFF2-40B4-BE49-F238E27FC236}">
                <a16:creationId xmlns:a16="http://schemas.microsoft.com/office/drawing/2014/main" id="{8775B3C3-8B01-4AEC-A080-45077C1C9A05}"/>
              </a:ext>
            </a:extLst>
          </p:cNvPr>
          <p:cNvSpPr txBox="1"/>
          <p:nvPr/>
        </p:nvSpPr>
        <p:spPr>
          <a:xfrm>
            <a:off x="4443891" y="1871405"/>
            <a:ext cx="1151085" cy="523220"/>
          </a:xfrm>
          <a:prstGeom prst="rect">
            <a:avLst/>
          </a:prstGeom>
          <a:noFill/>
        </p:spPr>
        <p:txBody>
          <a:bodyPr wrap="square" rtlCol="0">
            <a:spAutoFit/>
          </a:bodyPr>
          <a:lstStyle/>
          <a:p>
            <a:r>
              <a:rPr lang="nl-BE" sz="1400" b="1" dirty="0">
                <a:solidFill>
                  <a:srgbClr val="0070C0"/>
                </a:solidFill>
              </a:rPr>
              <a:t>Afbet.</a:t>
            </a:r>
          </a:p>
          <a:p>
            <a:r>
              <a:rPr lang="nl-BE" sz="1400" b="1" dirty="0">
                <a:solidFill>
                  <a:srgbClr val="0070C0"/>
                </a:solidFill>
              </a:rPr>
              <a:t>lening</a:t>
            </a:r>
          </a:p>
        </p:txBody>
      </p:sp>
      <p:sp>
        <p:nvSpPr>
          <p:cNvPr id="128" name="Cylinder 127">
            <a:extLst>
              <a:ext uri="{FF2B5EF4-FFF2-40B4-BE49-F238E27FC236}">
                <a16:creationId xmlns:a16="http://schemas.microsoft.com/office/drawing/2014/main" id="{D88F7773-594C-4D08-B760-8A6B9FA03C0A}"/>
              </a:ext>
            </a:extLst>
          </p:cNvPr>
          <p:cNvSpPr/>
          <p:nvPr/>
        </p:nvSpPr>
        <p:spPr>
          <a:xfrm>
            <a:off x="2703187" y="1969041"/>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9" name="TextBox 128">
            <a:extLst>
              <a:ext uri="{FF2B5EF4-FFF2-40B4-BE49-F238E27FC236}">
                <a16:creationId xmlns:a16="http://schemas.microsoft.com/office/drawing/2014/main" id="{18EAECE8-36FB-461A-9801-DD11B7890DF1}"/>
              </a:ext>
            </a:extLst>
          </p:cNvPr>
          <p:cNvSpPr txBox="1"/>
          <p:nvPr/>
        </p:nvSpPr>
        <p:spPr>
          <a:xfrm>
            <a:off x="3158648" y="1877380"/>
            <a:ext cx="1151085" cy="523220"/>
          </a:xfrm>
          <a:prstGeom prst="rect">
            <a:avLst/>
          </a:prstGeom>
          <a:noFill/>
        </p:spPr>
        <p:txBody>
          <a:bodyPr wrap="square" rtlCol="0">
            <a:spAutoFit/>
          </a:bodyPr>
          <a:lstStyle/>
          <a:p>
            <a:r>
              <a:rPr lang="nl-BE" sz="1400" b="1" dirty="0">
                <a:solidFill>
                  <a:srgbClr val="0070C0"/>
                </a:solidFill>
              </a:rPr>
              <a:t>Privé</a:t>
            </a:r>
          </a:p>
          <a:p>
            <a:r>
              <a:rPr lang="nl-BE" sz="1400" b="1" dirty="0">
                <a:solidFill>
                  <a:srgbClr val="0070C0"/>
                </a:solidFill>
              </a:rPr>
              <a:t>opname	</a:t>
            </a:r>
          </a:p>
        </p:txBody>
      </p:sp>
      <p:grpSp>
        <p:nvGrpSpPr>
          <p:cNvPr id="130" name="Group 129">
            <a:extLst>
              <a:ext uri="{FF2B5EF4-FFF2-40B4-BE49-F238E27FC236}">
                <a16:creationId xmlns:a16="http://schemas.microsoft.com/office/drawing/2014/main" id="{4C6CA7D8-08CC-4894-AF05-773A32E8FE25}"/>
              </a:ext>
            </a:extLst>
          </p:cNvPr>
          <p:cNvGrpSpPr/>
          <p:nvPr/>
        </p:nvGrpSpPr>
        <p:grpSpPr>
          <a:xfrm>
            <a:off x="3886186" y="1592071"/>
            <a:ext cx="673533" cy="330010"/>
            <a:chOff x="3874066" y="3859968"/>
            <a:chExt cx="480075" cy="330010"/>
          </a:xfrm>
        </p:grpSpPr>
        <p:grpSp>
          <p:nvGrpSpPr>
            <p:cNvPr id="131" name="Group 130">
              <a:extLst>
                <a:ext uri="{FF2B5EF4-FFF2-40B4-BE49-F238E27FC236}">
                  <a16:creationId xmlns:a16="http://schemas.microsoft.com/office/drawing/2014/main" id="{C590EA64-EFB6-4F9A-BCB5-200CF1FF8E66}"/>
                </a:ext>
              </a:extLst>
            </p:cNvPr>
            <p:cNvGrpSpPr/>
            <p:nvPr/>
          </p:nvGrpSpPr>
          <p:grpSpPr>
            <a:xfrm>
              <a:off x="3874066" y="3956662"/>
              <a:ext cx="480075" cy="137803"/>
              <a:chOff x="683568" y="4646126"/>
              <a:chExt cx="1164329" cy="137803"/>
            </a:xfrm>
          </p:grpSpPr>
          <p:sp>
            <p:nvSpPr>
              <p:cNvPr id="136" name="Rectangle 135">
                <a:extLst>
                  <a:ext uri="{FF2B5EF4-FFF2-40B4-BE49-F238E27FC236}">
                    <a16:creationId xmlns:a16="http://schemas.microsoft.com/office/drawing/2014/main" id="{04B1D235-64B5-4C89-8510-45D850253137}"/>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7" name="Rectangle 136">
                <a:extLst>
                  <a:ext uri="{FF2B5EF4-FFF2-40B4-BE49-F238E27FC236}">
                    <a16:creationId xmlns:a16="http://schemas.microsoft.com/office/drawing/2014/main" id="{5DEA1949-F78B-4871-BC5C-711E2ADCE62C}"/>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32" name="Oval 131">
              <a:extLst>
                <a:ext uri="{FF2B5EF4-FFF2-40B4-BE49-F238E27FC236}">
                  <a16:creationId xmlns:a16="http://schemas.microsoft.com/office/drawing/2014/main" id="{69557CAA-1124-4824-AF46-31ADA0819803}"/>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3" name="Rectangle 132">
              <a:extLst>
                <a:ext uri="{FF2B5EF4-FFF2-40B4-BE49-F238E27FC236}">
                  <a16:creationId xmlns:a16="http://schemas.microsoft.com/office/drawing/2014/main" id="{6BAB229D-E661-4299-9F9E-B17DCC7FDED0}"/>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4" name="Rectangle 133">
              <a:extLst>
                <a:ext uri="{FF2B5EF4-FFF2-40B4-BE49-F238E27FC236}">
                  <a16:creationId xmlns:a16="http://schemas.microsoft.com/office/drawing/2014/main" id="{40252041-540D-4755-B5F9-C090AB9878F3}"/>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5" name="Rectangle 134">
              <a:extLst>
                <a:ext uri="{FF2B5EF4-FFF2-40B4-BE49-F238E27FC236}">
                  <a16:creationId xmlns:a16="http://schemas.microsoft.com/office/drawing/2014/main" id="{B9DAF37C-CE5B-4829-96DB-FFD87421B6B2}"/>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38" name="Group 137">
            <a:extLst>
              <a:ext uri="{FF2B5EF4-FFF2-40B4-BE49-F238E27FC236}">
                <a16:creationId xmlns:a16="http://schemas.microsoft.com/office/drawing/2014/main" id="{F0CB7AAF-E9C4-4930-ABA6-D7E9B0BA683F}"/>
              </a:ext>
            </a:extLst>
          </p:cNvPr>
          <p:cNvGrpSpPr/>
          <p:nvPr/>
        </p:nvGrpSpPr>
        <p:grpSpPr>
          <a:xfrm>
            <a:off x="2646498" y="1592587"/>
            <a:ext cx="673533" cy="330010"/>
            <a:chOff x="3874066" y="3859968"/>
            <a:chExt cx="480075" cy="330010"/>
          </a:xfrm>
        </p:grpSpPr>
        <p:grpSp>
          <p:nvGrpSpPr>
            <p:cNvPr id="139" name="Group 138">
              <a:extLst>
                <a:ext uri="{FF2B5EF4-FFF2-40B4-BE49-F238E27FC236}">
                  <a16:creationId xmlns:a16="http://schemas.microsoft.com/office/drawing/2014/main" id="{13B19AF3-58E7-448A-9096-83F13853EA6D}"/>
                </a:ext>
              </a:extLst>
            </p:cNvPr>
            <p:cNvGrpSpPr/>
            <p:nvPr/>
          </p:nvGrpSpPr>
          <p:grpSpPr>
            <a:xfrm>
              <a:off x="3874066" y="3956662"/>
              <a:ext cx="480075" cy="137803"/>
              <a:chOff x="683568" y="4646126"/>
              <a:chExt cx="1164329" cy="137803"/>
            </a:xfrm>
          </p:grpSpPr>
          <p:sp>
            <p:nvSpPr>
              <p:cNvPr id="144" name="Rectangle 143">
                <a:extLst>
                  <a:ext uri="{FF2B5EF4-FFF2-40B4-BE49-F238E27FC236}">
                    <a16:creationId xmlns:a16="http://schemas.microsoft.com/office/drawing/2014/main" id="{12235119-FD43-4224-B801-CCFA03A0892F}"/>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5" name="Rectangle 144">
                <a:extLst>
                  <a:ext uri="{FF2B5EF4-FFF2-40B4-BE49-F238E27FC236}">
                    <a16:creationId xmlns:a16="http://schemas.microsoft.com/office/drawing/2014/main" id="{74013F1C-0A62-481D-91F0-FA0EF4F34EF9}"/>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0" name="Oval 139">
              <a:extLst>
                <a:ext uri="{FF2B5EF4-FFF2-40B4-BE49-F238E27FC236}">
                  <a16:creationId xmlns:a16="http://schemas.microsoft.com/office/drawing/2014/main" id="{F96B34A2-1B4F-40BE-8810-133842A4AAC4}"/>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1" name="Rectangle 140">
              <a:extLst>
                <a:ext uri="{FF2B5EF4-FFF2-40B4-BE49-F238E27FC236}">
                  <a16:creationId xmlns:a16="http://schemas.microsoft.com/office/drawing/2014/main" id="{CCEC601E-3D77-4124-9047-22E02C21DEEE}"/>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2" name="Rectangle 141">
              <a:extLst>
                <a:ext uri="{FF2B5EF4-FFF2-40B4-BE49-F238E27FC236}">
                  <a16:creationId xmlns:a16="http://schemas.microsoft.com/office/drawing/2014/main" id="{02844381-B464-48F6-87E6-70125D42D4A7}"/>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3" name="Rectangle 142">
              <a:extLst>
                <a:ext uri="{FF2B5EF4-FFF2-40B4-BE49-F238E27FC236}">
                  <a16:creationId xmlns:a16="http://schemas.microsoft.com/office/drawing/2014/main" id="{66D22AFE-4539-4B80-81EC-CBA66E283228}"/>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6" name="Block Arc 145">
            <a:extLst>
              <a:ext uri="{FF2B5EF4-FFF2-40B4-BE49-F238E27FC236}">
                <a16:creationId xmlns:a16="http://schemas.microsoft.com/office/drawing/2014/main" id="{F360BD5E-0655-4C6E-965E-AE4E04647D64}"/>
              </a:ext>
            </a:extLst>
          </p:cNvPr>
          <p:cNvSpPr/>
          <p:nvPr/>
        </p:nvSpPr>
        <p:spPr>
          <a:xfrm rot="5400000">
            <a:off x="3990801" y="3970663"/>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50" name="Group 149">
            <a:extLst>
              <a:ext uri="{FF2B5EF4-FFF2-40B4-BE49-F238E27FC236}">
                <a16:creationId xmlns:a16="http://schemas.microsoft.com/office/drawing/2014/main" id="{B813634A-9BF5-492C-A4D8-E8C66A075BA6}"/>
              </a:ext>
            </a:extLst>
          </p:cNvPr>
          <p:cNvGrpSpPr/>
          <p:nvPr/>
        </p:nvGrpSpPr>
        <p:grpSpPr>
          <a:xfrm rot="16200000">
            <a:off x="4264713" y="4880712"/>
            <a:ext cx="1164329" cy="137803"/>
            <a:chOff x="683568" y="4646126"/>
            <a:chExt cx="1164329" cy="137803"/>
          </a:xfrm>
        </p:grpSpPr>
        <p:sp>
          <p:nvSpPr>
            <p:cNvPr id="151" name="Rectangle 150">
              <a:extLst>
                <a:ext uri="{FF2B5EF4-FFF2-40B4-BE49-F238E27FC236}">
                  <a16:creationId xmlns:a16="http://schemas.microsoft.com/office/drawing/2014/main" id="{48FB2F80-49A8-40D0-BD1B-36AA4BEC995A}"/>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2" name="Rectangle 151">
              <a:extLst>
                <a:ext uri="{FF2B5EF4-FFF2-40B4-BE49-F238E27FC236}">
                  <a16:creationId xmlns:a16="http://schemas.microsoft.com/office/drawing/2014/main" id="{36B89DFD-E92B-477D-BCB2-477DA60F2AB6}"/>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53" name="Block Arc 152">
            <a:extLst>
              <a:ext uri="{FF2B5EF4-FFF2-40B4-BE49-F238E27FC236}">
                <a16:creationId xmlns:a16="http://schemas.microsoft.com/office/drawing/2014/main" id="{B5FE9E5F-1C94-48DB-942D-EEF769F87C5A}"/>
              </a:ext>
            </a:extLst>
          </p:cNvPr>
          <p:cNvSpPr/>
          <p:nvPr/>
        </p:nvSpPr>
        <p:spPr>
          <a:xfrm rot="10800000">
            <a:off x="7082281" y="5051177"/>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4" name="Block Arc 153">
            <a:extLst>
              <a:ext uri="{FF2B5EF4-FFF2-40B4-BE49-F238E27FC236}">
                <a16:creationId xmlns:a16="http://schemas.microsoft.com/office/drawing/2014/main" id="{1C5A7FEB-7CBD-4C5A-9CAF-C96608D6B161}"/>
              </a:ext>
            </a:extLst>
          </p:cNvPr>
          <p:cNvSpPr/>
          <p:nvPr/>
        </p:nvSpPr>
        <p:spPr>
          <a:xfrm rot="16200000">
            <a:off x="4790385" y="5067403"/>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5" name="Rectangle 154">
            <a:extLst>
              <a:ext uri="{FF2B5EF4-FFF2-40B4-BE49-F238E27FC236}">
                <a16:creationId xmlns:a16="http://schemas.microsoft.com/office/drawing/2014/main" id="{3429466C-B345-4D6A-9493-79B7ED3C6DBA}"/>
              </a:ext>
            </a:extLst>
          </p:cNvPr>
          <p:cNvSpPr/>
          <p:nvPr/>
        </p:nvSpPr>
        <p:spPr>
          <a:xfrm>
            <a:off x="4777976" y="5458108"/>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6" name="Rectangle 155">
            <a:extLst>
              <a:ext uri="{FF2B5EF4-FFF2-40B4-BE49-F238E27FC236}">
                <a16:creationId xmlns:a16="http://schemas.microsoft.com/office/drawing/2014/main" id="{7F040622-0403-4D1F-BCBE-4F35FF711627}"/>
              </a:ext>
            </a:extLst>
          </p:cNvPr>
          <p:cNvSpPr/>
          <p:nvPr/>
        </p:nvSpPr>
        <p:spPr>
          <a:xfrm>
            <a:off x="5181087" y="5854021"/>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157" name="Group 156">
            <a:extLst>
              <a:ext uri="{FF2B5EF4-FFF2-40B4-BE49-F238E27FC236}">
                <a16:creationId xmlns:a16="http://schemas.microsoft.com/office/drawing/2014/main" id="{F56342FF-2572-42DE-8B58-7985382B8760}"/>
              </a:ext>
            </a:extLst>
          </p:cNvPr>
          <p:cNvGrpSpPr/>
          <p:nvPr/>
        </p:nvGrpSpPr>
        <p:grpSpPr>
          <a:xfrm>
            <a:off x="5267572" y="5854021"/>
            <a:ext cx="1164329" cy="137803"/>
            <a:chOff x="683568" y="4646126"/>
            <a:chExt cx="1164329" cy="137803"/>
          </a:xfrm>
        </p:grpSpPr>
        <p:sp>
          <p:nvSpPr>
            <p:cNvPr id="158" name="Rectangle 157">
              <a:extLst>
                <a:ext uri="{FF2B5EF4-FFF2-40B4-BE49-F238E27FC236}">
                  <a16:creationId xmlns:a16="http://schemas.microsoft.com/office/drawing/2014/main" id="{8486517E-0711-47F0-8BD4-C31E29CE1FE9}"/>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9" name="Rectangle 158">
              <a:extLst>
                <a:ext uri="{FF2B5EF4-FFF2-40B4-BE49-F238E27FC236}">
                  <a16:creationId xmlns:a16="http://schemas.microsoft.com/office/drawing/2014/main" id="{03278402-ABD5-4A44-8071-36AE03A65B4D}"/>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60" name="Group 159">
            <a:extLst>
              <a:ext uri="{FF2B5EF4-FFF2-40B4-BE49-F238E27FC236}">
                <a16:creationId xmlns:a16="http://schemas.microsoft.com/office/drawing/2014/main" id="{8F523E49-42A8-484F-898E-122E9AB1CD19}"/>
              </a:ext>
            </a:extLst>
          </p:cNvPr>
          <p:cNvGrpSpPr/>
          <p:nvPr/>
        </p:nvGrpSpPr>
        <p:grpSpPr>
          <a:xfrm>
            <a:off x="6391365" y="5850587"/>
            <a:ext cx="1164329" cy="137803"/>
            <a:chOff x="683568" y="4646126"/>
            <a:chExt cx="1164329" cy="137803"/>
          </a:xfrm>
        </p:grpSpPr>
        <p:sp>
          <p:nvSpPr>
            <p:cNvPr id="161" name="Rectangle 160">
              <a:extLst>
                <a:ext uri="{FF2B5EF4-FFF2-40B4-BE49-F238E27FC236}">
                  <a16:creationId xmlns:a16="http://schemas.microsoft.com/office/drawing/2014/main" id="{B2A3BD45-FF21-4A32-8B43-8F660FB396A9}"/>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2" name="Rectangle 161">
              <a:extLst>
                <a:ext uri="{FF2B5EF4-FFF2-40B4-BE49-F238E27FC236}">
                  <a16:creationId xmlns:a16="http://schemas.microsoft.com/office/drawing/2014/main" id="{43425159-9BA0-4DB0-9DA8-B7AE63752A5E}"/>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63" name="Rectangle 162">
            <a:extLst>
              <a:ext uri="{FF2B5EF4-FFF2-40B4-BE49-F238E27FC236}">
                <a16:creationId xmlns:a16="http://schemas.microsoft.com/office/drawing/2014/main" id="{E79B5F5A-E8EF-432D-8D53-EC275455F0D7}"/>
              </a:ext>
            </a:extLst>
          </p:cNvPr>
          <p:cNvSpPr/>
          <p:nvPr/>
        </p:nvSpPr>
        <p:spPr>
          <a:xfrm>
            <a:off x="7873440" y="5409532"/>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164" name="Group 163">
            <a:extLst>
              <a:ext uri="{FF2B5EF4-FFF2-40B4-BE49-F238E27FC236}">
                <a16:creationId xmlns:a16="http://schemas.microsoft.com/office/drawing/2014/main" id="{4810B7AF-1162-4ACC-ABC4-866FC1BC4D8F}"/>
              </a:ext>
            </a:extLst>
          </p:cNvPr>
          <p:cNvGrpSpPr/>
          <p:nvPr/>
        </p:nvGrpSpPr>
        <p:grpSpPr>
          <a:xfrm>
            <a:off x="6382459" y="4943370"/>
            <a:ext cx="1164329" cy="137803"/>
            <a:chOff x="683568" y="4646126"/>
            <a:chExt cx="1164329" cy="137803"/>
          </a:xfrm>
        </p:grpSpPr>
        <p:sp>
          <p:nvSpPr>
            <p:cNvPr id="165" name="Rectangle 164">
              <a:extLst>
                <a:ext uri="{FF2B5EF4-FFF2-40B4-BE49-F238E27FC236}">
                  <a16:creationId xmlns:a16="http://schemas.microsoft.com/office/drawing/2014/main" id="{31C14A6E-D277-437F-A190-C51441B00B19}"/>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6" name="Rectangle 165">
              <a:extLst>
                <a:ext uri="{FF2B5EF4-FFF2-40B4-BE49-F238E27FC236}">
                  <a16:creationId xmlns:a16="http://schemas.microsoft.com/office/drawing/2014/main" id="{7DAD8075-6619-471D-AAFB-D15C64232259}"/>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67" name="Block Arc 166">
            <a:extLst>
              <a:ext uri="{FF2B5EF4-FFF2-40B4-BE49-F238E27FC236}">
                <a16:creationId xmlns:a16="http://schemas.microsoft.com/office/drawing/2014/main" id="{F60E2C5F-6287-4C4E-8D02-1092D8F2216A}"/>
              </a:ext>
            </a:extLst>
          </p:cNvPr>
          <p:cNvSpPr/>
          <p:nvPr/>
        </p:nvSpPr>
        <p:spPr>
          <a:xfrm rot="5400000">
            <a:off x="7070651" y="4961031"/>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68" name="Block Arc 167">
            <a:extLst>
              <a:ext uri="{FF2B5EF4-FFF2-40B4-BE49-F238E27FC236}">
                <a16:creationId xmlns:a16="http://schemas.microsoft.com/office/drawing/2014/main" id="{75410D9A-DCA3-435D-BA80-E06FCD5189C3}"/>
              </a:ext>
            </a:extLst>
          </p:cNvPr>
          <p:cNvSpPr/>
          <p:nvPr/>
        </p:nvSpPr>
        <p:spPr>
          <a:xfrm rot="16200000">
            <a:off x="5152861" y="4142867"/>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9" name="Group 168">
            <a:extLst>
              <a:ext uri="{FF2B5EF4-FFF2-40B4-BE49-F238E27FC236}">
                <a16:creationId xmlns:a16="http://schemas.microsoft.com/office/drawing/2014/main" id="{4F27C4B0-733B-419F-A051-BE3ECE295215}"/>
              </a:ext>
            </a:extLst>
          </p:cNvPr>
          <p:cNvGrpSpPr/>
          <p:nvPr/>
        </p:nvGrpSpPr>
        <p:grpSpPr>
          <a:xfrm>
            <a:off x="5620860" y="4939984"/>
            <a:ext cx="1164329" cy="137803"/>
            <a:chOff x="683568" y="4646126"/>
            <a:chExt cx="1164329" cy="137803"/>
          </a:xfrm>
        </p:grpSpPr>
        <p:sp>
          <p:nvSpPr>
            <p:cNvPr id="170" name="Rectangle 169">
              <a:extLst>
                <a:ext uri="{FF2B5EF4-FFF2-40B4-BE49-F238E27FC236}">
                  <a16:creationId xmlns:a16="http://schemas.microsoft.com/office/drawing/2014/main" id="{F6B3BBF4-D190-4F6D-B81F-77991E3AFC20}"/>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1" name="Rectangle 170">
              <a:extLst>
                <a:ext uri="{FF2B5EF4-FFF2-40B4-BE49-F238E27FC236}">
                  <a16:creationId xmlns:a16="http://schemas.microsoft.com/office/drawing/2014/main" id="{115DD2CD-87D3-4EC4-B943-55399EBAB6E2}"/>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72" name="Rectangle 171">
            <a:extLst>
              <a:ext uri="{FF2B5EF4-FFF2-40B4-BE49-F238E27FC236}">
                <a16:creationId xmlns:a16="http://schemas.microsoft.com/office/drawing/2014/main" id="{60D62F26-5305-47ED-8B8C-CCA91E1DDEB9}"/>
              </a:ext>
            </a:extLst>
          </p:cNvPr>
          <p:cNvSpPr/>
          <p:nvPr/>
        </p:nvSpPr>
        <p:spPr>
          <a:xfrm>
            <a:off x="5548902" y="4937481"/>
            <a:ext cx="136412" cy="1366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3" name="Block Arc 172">
            <a:extLst>
              <a:ext uri="{FF2B5EF4-FFF2-40B4-BE49-F238E27FC236}">
                <a16:creationId xmlns:a16="http://schemas.microsoft.com/office/drawing/2014/main" id="{79BCD572-C070-4E50-B74C-31C4EC1AEF57}"/>
              </a:ext>
            </a:extLst>
          </p:cNvPr>
          <p:cNvSpPr/>
          <p:nvPr/>
        </p:nvSpPr>
        <p:spPr>
          <a:xfrm>
            <a:off x="5152031" y="4141138"/>
            <a:ext cx="914400" cy="914400"/>
          </a:xfrm>
          <a:prstGeom prst="blockArc">
            <a:avLst>
              <a:gd name="adj1" fmla="val 10800000"/>
              <a:gd name="adj2" fmla="val 15403313"/>
              <a:gd name="adj3" fmla="val 1184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4" name="Rectangle 173">
            <a:extLst>
              <a:ext uri="{FF2B5EF4-FFF2-40B4-BE49-F238E27FC236}">
                <a16:creationId xmlns:a16="http://schemas.microsoft.com/office/drawing/2014/main" id="{089DEC65-A349-46E5-B4B8-7EC1E637B40E}"/>
              </a:ext>
            </a:extLst>
          </p:cNvPr>
          <p:cNvSpPr/>
          <p:nvPr/>
        </p:nvSpPr>
        <p:spPr>
          <a:xfrm>
            <a:off x="5142872" y="4555517"/>
            <a:ext cx="136412" cy="1366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5" name="Rectangle 174">
            <a:extLst>
              <a:ext uri="{FF2B5EF4-FFF2-40B4-BE49-F238E27FC236}">
                <a16:creationId xmlns:a16="http://schemas.microsoft.com/office/drawing/2014/main" id="{A5CBCDED-6EA1-41CB-B496-F7885C359406}"/>
              </a:ext>
            </a:extLst>
          </p:cNvPr>
          <p:cNvSpPr/>
          <p:nvPr/>
        </p:nvSpPr>
        <p:spPr>
          <a:xfrm rot="20607624">
            <a:off x="5423671" y="4147000"/>
            <a:ext cx="136412" cy="1366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6" name="Rectangle 175">
            <a:extLst>
              <a:ext uri="{FF2B5EF4-FFF2-40B4-BE49-F238E27FC236}">
                <a16:creationId xmlns:a16="http://schemas.microsoft.com/office/drawing/2014/main" id="{489608CF-2EBF-4F8D-BFD8-AD432CC6BA50}"/>
              </a:ext>
            </a:extLst>
          </p:cNvPr>
          <p:cNvSpPr/>
          <p:nvPr/>
        </p:nvSpPr>
        <p:spPr>
          <a:xfrm>
            <a:off x="4355977" y="3961700"/>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77" name="Group 176">
            <a:extLst>
              <a:ext uri="{FF2B5EF4-FFF2-40B4-BE49-F238E27FC236}">
                <a16:creationId xmlns:a16="http://schemas.microsoft.com/office/drawing/2014/main" id="{C8356BFD-7296-44F2-95B2-82D314DD0AB6}"/>
              </a:ext>
            </a:extLst>
          </p:cNvPr>
          <p:cNvGrpSpPr/>
          <p:nvPr/>
        </p:nvGrpSpPr>
        <p:grpSpPr>
          <a:xfrm>
            <a:off x="5451914" y="3955182"/>
            <a:ext cx="1164329" cy="137803"/>
            <a:chOff x="683568" y="4646126"/>
            <a:chExt cx="1164329" cy="137803"/>
          </a:xfrm>
        </p:grpSpPr>
        <p:sp>
          <p:nvSpPr>
            <p:cNvPr id="178" name="Rectangle 177">
              <a:extLst>
                <a:ext uri="{FF2B5EF4-FFF2-40B4-BE49-F238E27FC236}">
                  <a16:creationId xmlns:a16="http://schemas.microsoft.com/office/drawing/2014/main" id="{ACD6013F-0DB7-4676-AD71-6E8A6696B44E}"/>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9" name="Rectangle 178">
              <a:extLst>
                <a:ext uri="{FF2B5EF4-FFF2-40B4-BE49-F238E27FC236}">
                  <a16:creationId xmlns:a16="http://schemas.microsoft.com/office/drawing/2014/main" id="{81DB26C5-4D28-472B-909A-E86113E1A4B2}"/>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80" name="Rectangle 179">
            <a:extLst>
              <a:ext uri="{FF2B5EF4-FFF2-40B4-BE49-F238E27FC236}">
                <a16:creationId xmlns:a16="http://schemas.microsoft.com/office/drawing/2014/main" id="{33B1E23A-BD4E-4DD3-B080-AE8384C2E321}"/>
              </a:ext>
            </a:extLst>
          </p:cNvPr>
          <p:cNvSpPr/>
          <p:nvPr/>
        </p:nvSpPr>
        <p:spPr>
          <a:xfrm>
            <a:off x="5401050" y="3955182"/>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81" name="Picture 180">
            <a:extLst>
              <a:ext uri="{FF2B5EF4-FFF2-40B4-BE49-F238E27FC236}">
                <a16:creationId xmlns:a16="http://schemas.microsoft.com/office/drawing/2014/main" id="{294A411B-E25C-4362-8582-83C248B6C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15122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6"/>
                                        </p:tgtEl>
                                      </p:cBhvr>
                                    </p:animEffect>
                                    <p:set>
                                      <p:cBhvr>
                                        <p:cTn id="31" dur="1" fill="hold">
                                          <p:stCondLst>
                                            <p:cond delay="499"/>
                                          </p:stCondLst>
                                        </p:cTn>
                                        <p:tgtEl>
                                          <p:spTgt spid="17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77"/>
                                        </p:tgtEl>
                                      </p:cBhvr>
                                    </p:animEffect>
                                    <p:set>
                                      <p:cBhvr>
                                        <p:cTn id="34" dur="1" fill="hold">
                                          <p:stCondLst>
                                            <p:cond delay="499"/>
                                          </p:stCondLst>
                                        </p:cTn>
                                        <p:tgtEl>
                                          <p:spTgt spid="17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80"/>
                                        </p:tgtEl>
                                      </p:cBhvr>
                                    </p:animEffect>
                                    <p:set>
                                      <p:cBhvr>
                                        <p:cTn id="37" dur="1" fill="hold">
                                          <p:stCondLst>
                                            <p:cond delay="499"/>
                                          </p:stCondLst>
                                        </p:cTn>
                                        <p:tgtEl>
                                          <p:spTgt spid="18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6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6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6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7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7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7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7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p:bldP spid="128" grpId="0" animBg="1"/>
      <p:bldP spid="129" grpId="0"/>
      <p:bldP spid="146" grpId="0" animBg="1"/>
      <p:bldP spid="153" grpId="0" animBg="1"/>
      <p:bldP spid="154" grpId="0" animBg="1"/>
      <p:bldP spid="155" grpId="0" animBg="1"/>
      <p:bldP spid="156" grpId="0" animBg="1"/>
      <p:bldP spid="163" grpId="0" animBg="1"/>
      <p:bldP spid="167" grpId="0" animBg="1"/>
      <p:bldP spid="168" grpId="0" animBg="1"/>
      <p:bldP spid="172" grpId="0" animBg="1"/>
      <p:bldP spid="173" grpId="0" animBg="1"/>
      <p:bldP spid="174" grpId="0" animBg="1"/>
      <p:bldP spid="175" grpId="0" animBg="1"/>
      <p:bldP spid="176" grpId="0" animBg="1"/>
      <p:bldP spid="18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ylinder 32">
            <a:extLst>
              <a:ext uri="{FF2B5EF4-FFF2-40B4-BE49-F238E27FC236}">
                <a16:creationId xmlns:a16="http://schemas.microsoft.com/office/drawing/2014/main" id="{85AD865D-DF4A-4AF1-960A-E1799E93433E}"/>
              </a:ext>
            </a:extLst>
          </p:cNvPr>
          <p:cNvSpPr/>
          <p:nvPr/>
        </p:nvSpPr>
        <p:spPr>
          <a:xfrm>
            <a:off x="3900881" y="4337045"/>
            <a:ext cx="504056" cy="293600"/>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tle 4"/>
          <p:cNvSpPr>
            <a:spLocks noGrp="1"/>
          </p:cNvSpPr>
          <p:nvPr>
            <p:ph type="title"/>
          </p:nvPr>
        </p:nvSpPr>
        <p:spPr>
          <a:xfrm>
            <a:off x="473825" y="216616"/>
            <a:ext cx="8229600" cy="1143000"/>
          </a:xfrm>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66247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1720"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9196" y="4609186"/>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8036" y="2655496"/>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6016" y="2636332"/>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80112" y="2626966"/>
            <a:ext cx="1008112" cy="523220"/>
          </a:xfrm>
          <a:prstGeom prst="rect">
            <a:avLst/>
          </a:prstGeom>
          <a:noFill/>
        </p:spPr>
        <p:txBody>
          <a:bodyPr wrap="square" rtlCol="0">
            <a:spAutoFit/>
          </a:bodyPr>
          <a:lstStyle/>
          <a:p>
            <a:r>
              <a:rPr lang="nl-BE" sz="1400" dirty="0"/>
              <a:t>Uitgaande factuur</a:t>
            </a:r>
          </a:p>
        </p:txBody>
      </p:sp>
      <p:cxnSp>
        <p:nvCxnSpPr>
          <p:cNvPr id="27" name="Straight Arrow Connector 26"/>
          <p:cNvCxnSpPr/>
          <p:nvPr/>
        </p:nvCxnSpPr>
        <p:spPr>
          <a:xfrm flipV="1">
            <a:off x="7238828"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7488832"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596336"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530827" y="2204864"/>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532440" y="3367795"/>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9294"/>
            <a:ext cx="2051720" cy="1544945"/>
          </a:xfrm>
          <a:prstGeom prst="rect">
            <a:avLst/>
          </a:prstGeom>
        </p:spPr>
      </p:pic>
      <p:pic>
        <p:nvPicPr>
          <p:cNvPr id="42"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76" y="0"/>
            <a:ext cx="2812328" cy="1537011"/>
          </a:xfrm>
        </p:spPr>
      </p:pic>
      <p:cxnSp>
        <p:nvCxnSpPr>
          <p:cNvPr id="3" name="Straight Arrow Connector 2"/>
          <p:cNvCxnSpPr/>
          <p:nvPr/>
        </p:nvCxnSpPr>
        <p:spPr>
          <a:xfrm flipH="1">
            <a:off x="7548324" y="1079894"/>
            <a:ext cx="624076" cy="28803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D61ECD5-1AE1-4FA9-A2E9-7D84AD414148}"/>
              </a:ext>
            </a:extLst>
          </p:cNvPr>
          <p:cNvGrpSpPr/>
          <p:nvPr/>
        </p:nvGrpSpPr>
        <p:grpSpPr>
          <a:xfrm>
            <a:off x="1493556" y="3940513"/>
            <a:ext cx="1296000" cy="137803"/>
            <a:chOff x="683568" y="4646126"/>
            <a:chExt cx="1164329" cy="137803"/>
          </a:xfrm>
        </p:grpSpPr>
        <p:sp>
          <p:nvSpPr>
            <p:cNvPr id="2" name="Rectangle 1">
              <a:extLst>
                <a:ext uri="{FF2B5EF4-FFF2-40B4-BE49-F238E27FC236}">
                  <a16:creationId xmlns:a16="http://schemas.microsoft.com/office/drawing/2014/main" id="{87F8AAD9-813C-4E60-B0AD-AE1CAC45C2E3}"/>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3C950E0E-361F-45B7-91FD-765163104CFC}"/>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47" name="Group 46">
            <a:extLst>
              <a:ext uri="{FF2B5EF4-FFF2-40B4-BE49-F238E27FC236}">
                <a16:creationId xmlns:a16="http://schemas.microsoft.com/office/drawing/2014/main" id="{257D974B-48E1-40E6-93A6-0924D95A7C35}"/>
              </a:ext>
            </a:extLst>
          </p:cNvPr>
          <p:cNvGrpSpPr/>
          <p:nvPr/>
        </p:nvGrpSpPr>
        <p:grpSpPr>
          <a:xfrm>
            <a:off x="2713223" y="3951596"/>
            <a:ext cx="1164329" cy="137803"/>
            <a:chOff x="683568" y="4646126"/>
            <a:chExt cx="1164329" cy="137803"/>
          </a:xfrm>
        </p:grpSpPr>
        <p:sp>
          <p:nvSpPr>
            <p:cNvPr id="48" name="Rectangle 47">
              <a:extLst>
                <a:ext uri="{FF2B5EF4-FFF2-40B4-BE49-F238E27FC236}">
                  <a16:creationId xmlns:a16="http://schemas.microsoft.com/office/drawing/2014/main" id="{C6B26135-7A60-41D6-A4DC-A3477FAB7E90}"/>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Rectangle 50">
              <a:extLst>
                <a:ext uri="{FF2B5EF4-FFF2-40B4-BE49-F238E27FC236}">
                  <a16:creationId xmlns:a16="http://schemas.microsoft.com/office/drawing/2014/main" id="{856976B8-F492-471C-9139-6E4368D76136}"/>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30" name="Group 29">
            <a:extLst>
              <a:ext uri="{FF2B5EF4-FFF2-40B4-BE49-F238E27FC236}">
                <a16:creationId xmlns:a16="http://schemas.microsoft.com/office/drawing/2014/main" id="{E31398E0-EB14-40D3-93BD-2374B1177803}"/>
              </a:ext>
            </a:extLst>
          </p:cNvPr>
          <p:cNvGrpSpPr/>
          <p:nvPr/>
        </p:nvGrpSpPr>
        <p:grpSpPr>
          <a:xfrm>
            <a:off x="3874066" y="3859968"/>
            <a:ext cx="480075" cy="330010"/>
            <a:chOff x="3874066" y="3859968"/>
            <a:chExt cx="480075" cy="330010"/>
          </a:xfrm>
        </p:grpSpPr>
        <p:grpSp>
          <p:nvGrpSpPr>
            <p:cNvPr id="52" name="Group 51">
              <a:extLst>
                <a:ext uri="{FF2B5EF4-FFF2-40B4-BE49-F238E27FC236}">
                  <a16:creationId xmlns:a16="http://schemas.microsoft.com/office/drawing/2014/main" id="{D498BE83-5525-4111-9947-6C92670D7495}"/>
                </a:ext>
              </a:extLst>
            </p:cNvPr>
            <p:cNvGrpSpPr/>
            <p:nvPr/>
          </p:nvGrpSpPr>
          <p:grpSpPr>
            <a:xfrm>
              <a:off x="3874066" y="3956662"/>
              <a:ext cx="480075" cy="137803"/>
              <a:chOff x="683568" y="4646126"/>
              <a:chExt cx="1164329" cy="137803"/>
            </a:xfrm>
          </p:grpSpPr>
          <p:sp>
            <p:nvSpPr>
              <p:cNvPr id="53" name="Rectangle 52">
                <a:extLst>
                  <a:ext uri="{FF2B5EF4-FFF2-40B4-BE49-F238E27FC236}">
                    <a16:creationId xmlns:a16="http://schemas.microsoft.com/office/drawing/2014/main" id="{365050B3-B2D2-4CD8-BAEB-AEE1C80F220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4" name="Rectangle 53">
                <a:extLst>
                  <a:ext uri="{FF2B5EF4-FFF2-40B4-BE49-F238E27FC236}">
                    <a16:creationId xmlns:a16="http://schemas.microsoft.com/office/drawing/2014/main" id="{F6E2D56F-CEDB-4B42-B67E-CE9EDC0208AA}"/>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6" name="Oval 15">
              <a:extLst>
                <a:ext uri="{FF2B5EF4-FFF2-40B4-BE49-F238E27FC236}">
                  <a16:creationId xmlns:a16="http://schemas.microsoft.com/office/drawing/2014/main" id="{A2476F2D-D499-44FC-9CD3-F5CF67DA6B52}"/>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id="{B8AA0D7F-E709-4D1A-AAAF-0B29D3E4792A}"/>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6" name="Rectangle 55">
              <a:extLst>
                <a:ext uri="{FF2B5EF4-FFF2-40B4-BE49-F238E27FC236}">
                  <a16:creationId xmlns:a16="http://schemas.microsoft.com/office/drawing/2014/main" id="{46A2DF78-6705-48C5-A971-D00E011915B5}"/>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8" name="Rectangle 57">
              <a:extLst>
                <a:ext uri="{FF2B5EF4-FFF2-40B4-BE49-F238E27FC236}">
                  <a16:creationId xmlns:a16="http://schemas.microsoft.com/office/drawing/2014/main" id="{BB1C61CC-1D86-4F18-941F-EB17095C111B}"/>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60" name="Group 59">
            <a:extLst>
              <a:ext uri="{FF2B5EF4-FFF2-40B4-BE49-F238E27FC236}">
                <a16:creationId xmlns:a16="http://schemas.microsoft.com/office/drawing/2014/main" id="{C82BD9D3-A091-4E5B-B137-3F3AE93A4134}"/>
              </a:ext>
            </a:extLst>
          </p:cNvPr>
          <p:cNvGrpSpPr/>
          <p:nvPr/>
        </p:nvGrpSpPr>
        <p:grpSpPr>
          <a:xfrm>
            <a:off x="4335605" y="3955182"/>
            <a:ext cx="209858" cy="137803"/>
            <a:chOff x="683568" y="4646126"/>
            <a:chExt cx="1164329" cy="137803"/>
          </a:xfrm>
        </p:grpSpPr>
        <p:sp>
          <p:nvSpPr>
            <p:cNvPr id="61" name="Rectangle 60">
              <a:extLst>
                <a:ext uri="{FF2B5EF4-FFF2-40B4-BE49-F238E27FC236}">
                  <a16:creationId xmlns:a16="http://schemas.microsoft.com/office/drawing/2014/main" id="{6D970E21-2B38-4EC1-88B5-04D08BAD0455}"/>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2" name="Rectangle 61">
              <a:extLst>
                <a:ext uri="{FF2B5EF4-FFF2-40B4-BE49-F238E27FC236}">
                  <a16:creationId xmlns:a16="http://schemas.microsoft.com/office/drawing/2014/main" id="{4EE72810-2DAB-4686-A5EF-D03D21FB7AA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73" name="Group 72">
            <a:extLst>
              <a:ext uri="{FF2B5EF4-FFF2-40B4-BE49-F238E27FC236}">
                <a16:creationId xmlns:a16="http://schemas.microsoft.com/office/drawing/2014/main" id="{CB625ACA-61DE-4A69-B6D9-3E58D2690C16}"/>
              </a:ext>
            </a:extLst>
          </p:cNvPr>
          <p:cNvGrpSpPr/>
          <p:nvPr/>
        </p:nvGrpSpPr>
        <p:grpSpPr>
          <a:xfrm rot="21032056">
            <a:off x="5477998" y="4051465"/>
            <a:ext cx="1164329" cy="137803"/>
            <a:chOff x="683568" y="4646126"/>
            <a:chExt cx="1164329" cy="137803"/>
          </a:xfrm>
        </p:grpSpPr>
        <p:sp>
          <p:nvSpPr>
            <p:cNvPr id="74" name="Rectangle 73">
              <a:extLst>
                <a:ext uri="{FF2B5EF4-FFF2-40B4-BE49-F238E27FC236}">
                  <a16:creationId xmlns:a16="http://schemas.microsoft.com/office/drawing/2014/main" id="{6ED7329E-48F8-4099-BCA0-3B04234511FD}"/>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5" name="Rectangle 74">
              <a:extLst>
                <a:ext uri="{FF2B5EF4-FFF2-40B4-BE49-F238E27FC236}">
                  <a16:creationId xmlns:a16="http://schemas.microsoft.com/office/drawing/2014/main" id="{8D65A217-7042-47AC-9E6B-DCF50BA4866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1" name="Isosceles Triangle 30">
            <a:extLst>
              <a:ext uri="{FF2B5EF4-FFF2-40B4-BE49-F238E27FC236}">
                <a16:creationId xmlns:a16="http://schemas.microsoft.com/office/drawing/2014/main" id="{45CDD7F6-6887-4003-9BED-F7F82533D3E2}"/>
              </a:ext>
            </a:extLst>
          </p:cNvPr>
          <p:cNvSpPr/>
          <p:nvPr/>
        </p:nvSpPr>
        <p:spPr>
          <a:xfrm rot="17979973">
            <a:off x="6783005" y="3060617"/>
            <a:ext cx="672101" cy="609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6" name="Rectangle 75">
            <a:extLst>
              <a:ext uri="{FF2B5EF4-FFF2-40B4-BE49-F238E27FC236}">
                <a16:creationId xmlns:a16="http://schemas.microsoft.com/office/drawing/2014/main" id="{1DC2552E-E457-4668-8D9E-1E53E131E3E2}"/>
              </a:ext>
            </a:extLst>
          </p:cNvPr>
          <p:cNvSpPr/>
          <p:nvPr/>
        </p:nvSpPr>
        <p:spPr>
          <a:xfrm rot="1726365">
            <a:off x="7193427" y="3866904"/>
            <a:ext cx="541938" cy="797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7" name="Group 76">
            <a:extLst>
              <a:ext uri="{FF2B5EF4-FFF2-40B4-BE49-F238E27FC236}">
                <a16:creationId xmlns:a16="http://schemas.microsoft.com/office/drawing/2014/main" id="{123D8277-B5CB-42C6-BB43-D227807A1D03}"/>
              </a:ext>
            </a:extLst>
          </p:cNvPr>
          <p:cNvGrpSpPr/>
          <p:nvPr/>
        </p:nvGrpSpPr>
        <p:grpSpPr>
          <a:xfrm>
            <a:off x="6576724" y="3959644"/>
            <a:ext cx="1206891" cy="137803"/>
            <a:chOff x="683568" y="4646126"/>
            <a:chExt cx="1164329" cy="137803"/>
          </a:xfrm>
        </p:grpSpPr>
        <p:sp>
          <p:nvSpPr>
            <p:cNvPr id="78" name="Rectangle 77">
              <a:extLst>
                <a:ext uri="{FF2B5EF4-FFF2-40B4-BE49-F238E27FC236}">
                  <a16:creationId xmlns:a16="http://schemas.microsoft.com/office/drawing/2014/main" id="{7A19756C-9ACE-4A93-B339-7F1F01E81EC4}"/>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Rectangle 78">
              <a:extLst>
                <a:ext uri="{FF2B5EF4-FFF2-40B4-BE49-F238E27FC236}">
                  <a16:creationId xmlns:a16="http://schemas.microsoft.com/office/drawing/2014/main" id="{A240C32A-4931-4AAC-8FC1-456D76D86A5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5" name="Block Arc 34">
            <a:extLst>
              <a:ext uri="{FF2B5EF4-FFF2-40B4-BE49-F238E27FC236}">
                <a16:creationId xmlns:a16="http://schemas.microsoft.com/office/drawing/2014/main" id="{8EFEA62D-76F3-4276-9474-C7E4DD3851DC}"/>
              </a:ext>
            </a:extLst>
          </p:cNvPr>
          <p:cNvSpPr/>
          <p:nvPr/>
        </p:nvSpPr>
        <p:spPr>
          <a:xfrm rot="10800000">
            <a:off x="7676905" y="3168008"/>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81" name="Group 80">
            <a:extLst>
              <a:ext uri="{FF2B5EF4-FFF2-40B4-BE49-F238E27FC236}">
                <a16:creationId xmlns:a16="http://schemas.microsoft.com/office/drawing/2014/main" id="{A26029EE-8AD4-41BB-A18E-8C2023AF7CD3}"/>
              </a:ext>
            </a:extLst>
          </p:cNvPr>
          <p:cNvGrpSpPr/>
          <p:nvPr/>
        </p:nvGrpSpPr>
        <p:grpSpPr>
          <a:xfrm>
            <a:off x="7755329" y="3959868"/>
            <a:ext cx="442015" cy="137803"/>
            <a:chOff x="1405882" y="4646126"/>
            <a:chExt cx="442015" cy="137803"/>
          </a:xfrm>
        </p:grpSpPr>
        <p:sp>
          <p:nvSpPr>
            <p:cNvPr id="82" name="Rectangle 81">
              <a:extLst>
                <a:ext uri="{FF2B5EF4-FFF2-40B4-BE49-F238E27FC236}">
                  <a16:creationId xmlns:a16="http://schemas.microsoft.com/office/drawing/2014/main" id="{17A3E5EB-5C1B-4852-B1AD-E7D38F9A09B2}"/>
                </a:ext>
              </a:extLst>
            </p:cNvPr>
            <p:cNvSpPr/>
            <p:nvPr/>
          </p:nvSpPr>
          <p:spPr>
            <a:xfrm>
              <a:off x="1405882" y="4653136"/>
              <a:ext cx="357805" cy="1119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3" name="Rectangle 82">
              <a:extLst>
                <a:ext uri="{FF2B5EF4-FFF2-40B4-BE49-F238E27FC236}">
                  <a16:creationId xmlns:a16="http://schemas.microsoft.com/office/drawing/2014/main" id="{BFD83A6C-21F6-4554-9097-F003C3EBDE01}"/>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84" name="Group 83">
            <a:extLst>
              <a:ext uri="{FF2B5EF4-FFF2-40B4-BE49-F238E27FC236}">
                <a16:creationId xmlns:a16="http://schemas.microsoft.com/office/drawing/2014/main" id="{557B4DEB-8598-47C1-9FC8-5937295BBD6F}"/>
              </a:ext>
            </a:extLst>
          </p:cNvPr>
          <p:cNvGrpSpPr/>
          <p:nvPr/>
        </p:nvGrpSpPr>
        <p:grpSpPr>
          <a:xfrm rot="5400000">
            <a:off x="7962266" y="3027814"/>
            <a:ext cx="1164329" cy="137803"/>
            <a:chOff x="683568" y="4646126"/>
            <a:chExt cx="1164329" cy="137803"/>
          </a:xfrm>
        </p:grpSpPr>
        <p:sp>
          <p:nvSpPr>
            <p:cNvPr id="85" name="Rectangle 84">
              <a:extLst>
                <a:ext uri="{FF2B5EF4-FFF2-40B4-BE49-F238E27FC236}">
                  <a16:creationId xmlns:a16="http://schemas.microsoft.com/office/drawing/2014/main" id="{B25A7C16-EA3A-4E73-9A01-A905BCB33C2C}"/>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6" name="Rectangle 85">
              <a:extLst>
                <a:ext uri="{FF2B5EF4-FFF2-40B4-BE49-F238E27FC236}">
                  <a16:creationId xmlns:a16="http://schemas.microsoft.com/office/drawing/2014/main" id="{7C0EAFC4-1984-4062-AEFA-B443AD86CA47}"/>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87" name="Group 86">
            <a:extLst>
              <a:ext uri="{FF2B5EF4-FFF2-40B4-BE49-F238E27FC236}">
                <a16:creationId xmlns:a16="http://schemas.microsoft.com/office/drawing/2014/main" id="{BF90059B-C851-4EA8-AAE1-61B1102BF68A}"/>
              </a:ext>
            </a:extLst>
          </p:cNvPr>
          <p:cNvGrpSpPr/>
          <p:nvPr/>
        </p:nvGrpSpPr>
        <p:grpSpPr>
          <a:xfrm rot="5400000">
            <a:off x="8323423" y="2262914"/>
            <a:ext cx="442015" cy="137803"/>
            <a:chOff x="1405882" y="4646126"/>
            <a:chExt cx="442015" cy="137803"/>
          </a:xfrm>
        </p:grpSpPr>
        <p:sp>
          <p:nvSpPr>
            <p:cNvPr id="88" name="Rectangle 87">
              <a:extLst>
                <a:ext uri="{FF2B5EF4-FFF2-40B4-BE49-F238E27FC236}">
                  <a16:creationId xmlns:a16="http://schemas.microsoft.com/office/drawing/2014/main" id="{F0C6046D-BD2B-4FAD-BE43-3559281B06D0}"/>
                </a:ext>
              </a:extLst>
            </p:cNvPr>
            <p:cNvSpPr/>
            <p:nvPr/>
          </p:nvSpPr>
          <p:spPr>
            <a:xfrm>
              <a:off x="1405882" y="4653136"/>
              <a:ext cx="357805" cy="1119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9" name="Rectangle 88">
              <a:extLst>
                <a:ext uri="{FF2B5EF4-FFF2-40B4-BE49-F238E27FC236}">
                  <a16:creationId xmlns:a16="http://schemas.microsoft.com/office/drawing/2014/main" id="{A5FE8CF8-DD04-4D75-8091-4043341D997B}"/>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90" name="Block Arc 89">
            <a:extLst>
              <a:ext uri="{FF2B5EF4-FFF2-40B4-BE49-F238E27FC236}">
                <a16:creationId xmlns:a16="http://schemas.microsoft.com/office/drawing/2014/main" id="{372740B4-ADFD-44D5-9E95-E5DB1C6C97AB}"/>
              </a:ext>
            </a:extLst>
          </p:cNvPr>
          <p:cNvSpPr/>
          <p:nvPr/>
        </p:nvSpPr>
        <p:spPr>
          <a:xfrm rot="5400000">
            <a:off x="7689833" y="1705912"/>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1" name="Rectangle 90">
            <a:extLst>
              <a:ext uri="{FF2B5EF4-FFF2-40B4-BE49-F238E27FC236}">
                <a16:creationId xmlns:a16="http://schemas.microsoft.com/office/drawing/2014/main" id="{FCE0FA18-3A73-42EF-B059-22BD3BDA4294}"/>
              </a:ext>
            </a:extLst>
          </p:cNvPr>
          <p:cNvSpPr/>
          <p:nvPr/>
        </p:nvSpPr>
        <p:spPr>
          <a:xfrm>
            <a:off x="8476920" y="2073459"/>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2" name="Group 91">
            <a:extLst>
              <a:ext uri="{FF2B5EF4-FFF2-40B4-BE49-F238E27FC236}">
                <a16:creationId xmlns:a16="http://schemas.microsoft.com/office/drawing/2014/main" id="{39AFC511-F5BD-4239-A584-8049A3E4A297}"/>
              </a:ext>
            </a:extLst>
          </p:cNvPr>
          <p:cNvGrpSpPr/>
          <p:nvPr/>
        </p:nvGrpSpPr>
        <p:grpSpPr>
          <a:xfrm>
            <a:off x="6998759" y="1692554"/>
            <a:ext cx="1164329" cy="137803"/>
            <a:chOff x="683568" y="4646126"/>
            <a:chExt cx="1164329" cy="137803"/>
          </a:xfrm>
        </p:grpSpPr>
        <p:sp>
          <p:nvSpPr>
            <p:cNvPr id="93" name="Rectangle 92">
              <a:extLst>
                <a:ext uri="{FF2B5EF4-FFF2-40B4-BE49-F238E27FC236}">
                  <a16:creationId xmlns:a16="http://schemas.microsoft.com/office/drawing/2014/main" id="{BF01A37B-6CBE-42F4-B54C-B2B02ED9D727}"/>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4" name="Rectangle 93">
              <a:extLst>
                <a:ext uri="{FF2B5EF4-FFF2-40B4-BE49-F238E27FC236}">
                  <a16:creationId xmlns:a16="http://schemas.microsoft.com/office/drawing/2014/main" id="{5636FF92-C140-4A5D-BE20-573CFDA8F9EE}"/>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95" name="Group 94">
            <a:extLst>
              <a:ext uri="{FF2B5EF4-FFF2-40B4-BE49-F238E27FC236}">
                <a16:creationId xmlns:a16="http://schemas.microsoft.com/office/drawing/2014/main" id="{2D40202F-270A-444F-AB89-04593BC09AFE}"/>
              </a:ext>
            </a:extLst>
          </p:cNvPr>
          <p:cNvGrpSpPr/>
          <p:nvPr/>
        </p:nvGrpSpPr>
        <p:grpSpPr>
          <a:xfrm>
            <a:off x="5851305" y="1689459"/>
            <a:ext cx="1164329" cy="137803"/>
            <a:chOff x="683568" y="4646126"/>
            <a:chExt cx="1164329" cy="137803"/>
          </a:xfrm>
        </p:grpSpPr>
        <p:sp>
          <p:nvSpPr>
            <p:cNvPr id="96" name="Rectangle 95">
              <a:extLst>
                <a:ext uri="{FF2B5EF4-FFF2-40B4-BE49-F238E27FC236}">
                  <a16:creationId xmlns:a16="http://schemas.microsoft.com/office/drawing/2014/main" id="{94D4C9EA-B27D-47DA-AEDE-12232E4B247F}"/>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7" name="Rectangle 96">
              <a:extLst>
                <a:ext uri="{FF2B5EF4-FFF2-40B4-BE49-F238E27FC236}">
                  <a16:creationId xmlns:a16="http://schemas.microsoft.com/office/drawing/2014/main" id="{E52C9CC1-AB03-418C-87EE-FD83BB617144}"/>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98" name="Group 97">
            <a:extLst>
              <a:ext uri="{FF2B5EF4-FFF2-40B4-BE49-F238E27FC236}">
                <a16:creationId xmlns:a16="http://schemas.microsoft.com/office/drawing/2014/main" id="{D9F56CBA-8ED3-454B-87AA-2D57954B744A}"/>
              </a:ext>
            </a:extLst>
          </p:cNvPr>
          <p:cNvGrpSpPr/>
          <p:nvPr/>
        </p:nvGrpSpPr>
        <p:grpSpPr>
          <a:xfrm>
            <a:off x="4023804" y="1685917"/>
            <a:ext cx="1164329" cy="137803"/>
            <a:chOff x="683568" y="4646126"/>
            <a:chExt cx="1164329" cy="137803"/>
          </a:xfrm>
        </p:grpSpPr>
        <p:sp>
          <p:nvSpPr>
            <p:cNvPr id="99" name="Rectangle 98">
              <a:extLst>
                <a:ext uri="{FF2B5EF4-FFF2-40B4-BE49-F238E27FC236}">
                  <a16:creationId xmlns:a16="http://schemas.microsoft.com/office/drawing/2014/main" id="{2CEB45F7-A11C-42E6-9E6F-528726952727}"/>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Rectangle 99">
              <a:extLst>
                <a:ext uri="{FF2B5EF4-FFF2-40B4-BE49-F238E27FC236}">
                  <a16:creationId xmlns:a16="http://schemas.microsoft.com/office/drawing/2014/main" id="{77F0906D-2EE6-4E07-8D91-66A9BFC5BD1A}"/>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1" name="Group 100">
            <a:extLst>
              <a:ext uri="{FF2B5EF4-FFF2-40B4-BE49-F238E27FC236}">
                <a16:creationId xmlns:a16="http://schemas.microsoft.com/office/drawing/2014/main" id="{29395DF9-E4B3-4FBC-BF2C-BCBCC9CA3FFB}"/>
              </a:ext>
            </a:extLst>
          </p:cNvPr>
          <p:cNvGrpSpPr/>
          <p:nvPr/>
        </p:nvGrpSpPr>
        <p:grpSpPr>
          <a:xfrm>
            <a:off x="2886705" y="1685917"/>
            <a:ext cx="1164329" cy="137803"/>
            <a:chOff x="683568" y="4646126"/>
            <a:chExt cx="1164329" cy="137803"/>
          </a:xfrm>
        </p:grpSpPr>
        <p:sp>
          <p:nvSpPr>
            <p:cNvPr id="102" name="Rectangle 101">
              <a:extLst>
                <a:ext uri="{FF2B5EF4-FFF2-40B4-BE49-F238E27FC236}">
                  <a16:creationId xmlns:a16="http://schemas.microsoft.com/office/drawing/2014/main" id="{B63FD36E-1A79-4196-A183-0A578AEA0BFE}"/>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Rectangle 102">
              <a:extLst>
                <a:ext uri="{FF2B5EF4-FFF2-40B4-BE49-F238E27FC236}">
                  <a16:creationId xmlns:a16="http://schemas.microsoft.com/office/drawing/2014/main" id="{1968A823-7D2F-4B11-B21D-3505B5587328}"/>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4" name="Group 103">
            <a:extLst>
              <a:ext uri="{FF2B5EF4-FFF2-40B4-BE49-F238E27FC236}">
                <a16:creationId xmlns:a16="http://schemas.microsoft.com/office/drawing/2014/main" id="{3C7F7D86-2D4F-44C9-986A-FDE681208AB8}"/>
              </a:ext>
            </a:extLst>
          </p:cNvPr>
          <p:cNvGrpSpPr/>
          <p:nvPr/>
        </p:nvGrpSpPr>
        <p:grpSpPr>
          <a:xfrm>
            <a:off x="1440530" y="1684536"/>
            <a:ext cx="1444048" cy="145821"/>
            <a:chOff x="683568" y="4646126"/>
            <a:chExt cx="1164329" cy="137803"/>
          </a:xfrm>
        </p:grpSpPr>
        <p:sp>
          <p:nvSpPr>
            <p:cNvPr id="105" name="Rectangle 104">
              <a:extLst>
                <a:ext uri="{FF2B5EF4-FFF2-40B4-BE49-F238E27FC236}">
                  <a16:creationId xmlns:a16="http://schemas.microsoft.com/office/drawing/2014/main" id="{BCA9CF76-C710-47AE-97E6-365364C1EA12}"/>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6" name="Rectangle 105">
              <a:extLst>
                <a:ext uri="{FF2B5EF4-FFF2-40B4-BE49-F238E27FC236}">
                  <a16:creationId xmlns:a16="http://schemas.microsoft.com/office/drawing/2014/main" id="{424006C8-676E-4862-ABFF-E8CFD3E31E90}"/>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07" name="Group 106">
            <a:extLst>
              <a:ext uri="{FF2B5EF4-FFF2-40B4-BE49-F238E27FC236}">
                <a16:creationId xmlns:a16="http://schemas.microsoft.com/office/drawing/2014/main" id="{755613F0-5DEC-42DD-8258-E811D995BDA8}"/>
              </a:ext>
            </a:extLst>
          </p:cNvPr>
          <p:cNvGrpSpPr/>
          <p:nvPr/>
        </p:nvGrpSpPr>
        <p:grpSpPr>
          <a:xfrm>
            <a:off x="5176204" y="1593593"/>
            <a:ext cx="673533" cy="330010"/>
            <a:chOff x="3874066" y="3859968"/>
            <a:chExt cx="480075" cy="330010"/>
          </a:xfrm>
        </p:grpSpPr>
        <p:grpSp>
          <p:nvGrpSpPr>
            <p:cNvPr id="108" name="Group 107">
              <a:extLst>
                <a:ext uri="{FF2B5EF4-FFF2-40B4-BE49-F238E27FC236}">
                  <a16:creationId xmlns:a16="http://schemas.microsoft.com/office/drawing/2014/main" id="{B2F9AC72-8B6E-49DD-ACCC-FCC0CB133D77}"/>
                </a:ext>
              </a:extLst>
            </p:cNvPr>
            <p:cNvGrpSpPr/>
            <p:nvPr/>
          </p:nvGrpSpPr>
          <p:grpSpPr>
            <a:xfrm>
              <a:off x="3874066" y="3956662"/>
              <a:ext cx="480075" cy="137803"/>
              <a:chOff x="683568" y="4646126"/>
              <a:chExt cx="1164329" cy="137803"/>
            </a:xfrm>
          </p:grpSpPr>
          <p:sp>
            <p:nvSpPr>
              <p:cNvPr id="113" name="Rectangle 112">
                <a:extLst>
                  <a:ext uri="{FF2B5EF4-FFF2-40B4-BE49-F238E27FC236}">
                    <a16:creationId xmlns:a16="http://schemas.microsoft.com/office/drawing/2014/main" id="{3FC9C082-C27C-4D48-8052-6F1C17137A45}"/>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4" name="Rectangle 113">
                <a:extLst>
                  <a:ext uri="{FF2B5EF4-FFF2-40B4-BE49-F238E27FC236}">
                    <a16:creationId xmlns:a16="http://schemas.microsoft.com/office/drawing/2014/main" id="{5452AA6C-26C5-4E83-8244-2558B9ED092B}"/>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09" name="Oval 108">
              <a:extLst>
                <a:ext uri="{FF2B5EF4-FFF2-40B4-BE49-F238E27FC236}">
                  <a16:creationId xmlns:a16="http://schemas.microsoft.com/office/drawing/2014/main" id="{4A872619-AC9D-4EEF-9367-D37DA1D923FE}"/>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0" name="Rectangle 109">
              <a:extLst>
                <a:ext uri="{FF2B5EF4-FFF2-40B4-BE49-F238E27FC236}">
                  <a16:creationId xmlns:a16="http://schemas.microsoft.com/office/drawing/2014/main" id="{C52E33FA-81D1-4AEB-9D75-A2EAE4F43D47}"/>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1" name="Rectangle 110">
              <a:extLst>
                <a:ext uri="{FF2B5EF4-FFF2-40B4-BE49-F238E27FC236}">
                  <a16:creationId xmlns:a16="http://schemas.microsoft.com/office/drawing/2014/main" id="{283F7D82-9673-4D89-A212-837B4062D3C9}"/>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2" name="Rectangle 111">
              <a:extLst>
                <a:ext uri="{FF2B5EF4-FFF2-40B4-BE49-F238E27FC236}">
                  <a16:creationId xmlns:a16="http://schemas.microsoft.com/office/drawing/2014/main" id="{83869F33-1207-494A-A0E5-DBBCB6118ABF}"/>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15" name="Cylinder 114">
            <a:extLst>
              <a:ext uri="{FF2B5EF4-FFF2-40B4-BE49-F238E27FC236}">
                <a16:creationId xmlns:a16="http://schemas.microsoft.com/office/drawing/2014/main" id="{E9DE4562-E6CF-49E5-998C-928B5095CF2A}"/>
              </a:ext>
            </a:extLst>
          </p:cNvPr>
          <p:cNvSpPr/>
          <p:nvPr/>
        </p:nvSpPr>
        <p:spPr>
          <a:xfrm>
            <a:off x="5290546" y="1976763"/>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6" name="Isosceles Triangle 115">
            <a:extLst>
              <a:ext uri="{FF2B5EF4-FFF2-40B4-BE49-F238E27FC236}">
                <a16:creationId xmlns:a16="http://schemas.microsoft.com/office/drawing/2014/main" id="{0203DE77-791F-4467-80F3-4691032E47B3}"/>
              </a:ext>
            </a:extLst>
          </p:cNvPr>
          <p:cNvSpPr/>
          <p:nvPr/>
        </p:nvSpPr>
        <p:spPr>
          <a:xfrm rot="17979973">
            <a:off x="748219" y="1138121"/>
            <a:ext cx="672101" cy="609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7" name="Block Arc 116">
            <a:extLst>
              <a:ext uri="{FF2B5EF4-FFF2-40B4-BE49-F238E27FC236}">
                <a16:creationId xmlns:a16="http://schemas.microsoft.com/office/drawing/2014/main" id="{8BB10C91-843E-492C-88A1-89AFB6A0F95B}"/>
              </a:ext>
            </a:extLst>
          </p:cNvPr>
          <p:cNvSpPr/>
          <p:nvPr/>
        </p:nvSpPr>
        <p:spPr>
          <a:xfrm>
            <a:off x="991493" y="1706924"/>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18" name="Group 117">
            <a:extLst>
              <a:ext uri="{FF2B5EF4-FFF2-40B4-BE49-F238E27FC236}">
                <a16:creationId xmlns:a16="http://schemas.microsoft.com/office/drawing/2014/main" id="{3D588221-DCC4-46D2-AEE0-8B22FEEA1BA5}"/>
              </a:ext>
            </a:extLst>
          </p:cNvPr>
          <p:cNvGrpSpPr/>
          <p:nvPr/>
        </p:nvGrpSpPr>
        <p:grpSpPr>
          <a:xfrm rot="16200000">
            <a:off x="274277" y="2843769"/>
            <a:ext cx="1546094" cy="124125"/>
            <a:chOff x="683568" y="4639208"/>
            <a:chExt cx="1159284" cy="137803"/>
          </a:xfrm>
        </p:grpSpPr>
        <p:sp>
          <p:nvSpPr>
            <p:cNvPr id="119" name="Rectangle 118">
              <a:extLst>
                <a:ext uri="{FF2B5EF4-FFF2-40B4-BE49-F238E27FC236}">
                  <a16:creationId xmlns:a16="http://schemas.microsoft.com/office/drawing/2014/main" id="{0D73B637-8068-4518-83AF-E37328165620}"/>
                </a:ext>
              </a:extLst>
            </p:cNvPr>
            <p:cNvSpPr/>
            <p:nvPr/>
          </p:nvSpPr>
          <p:spPr>
            <a:xfrm>
              <a:off x="683568" y="4653148"/>
              <a:ext cx="1080121" cy="1175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0" name="Rectangle 119">
              <a:extLst>
                <a:ext uri="{FF2B5EF4-FFF2-40B4-BE49-F238E27FC236}">
                  <a16:creationId xmlns:a16="http://schemas.microsoft.com/office/drawing/2014/main" id="{ADD226A1-A747-49F4-A546-87B5A9B23F80}"/>
                </a:ext>
              </a:extLst>
            </p:cNvPr>
            <p:cNvSpPr/>
            <p:nvPr/>
          </p:nvSpPr>
          <p:spPr>
            <a:xfrm>
              <a:off x="1743969" y="4639208"/>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21" name="Block Arc 120">
            <a:extLst>
              <a:ext uri="{FF2B5EF4-FFF2-40B4-BE49-F238E27FC236}">
                <a16:creationId xmlns:a16="http://schemas.microsoft.com/office/drawing/2014/main" id="{C3DADFE3-B888-4DE4-B9D4-249C89396B4C}"/>
              </a:ext>
            </a:extLst>
          </p:cNvPr>
          <p:cNvSpPr/>
          <p:nvPr/>
        </p:nvSpPr>
        <p:spPr>
          <a:xfrm rot="16200000">
            <a:off x="991493" y="3144051"/>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2" name="Rectangle 121">
            <a:extLst>
              <a:ext uri="{FF2B5EF4-FFF2-40B4-BE49-F238E27FC236}">
                <a16:creationId xmlns:a16="http://schemas.microsoft.com/office/drawing/2014/main" id="{D9B410FD-3C2D-4D33-A73C-7CA975AB26AF}"/>
              </a:ext>
            </a:extLst>
          </p:cNvPr>
          <p:cNvSpPr/>
          <p:nvPr/>
        </p:nvSpPr>
        <p:spPr>
          <a:xfrm rot="16200000">
            <a:off x="1372502" y="1705410"/>
            <a:ext cx="131877" cy="1058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3" name="Rectangle 122">
            <a:extLst>
              <a:ext uri="{FF2B5EF4-FFF2-40B4-BE49-F238E27FC236}">
                <a16:creationId xmlns:a16="http://schemas.microsoft.com/office/drawing/2014/main" id="{64F472E5-C55C-45EF-9ADA-3A51E5803C3D}"/>
              </a:ext>
            </a:extLst>
          </p:cNvPr>
          <p:cNvSpPr/>
          <p:nvPr/>
        </p:nvSpPr>
        <p:spPr>
          <a:xfrm rot="16200000">
            <a:off x="984840" y="3537224"/>
            <a:ext cx="131877" cy="124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4" name="Rectangle 123">
            <a:extLst>
              <a:ext uri="{FF2B5EF4-FFF2-40B4-BE49-F238E27FC236}">
                <a16:creationId xmlns:a16="http://schemas.microsoft.com/office/drawing/2014/main" id="{274AF995-84CC-45C0-AF5A-24550631ADBD}"/>
              </a:ext>
            </a:extLst>
          </p:cNvPr>
          <p:cNvSpPr/>
          <p:nvPr/>
        </p:nvSpPr>
        <p:spPr>
          <a:xfrm rot="16200000">
            <a:off x="1387148" y="3949071"/>
            <a:ext cx="131877" cy="124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5" name="TextBox 124">
            <a:extLst>
              <a:ext uri="{FF2B5EF4-FFF2-40B4-BE49-F238E27FC236}">
                <a16:creationId xmlns:a16="http://schemas.microsoft.com/office/drawing/2014/main" id="{F12D6FE8-7B4F-4156-8738-0D6E28B70AD3}"/>
              </a:ext>
            </a:extLst>
          </p:cNvPr>
          <p:cNvSpPr txBox="1"/>
          <p:nvPr/>
        </p:nvSpPr>
        <p:spPr>
          <a:xfrm>
            <a:off x="5726092" y="1906648"/>
            <a:ext cx="1151085" cy="523220"/>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lonen</a:t>
            </a:r>
          </a:p>
        </p:txBody>
      </p:sp>
      <p:sp>
        <p:nvSpPr>
          <p:cNvPr id="126" name="Cylinder 125">
            <a:extLst>
              <a:ext uri="{FF2B5EF4-FFF2-40B4-BE49-F238E27FC236}">
                <a16:creationId xmlns:a16="http://schemas.microsoft.com/office/drawing/2014/main" id="{94DC7049-A991-4806-A879-67C4BC544E00}"/>
              </a:ext>
            </a:extLst>
          </p:cNvPr>
          <p:cNvSpPr/>
          <p:nvPr/>
        </p:nvSpPr>
        <p:spPr>
          <a:xfrm>
            <a:off x="3989196" y="1969041"/>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7" name="TextBox 126">
            <a:extLst>
              <a:ext uri="{FF2B5EF4-FFF2-40B4-BE49-F238E27FC236}">
                <a16:creationId xmlns:a16="http://schemas.microsoft.com/office/drawing/2014/main" id="{8775B3C3-8B01-4AEC-A080-45077C1C9A05}"/>
              </a:ext>
            </a:extLst>
          </p:cNvPr>
          <p:cNvSpPr txBox="1"/>
          <p:nvPr/>
        </p:nvSpPr>
        <p:spPr>
          <a:xfrm>
            <a:off x="4443891" y="1871405"/>
            <a:ext cx="1151085" cy="523220"/>
          </a:xfrm>
          <a:prstGeom prst="rect">
            <a:avLst/>
          </a:prstGeom>
          <a:noFill/>
        </p:spPr>
        <p:txBody>
          <a:bodyPr wrap="square" rtlCol="0">
            <a:spAutoFit/>
          </a:bodyPr>
          <a:lstStyle/>
          <a:p>
            <a:r>
              <a:rPr lang="nl-BE" sz="1400" b="1" dirty="0">
                <a:solidFill>
                  <a:srgbClr val="0070C0"/>
                </a:solidFill>
              </a:rPr>
              <a:t>Afbet.</a:t>
            </a:r>
          </a:p>
          <a:p>
            <a:r>
              <a:rPr lang="nl-BE" sz="1400" b="1" dirty="0">
                <a:solidFill>
                  <a:srgbClr val="0070C0"/>
                </a:solidFill>
              </a:rPr>
              <a:t>lening</a:t>
            </a:r>
          </a:p>
        </p:txBody>
      </p:sp>
      <p:sp>
        <p:nvSpPr>
          <p:cNvPr id="128" name="Cylinder 127">
            <a:extLst>
              <a:ext uri="{FF2B5EF4-FFF2-40B4-BE49-F238E27FC236}">
                <a16:creationId xmlns:a16="http://schemas.microsoft.com/office/drawing/2014/main" id="{D88F7773-594C-4D08-B760-8A6B9FA03C0A}"/>
              </a:ext>
            </a:extLst>
          </p:cNvPr>
          <p:cNvSpPr/>
          <p:nvPr/>
        </p:nvSpPr>
        <p:spPr>
          <a:xfrm>
            <a:off x="2703187" y="1969041"/>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9" name="TextBox 128">
            <a:extLst>
              <a:ext uri="{FF2B5EF4-FFF2-40B4-BE49-F238E27FC236}">
                <a16:creationId xmlns:a16="http://schemas.microsoft.com/office/drawing/2014/main" id="{18EAECE8-36FB-461A-9801-DD11B7890DF1}"/>
              </a:ext>
            </a:extLst>
          </p:cNvPr>
          <p:cNvSpPr txBox="1"/>
          <p:nvPr/>
        </p:nvSpPr>
        <p:spPr>
          <a:xfrm>
            <a:off x="3158648" y="1877380"/>
            <a:ext cx="1151085" cy="523220"/>
          </a:xfrm>
          <a:prstGeom prst="rect">
            <a:avLst/>
          </a:prstGeom>
          <a:noFill/>
        </p:spPr>
        <p:txBody>
          <a:bodyPr wrap="square" rtlCol="0">
            <a:spAutoFit/>
          </a:bodyPr>
          <a:lstStyle/>
          <a:p>
            <a:r>
              <a:rPr lang="nl-BE" sz="1400" b="1" dirty="0">
                <a:solidFill>
                  <a:srgbClr val="0070C0"/>
                </a:solidFill>
              </a:rPr>
              <a:t>Privé</a:t>
            </a:r>
          </a:p>
          <a:p>
            <a:r>
              <a:rPr lang="nl-BE" sz="1400" b="1" dirty="0">
                <a:solidFill>
                  <a:srgbClr val="0070C0"/>
                </a:solidFill>
              </a:rPr>
              <a:t>opname	</a:t>
            </a:r>
          </a:p>
        </p:txBody>
      </p:sp>
      <p:grpSp>
        <p:nvGrpSpPr>
          <p:cNvPr id="130" name="Group 129">
            <a:extLst>
              <a:ext uri="{FF2B5EF4-FFF2-40B4-BE49-F238E27FC236}">
                <a16:creationId xmlns:a16="http://schemas.microsoft.com/office/drawing/2014/main" id="{4C6CA7D8-08CC-4894-AF05-773A32E8FE25}"/>
              </a:ext>
            </a:extLst>
          </p:cNvPr>
          <p:cNvGrpSpPr/>
          <p:nvPr/>
        </p:nvGrpSpPr>
        <p:grpSpPr>
          <a:xfrm>
            <a:off x="3886186" y="1592071"/>
            <a:ext cx="673533" cy="330010"/>
            <a:chOff x="3874066" y="3859968"/>
            <a:chExt cx="480075" cy="330010"/>
          </a:xfrm>
        </p:grpSpPr>
        <p:grpSp>
          <p:nvGrpSpPr>
            <p:cNvPr id="131" name="Group 130">
              <a:extLst>
                <a:ext uri="{FF2B5EF4-FFF2-40B4-BE49-F238E27FC236}">
                  <a16:creationId xmlns:a16="http://schemas.microsoft.com/office/drawing/2014/main" id="{C590EA64-EFB6-4F9A-BCB5-200CF1FF8E66}"/>
                </a:ext>
              </a:extLst>
            </p:cNvPr>
            <p:cNvGrpSpPr/>
            <p:nvPr/>
          </p:nvGrpSpPr>
          <p:grpSpPr>
            <a:xfrm>
              <a:off x="3874066" y="3956662"/>
              <a:ext cx="480075" cy="137803"/>
              <a:chOff x="683568" y="4646126"/>
              <a:chExt cx="1164329" cy="137803"/>
            </a:xfrm>
          </p:grpSpPr>
          <p:sp>
            <p:nvSpPr>
              <p:cNvPr id="136" name="Rectangle 135">
                <a:extLst>
                  <a:ext uri="{FF2B5EF4-FFF2-40B4-BE49-F238E27FC236}">
                    <a16:creationId xmlns:a16="http://schemas.microsoft.com/office/drawing/2014/main" id="{04B1D235-64B5-4C89-8510-45D850253137}"/>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7" name="Rectangle 136">
                <a:extLst>
                  <a:ext uri="{FF2B5EF4-FFF2-40B4-BE49-F238E27FC236}">
                    <a16:creationId xmlns:a16="http://schemas.microsoft.com/office/drawing/2014/main" id="{5DEA1949-F78B-4871-BC5C-711E2ADCE62C}"/>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32" name="Oval 131">
              <a:extLst>
                <a:ext uri="{FF2B5EF4-FFF2-40B4-BE49-F238E27FC236}">
                  <a16:creationId xmlns:a16="http://schemas.microsoft.com/office/drawing/2014/main" id="{69557CAA-1124-4824-AF46-31ADA0819803}"/>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3" name="Rectangle 132">
              <a:extLst>
                <a:ext uri="{FF2B5EF4-FFF2-40B4-BE49-F238E27FC236}">
                  <a16:creationId xmlns:a16="http://schemas.microsoft.com/office/drawing/2014/main" id="{6BAB229D-E661-4299-9F9E-B17DCC7FDED0}"/>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4" name="Rectangle 133">
              <a:extLst>
                <a:ext uri="{FF2B5EF4-FFF2-40B4-BE49-F238E27FC236}">
                  <a16:creationId xmlns:a16="http://schemas.microsoft.com/office/drawing/2014/main" id="{40252041-540D-4755-B5F9-C090AB9878F3}"/>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5" name="Rectangle 134">
              <a:extLst>
                <a:ext uri="{FF2B5EF4-FFF2-40B4-BE49-F238E27FC236}">
                  <a16:creationId xmlns:a16="http://schemas.microsoft.com/office/drawing/2014/main" id="{B9DAF37C-CE5B-4829-96DB-FFD87421B6B2}"/>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38" name="Group 137">
            <a:extLst>
              <a:ext uri="{FF2B5EF4-FFF2-40B4-BE49-F238E27FC236}">
                <a16:creationId xmlns:a16="http://schemas.microsoft.com/office/drawing/2014/main" id="{F0CB7AAF-E9C4-4930-ABA6-D7E9B0BA683F}"/>
              </a:ext>
            </a:extLst>
          </p:cNvPr>
          <p:cNvGrpSpPr/>
          <p:nvPr/>
        </p:nvGrpSpPr>
        <p:grpSpPr>
          <a:xfrm>
            <a:off x="2646498" y="1592587"/>
            <a:ext cx="673533" cy="330010"/>
            <a:chOff x="3874066" y="3859968"/>
            <a:chExt cx="480075" cy="330010"/>
          </a:xfrm>
        </p:grpSpPr>
        <p:grpSp>
          <p:nvGrpSpPr>
            <p:cNvPr id="139" name="Group 138">
              <a:extLst>
                <a:ext uri="{FF2B5EF4-FFF2-40B4-BE49-F238E27FC236}">
                  <a16:creationId xmlns:a16="http://schemas.microsoft.com/office/drawing/2014/main" id="{13B19AF3-58E7-448A-9096-83F13853EA6D}"/>
                </a:ext>
              </a:extLst>
            </p:cNvPr>
            <p:cNvGrpSpPr/>
            <p:nvPr/>
          </p:nvGrpSpPr>
          <p:grpSpPr>
            <a:xfrm>
              <a:off x="3874066" y="3956662"/>
              <a:ext cx="480075" cy="137803"/>
              <a:chOff x="683568" y="4646126"/>
              <a:chExt cx="1164329" cy="137803"/>
            </a:xfrm>
          </p:grpSpPr>
          <p:sp>
            <p:nvSpPr>
              <p:cNvPr id="144" name="Rectangle 143">
                <a:extLst>
                  <a:ext uri="{FF2B5EF4-FFF2-40B4-BE49-F238E27FC236}">
                    <a16:creationId xmlns:a16="http://schemas.microsoft.com/office/drawing/2014/main" id="{12235119-FD43-4224-B801-CCFA03A0892F}"/>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5" name="Rectangle 144">
                <a:extLst>
                  <a:ext uri="{FF2B5EF4-FFF2-40B4-BE49-F238E27FC236}">
                    <a16:creationId xmlns:a16="http://schemas.microsoft.com/office/drawing/2014/main" id="{74013F1C-0A62-481D-91F0-FA0EF4F34EF9}"/>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0" name="Oval 139">
              <a:extLst>
                <a:ext uri="{FF2B5EF4-FFF2-40B4-BE49-F238E27FC236}">
                  <a16:creationId xmlns:a16="http://schemas.microsoft.com/office/drawing/2014/main" id="{F96B34A2-1B4F-40BE-8810-133842A4AAC4}"/>
                </a:ext>
              </a:extLst>
            </p:cNvPr>
            <p:cNvSpPr/>
            <p:nvPr/>
          </p:nvSpPr>
          <p:spPr>
            <a:xfrm>
              <a:off x="4034069" y="3932843"/>
              <a:ext cx="201898" cy="19765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1" name="Rectangle 140">
              <a:extLst>
                <a:ext uri="{FF2B5EF4-FFF2-40B4-BE49-F238E27FC236}">
                  <a16:creationId xmlns:a16="http://schemas.microsoft.com/office/drawing/2014/main" id="{CCEC601E-3D77-4124-9047-22E02C21DEEE}"/>
                </a:ext>
              </a:extLst>
            </p:cNvPr>
            <p:cNvSpPr/>
            <p:nvPr/>
          </p:nvSpPr>
          <p:spPr>
            <a:xfrm>
              <a:off x="4116277" y="3883343"/>
              <a:ext cx="21600"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2" name="Rectangle 141">
              <a:extLst>
                <a:ext uri="{FF2B5EF4-FFF2-40B4-BE49-F238E27FC236}">
                  <a16:creationId xmlns:a16="http://schemas.microsoft.com/office/drawing/2014/main" id="{02844381-B464-48F6-87E6-70125D42D4A7}"/>
                </a:ext>
              </a:extLst>
            </p:cNvPr>
            <p:cNvSpPr/>
            <p:nvPr/>
          </p:nvSpPr>
          <p:spPr>
            <a:xfrm rot="5400000">
              <a:off x="4113857" y="3814055"/>
              <a:ext cx="23760" cy="1155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3" name="Rectangle 142">
              <a:extLst>
                <a:ext uri="{FF2B5EF4-FFF2-40B4-BE49-F238E27FC236}">
                  <a16:creationId xmlns:a16="http://schemas.microsoft.com/office/drawing/2014/main" id="{66D22AFE-4539-4B80-81EC-CBA66E283228}"/>
                </a:ext>
              </a:extLst>
            </p:cNvPr>
            <p:cNvSpPr/>
            <p:nvPr/>
          </p:nvSpPr>
          <p:spPr>
            <a:xfrm>
              <a:off x="4103381" y="4111032"/>
              <a:ext cx="63274" cy="78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6" name="Block Arc 145">
            <a:extLst>
              <a:ext uri="{FF2B5EF4-FFF2-40B4-BE49-F238E27FC236}">
                <a16:creationId xmlns:a16="http://schemas.microsoft.com/office/drawing/2014/main" id="{F360BD5E-0655-4C6E-965E-AE4E04647D64}"/>
              </a:ext>
            </a:extLst>
          </p:cNvPr>
          <p:cNvSpPr/>
          <p:nvPr/>
        </p:nvSpPr>
        <p:spPr>
          <a:xfrm rot="5400000">
            <a:off x="3990801" y="3970663"/>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50" name="Group 149">
            <a:extLst>
              <a:ext uri="{FF2B5EF4-FFF2-40B4-BE49-F238E27FC236}">
                <a16:creationId xmlns:a16="http://schemas.microsoft.com/office/drawing/2014/main" id="{B813634A-9BF5-492C-A4D8-E8C66A075BA6}"/>
              </a:ext>
            </a:extLst>
          </p:cNvPr>
          <p:cNvGrpSpPr/>
          <p:nvPr/>
        </p:nvGrpSpPr>
        <p:grpSpPr>
          <a:xfrm rot="16200000">
            <a:off x="4264713" y="4880712"/>
            <a:ext cx="1164329" cy="137803"/>
            <a:chOff x="683568" y="4646126"/>
            <a:chExt cx="1164329" cy="137803"/>
          </a:xfrm>
        </p:grpSpPr>
        <p:sp>
          <p:nvSpPr>
            <p:cNvPr id="151" name="Rectangle 150">
              <a:extLst>
                <a:ext uri="{FF2B5EF4-FFF2-40B4-BE49-F238E27FC236}">
                  <a16:creationId xmlns:a16="http://schemas.microsoft.com/office/drawing/2014/main" id="{48FB2F80-49A8-40D0-BD1B-36AA4BEC995A}"/>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2" name="Rectangle 151">
              <a:extLst>
                <a:ext uri="{FF2B5EF4-FFF2-40B4-BE49-F238E27FC236}">
                  <a16:creationId xmlns:a16="http://schemas.microsoft.com/office/drawing/2014/main" id="{36B89DFD-E92B-477D-BCB2-477DA60F2AB6}"/>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53" name="Block Arc 152">
            <a:extLst>
              <a:ext uri="{FF2B5EF4-FFF2-40B4-BE49-F238E27FC236}">
                <a16:creationId xmlns:a16="http://schemas.microsoft.com/office/drawing/2014/main" id="{B5FE9E5F-1C94-48DB-942D-EEF769F87C5A}"/>
              </a:ext>
            </a:extLst>
          </p:cNvPr>
          <p:cNvSpPr/>
          <p:nvPr/>
        </p:nvSpPr>
        <p:spPr>
          <a:xfrm rot="10800000">
            <a:off x="7082281" y="5051177"/>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4" name="Block Arc 153">
            <a:extLst>
              <a:ext uri="{FF2B5EF4-FFF2-40B4-BE49-F238E27FC236}">
                <a16:creationId xmlns:a16="http://schemas.microsoft.com/office/drawing/2014/main" id="{1C5A7FEB-7CBD-4C5A-9CAF-C96608D6B161}"/>
              </a:ext>
            </a:extLst>
          </p:cNvPr>
          <p:cNvSpPr/>
          <p:nvPr/>
        </p:nvSpPr>
        <p:spPr>
          <a:xfrm rot="16200000">
            <a:off x="4790385" y="5067403"/>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5" name="Rectangle 154">
            <a:extLst>
              <a:ext uri="{FF2B5EF4-FFF2-40B4-BE49-F238E27FC236}">
                <a16:creationId xmlns:a16="http://schemas.microsoft.com/office/drawing/2014/main" id="{3429466C-B345-4D6A-9493-79B7ED3C6DBA}"/>
              </a:ext>
            </a:extLst>
          </p:cNvPr>
          <p:cNvSpPr/>
          <p:nvPr/>
        </p:nvSpPr>
        <p:spPr>
          <a:xfrm>
            <a:off x="4777976" y="5458108"/>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6" name="Rectangle 155">
            <a:extLst>
              <a:ext uri="{FF2B5EF4-FFF2-40B4-BE49-F238E27FC236}">
                <a16:creationId xmlns:a16="http://schemas.microsoft.com/office/drawing/2014/main" id="{7F040622-0403-4D1F-BCBE-4F35FF711627}"/>
              </a:ext>
            </a:extLst>
          </p:cNvPr>
          <p:cNvSpPr/>
          <p:nvPr/>
        </p:nvSpPr>
        <p:spPr>
          <a:xfrm>
            <a:off x="5181087" y="5854021"/>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157" name="Group 156">
            <a:extLst>
              <a:ext uri="{FF2B5EF4-FFF2-40B4-BE49-F238E27FC236}">
                <a16:creationId xmlns:a16="http://schemas.microsoft.com/office/drawing/2014/main" id="{F56342FF-2572-42DE-8B58-7985382B8760}"/>
              </a:ext>
            </a:extLst>
          </p:cNvPr>
          <p:cNvGrpSpPr/>
          <p:nvPr/>
        </p:nvGrpSpPr>
        <p:grpSpPr>
          <a:xfrm>
            <a:off x="5267572" y="5854021"/>
            <a:ext cx="1164329" cy="137803"/>
            <a:chOff x="683568" y="4646126"/>
            <a:chExt cx="1164329" cy="137803"/>
          </a:xfrm>
        </p:grpSpPr>
        <p:sp>
          <p:nvSpPr>
            <p:cNvPr id="158" name="Rectangle 157">
              <a:extLst>
                <a:ext uri="{FF2B5EF4-FFF2-40B4-BE49-F238E27FC236}">
                  <a16:creationId xmlns:a16="http://schemas.microsoft.com/office/drawing/2014/main" id="{8486517E-0711-47F0-8BD4-C31E29CE1FE9}"/>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9" name="Rectangle 158">
              <a:extLst>
                <a:ext uri="{FF2B5EF4-FFF2-40B4-BE49-F238E27FC236}">
                  <a16:creationId xmlns:a16="http://schemas.microsoft.com/office/drawing/2014/main" id="{03278402-ABD5-4A44-8071-36AE03A65B4D}"/>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160" name="Group 159">
            <a:extLst>
              <a:ext uri="{FF2B5EF4-FFF2-40B4-BE49-F238E27FC236}">
                <a16:creationId xmlns:a16="http://schemas.microsoft.com/office/drawing/2014/main" id="{8F523E49-42A8-484F-898E-122E9AB1CD19}"/>
              </a:ext>
            </a:extLst>
          </p:cNvPr>
          <p:cNvGrpSpPr/>
          <p:nvPr/>
        </p:nvGrpSpPr>
        <p:grpSpPr>
          <a:xfrm>
            <a:off x="6391365" y="5850587"/>
            <a:ext cx="1164329" cy="137803"/>
            <a:chOff x="683568" y="4646126"/>
            <a:chExt cx="1164329" cy="137803"/>
          </a:xfrm>
        </p:grpSpPr>
        <p:sp>
          <p:nvSpPr>
            <p:cNvPr id="161" name="Rectangle 160">
              <a:extLst>
                <a:ext uri="{FF2B5EF4-FFF2-40B4-BE49-F238E27FC236}">
                  <a16:creationId xmlns:a16="http://schemas.microsoft.com/office/drawing/2014/main" id="{B2A3BD45-FF21-4A32-8B43-8F660FB396A9}"/>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2" name="Rectangle 161">
              <a:extLst>
                <a:ext uri="{FF2B5EF4-FFF2-40B4-BE49-F238E27FC236}">
                  <a16:creationId xmlns:a16="http://schemas.microsoft.com/office/drawing/2014/main" id="{43425159-9BA0-4DB0-9DA8-B7AE63752A5E}"/>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63" name="Rectangle 162">
            <a:extLst>
              <a:ext uri="{FF2B5EF4-FFF2-40B4-BE49-F238E27FC236}">
                <a16:creationId xmlns:a16="http://schemas.microsoft.com/office/drawing/2014/main" id="{E79B5F5A-E8EF-432D-8D53-EC275455F0D7}"/>
              </a:ext>
            </a:extLst>
          </p:cNvPr>
          <p:cNvSpPr/>
          <p:nvPr/>
        </p:nvSpPr>
        <p:spPr>
          <a:xfrm>
            <a:off x="7873440" y="5409532"/>
            <a:ext cx="136412" cy="126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164" name="Group 163">
            <a:extLst>
              <a:ext uri="{FF2B5EF4-FFF2-40B4-BE49-F238E27FC236}">
                <a16:creationId xmlns:a16="http://schemas.microsoft.com/office/drawing/2014/main" id="{4810B7AF-1162-4ACC-ABC4-866FC1BC4D8F}"/>
              </a:ext>
            </a:extLst>
          </p:cNvPr>
          <p:cNvGrpSpPr/>
          <p:nvPr/>
        </p:nvGrpSpPr>
        <p:grpSpPr>
          <a:xfrm>
            <a:off x="6382459" y="4943370"/>
            <a:ext cx="1164329" cy="137803"/>
            <a:chOff x="683568" y="4646126"/>
            <a:chExt cx="1164329" cy="137803"/>
          </a:xfrm>
        </p:grpSpPr>
        <p:sp>
          <p:nvSpPr>
            <p:cNvPr id="165" name="Rectangle 164">
              <a:extLst>
                <a:ext uri="{FF2B5EF4-FFF2-40B4-BE49-F238E27FC236}">
                  <a16:creationId xmlns:a16="http://schemas.microsoft.com/office/drawing/2014/main" id="{31C14A6E-D277-437F-A190-C51441B00B19}"/>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6" name="Rectangle 165">
              <a:extLst>
                <a:ext uri="{FF2B5EF4-FFF2-40B4-BE49-F238E27FC236}">
                  <a16:creationId xmlns:a16="http://schemas.microsoft.com/office/drawing/2014/main" id="{7DAD8075-6619-471D-AAFB-D15C64232259}"/>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67" name="Block Arc 166">
            <a:extLst>
              <a:ext uri="{FF2B5EF4-FFF2-40B4-BE49-F238E27FC236}">
                <a16:creationId xmlns:a16="http://schemas.microsoft.com/office/drawing/2014/main" id="{F60E2C5F-6287-4C4E-8D02-1092D8F2216A}"/>
              </a:ext>
            </a:extLst>
          </p:cNvPr>
          <p:cNvSpPr/>
          <p:nvPr/>
        </p:nvSpPr>
        <p:spPr>
          <a:xfrm rot="5400000">
            <a:off x="7070651" y="4961031"/>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68" name="Block Arc 167">
            <a:extLst>
              <a:ext uri="{FF2B5EF4-FFF2-40B4-BE49-F238E27FC236}">
                <a16:creationId xmlns:a16="http://schemas.microsoft.com/office/drawing/2014/main" id="{75410D9A-DCA3-435D-BA80-E06FCD5189C3}"/>
              </a:ext>
            </a:extLst>
          </p:cNvPr>
          <p:cNvSpPr/>
          <p:nvPr/>
        </p:nvSpPr>
        <p:spPr>
          <a:xfrm rot="16200000">
            <a:off x="5152861" y="4142867"/>
            <a:ext cx="914400" cy="914400"/>
          </a:xfrm>
          <a:prstGeom prst="blockArc">
            <a:avLst>
              <a:gd name="adj1" fmla="val 10800000"/>
              <a:gd name="adj2" fmla="val 16133893"/>
              <a:gd name="adj3" fmla="val 1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9" name="Group 168">
            <a:extLst>
              <a:ext uri="{FF2B5EF4-FFF2-40B4-BE49-F238E27FC236}">
                <a16:creationId xmlns:a16="http://schemas.microsoft.com/office/drawing/2014/main" id="{4F27C4B0-733B-419F-A051-BE3ECE295215}"/>
              </a:ext>
            </a:extLst>
          </p:cNvPr>
          <p:cNvGrpSpPr/>
          <p:nvPr/>
        </p:nvGrpSpPr>
        <p:grpSpPr>
          <a:xfrm>
            <a:off x="5620860" y="4939984"/>
            <a:ext cx="1164329" cy="137803"/>
            <a:chOff x="683568" y="4646126"/>
            <a:chExt cx="1164329" cy="137803"/>
          </a:xfrm>
        </p:grpSpPr>
        <p:sp>
          <p:nvSpPr>
            <p:cNvPr id="170" name="Rectangle 169">
              <a:extLst>
                <a:ext uri="{FF2B5EF4-FFF2-40B4-BE49-F238E27FC236}">
                  <a16:creationId xmlns:a16="http://schemas.microsoft.com/office/drawing/2014/main" id="{F6B3BBF4-D190-4F6D-B81F-77991E3AFC20}"/>
                </a:ext>
              </a:extLst>
            </p:cNvPr>
            <p:cNvSpPr/>
            <p:nvPr/>
          </p:nvSpPr>
          <p:spPr>
            <a:xfrm>
              <a:off x="683568" y="4653136"/>
              <a:ext cx="1080120" cy="1175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1" name="Rectangle 170">
              <a:extLst>
                <a:ext uri="{FF2B5EF4-FFF2-40B4-BE49-F238E27FC236}">
                  <a16:creationId xmlns:a16="http://schemas.microsoft.com/office/drawing/2014/main" id="{115DD2CD-87D3-4EC4-B943-55399EBAB6E2}"/>
                </a:ext>
              </a:extLst>
            </p:cNvPr>
            <p:cNvSpPr/>
            <p:nvPr/>
          </p:nvSpPr>
          <p:spPr>
            <a:xfrm>
              <a:off x="1749014" y="4646126"/>
              <a:ext cx="98883" cy="1378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72" name="Rectangle 171">
            <a:extLst>
              <a:ext uri="{FF2B5EF4-FFF2-40B4-BE49-F238E27FC236}">
                <a16:creationId xmlns:a16="http://schemas.microsoft.com/office/drawing/2014/main" id="{60D62F26-5305-47ED-8B8C-CCA91E1DDEB9}"/>
              </a:ext>
            </a:extLst>
          </p:cNvPr>
          <p:cNvSpPr/>
          <p:nvPr/>
        </p:nvSpPr>
        <p:spPr>
          <a:xfrm>
            <a:off x="5548902" y="4937481"/>
            <a:ext cx="136412" cy="1366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3" name="Block Arc 172">
            <a:extLst>
              <a:ext uri="{FF2B5EF4-FFF2-40B4-BE49-F238E27FC236}">
                <a16:creationId xmlns:a16="http://schemas.microsoft.com/office/drawing/2014/main" id="{79BCD572-C070-4E50-B74C-31C4EC1AEF57}"/>
              </a:ext>
            </a:extLst>
          </p:cNvPr>
          <p:cNvSpPr/>
          <p:nvPr/>
        </p:nvSpPr>
        <p:spPr>
          <a:xfrm>
            <a:off x="5152031" y="4141138"/>
            <a:ext cx="914400" cy="914400"/>
          </a:xfrm>
          <a:prstGeom prst="blockArc">
            <a:avLst>
              <a:gd name="adj1" fmla="val 10800000"/>
              <a:gd name="adj2" fmla="val 15403313"/>
              <a:gd name="adj3" fmla="val 1184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4" name="Rectangle 173">
            <a:extLst>
              <a:ext uri="{FF2B5EF4-FFF2-40B4-BE49-F238E27FC236}">
                <a16:creationId xmlns:a16="http://schemas.microsoft.com/office/drawing/2014/main" id="{089DEC65-A349-46E5-B4B8-7EC1E637B40E}"/>
              </a:ext>
            </a:extLst>
          </p:cNvPr>
          <p:cNvSpPr/>
          <p:nvPr/>
        </p:nvSpPr>
        <p:spPr>
          <a:xfrm>
            <a:off x="5142872" y="4555517"/>
            <a:ext cx="136412" cy="1366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5" name="Rectangle 174">
            <a:extLst>
              <a:ext uri="{FF2B5EF4-FFF2-40B4-BE49-F238E27FC236}">
                <a16:creationId xmlns:a16="http://schemas.microsoft.com/office/drawing/2014/main" id="{A5CBCDED-6EA1-41CB-B496-F7885C359406}"/>
              </a:ext>
            </a:extLst>
          </p:cNvPr>
          <p:cNvSpPr/>
          <p:nvPr/>
        </p:nvSpPr>
        <p:spPr>
          <a:xfrm rot="20607624">
            <a:off x="5423671" y="4147000"/>
            <a:ext cx="136412" cy="1366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1" name="Cylinder 180">
            <a:extLst>
              <a:ext uri="{FF2B5EF4-FFF2-40B4-BE49-F238E27FC236}">
                <a16:creationId xmlns:a16="http://schemas.microsoft.com/office/drawing/2014/main" id="{8152CE95-7B79-4A9E-9BB3-72D58DD6F05C}"/>
              </a:ext>
            </a:extLst>
          </p:cNvPr>
          <p:cNvSpPr/>
          <p:nvPr/>
        </p:nvSpPr>
        <p:spPr>
          <a:xfrm>
            <a:off x="5416761" y="5193273"/>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2" name="Cylinder 181">
            <a:extLst>
              <a:ext uri="{FF2B5EF4-FFF2-40B4-BE49-F238E27FC236}">
                <a16:creationId xmlns:a16="http://schemas.microsoft.com/office/drawing/2014/main" id="{C510B0A1-0850-4431-8F71-18526F5EC711}"/>
              </a:ext>
            </a:extLst>
          </p:cNvPr>
          <p:cNvSpPr/>
          <p:nvPr/>
        </p:nvSpPr>
        <p:spPr>
          <a:xfrm>
            <a:off x="6491129" y="5209755"/>
            <a:ext cx="504056" cy="353319"/>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Freeform: Shape 7">
            <a:extLst>
              <a:ext uri="{FF2B5EF4-FFF2-40B4-BE49-F238E27FC236}">
                <a16:creationId xmlns:a16="http://schemas.microsoft.com/office/drawing/2014/main" id="{C088111E-E0CD-455A-8D6B-3D4808B56D2D}"/>
              </a:ext>
            </a:extLst>
          </p:cNvPr>
          <p:cNvSpPr/>
          <p:nvPr/>
        </p:nvSpPr>
        <p:spPr>
          <a:xfrm>
            <a:off x="5580112" y="5032685"/>
            <a:ext cx="83729" cy="116326"/>
          </a:xfrm>
          <a:custGeom>
            <a:avLst/>
            <a:gdLst>
              <a:gd name="connsiteX0" fmla="*/ 73419 w 226931"/>
              <a:gd name="connsiteY0" fmla="*/ 0 h 323711"/>
              <a:gd name="connsiteX1" fmla="*/ 0 w 226931"/>
              <a:gd name="connsiteY1" fmla="*/ 173536 h 323711"/>
              <a:gd name="connsiteX2" fmla="*/ 26697 w 226931"/>
              <a:gd name="connsiteY2" fmla="*/ 283665 h 323711"/>
              <a:gd name="connsiteX3" fmla="*/ 146838 w 226931"/>
              <a:gd name="connsiteY3" fmla="*/ 323711 h 323711"/>
              <a:gd name="connsiteX4" fmla="*/ 220257 w 226931"/>
              <a:gd name="connsiteY4" fmla="*/ 276990 h 323711"/>
              <a:gd name="connsiteX5" fmla="*/ 226931 w 226931"/>
              <a:gd name="connsiteY5" fmla="*/ 183548 h 323711"/>
              <a:gd name="connsiteX6" fmla="*/ 73419 w 226931"/>
              <a:gd name="connsiteY6" fmla="*/ 0 h 3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31" h="323711">
                <a:moveTo>
                  <a:pt x="73419" y="0"/>
                </a:moveTo>
                <a:lnTo>
                  <a:pt x="0" y="173536"/>
                </a:lnTo>
                <a:lnTo>
                  <a:pt x="26697" y="283665"/>
                </a:lnTo>
                <a:lnTo>
                  <a:pt x="146838" y="323711"/>
                </a:lnTo>
                <a:lnTo>
                  <a:pt x="220257" y="276990"/>
                </a:lnTo>
                <a:lnTo>
                  <a:pt x="226931" y="183548"/>
                </a:lnTo>
                <a:lnTo>
                  <a:pt x="73419" y="0"/>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3" name="Freeform: Shape 182">
            <a:extLst>
              <a:ext uri="{FF2B5EF4-FFF2-40B4-BE49-F238E27FC236}">
                <a16:creationId xmlns:a16="http://schemas.microsoft.com/office/drawing/2014/main" id="{EAA01C2F-6D51-42F3-9641-9374179BB3B5}"/>
              </a:ext>
            </a:extLst>
          </p:cNvPr>
          <p:cNvSpPr/>
          <p:nvPr/>
        </p:nvSpPr>
        <p:spPr>
          <a:xfrm>
            <a:off x="5639389" y="5054017"/>
            <a:ext cx="83729" cy="116326"/>
          </a:xfrm>
          <a:custGeom>
            <a:avLst/>
            <a:gdLst>
              <a:gd name="connsiteX0" fmla="*/ 73419 w 226931"/>
              <a:gd name="connsiteY0" fmla="*/ 0 h 323711"/>
              <a:gd name="connsiteX1" fmla="*/ 0 w 226931"/>
              <a:gd name="connsiteY1" fmla="*/ 173536 h 323711"/>
              <a:gd name="connsiteX2" fmla="*/ 26697 w 226931"/>
              <a:gd name="connsiteY2" fmla="*/ 283665 h 323711"/>
              <a:gd name="connsiteX3" fmla="*/ 146838 w 226931"/>
              <a:gd name="connsiteY3" fmla="*/ 323711 h 323711"/>
              <a:gd name="connsiteX4" fmla="*/ 220257 w 226931"/>
              <a:gd name="connsiteY4" fmla="*/ 276990 h 323711"/>
              <a:gd name="connsiteX5" fmla="*/ 226931 w 226931"/>
              <a:gd name="connsiteY5" fmla="*/ 183548 h 323711"/>
              <a:gd name="connsiteX6" fmla="*/ 73419 w 226931"/>
              <a:gd name="connsiteY6" fmla="*/ 0 h 3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31" h="323711">
                <a:moveTo>
                  <a:pt x="73419" y="0"/>
                </a:moveTo>
                <a:lnTo>
                  <a:pt x="0" y="173536"/>
                </a:lnTo>
                <a:lnTo>
                  <a:pt x="26697" y="283665"/>
                </a:lnTo>
                <a:lnTo>
                  <a:pt x="146838" y="323711"/>
                </a:lnTo>
                <a:lnTo>
                  <a:pt x="220257" y="276990"/>
                </a:lnTo>
                <a:lnTo>
                  <a:pt x="226931" y="183548"/>
                </a:lnTo>
                <a:lnTo>
                  <a:pt x="73419" y="0"/>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E53DDD4C-7A49-47D2-B54E-DB4FD4E69491}"/>
              </a:ext>
            </a:extLst>
          </p:cNvPr>
          <p:cNvSpPr/>
          <p:nvPr/>
        </p:nvSpPr>
        <p:spPr>
          <a:xfrm>
            <a:off x="5618121" y="5085920"/>
            <a:ext cx="83729" cy="116326"/>
          </a:xfrm>
          <a:custGeom>
            <a:avLst/>
            <a:gdLst>
              <a:gd name="connsiteX0" fmla="*/ 73419 w 226931"/>
              <a:gd name="connsiteY0" fmla="*/ 0 h 323711"/>
              <a:gd name="connsiteX1" fmla="*/ 0 w 226931"/>
              <a:gd name="connsiteY1" fmla="*/ 173536 h 323711"/>
              <a:gd name="connsiteX2" fmla="*/ 26697 w 226931"/>
              <a:gd name="connsiteY2" fmla="*/ 283665 h 323711"/>
              <a:gd name="connsiteX3" fmla="*/ 146838 w 226931"/>
              <a:gd name="connsiteY3" fmla="*/ 323711 h 323711"/>
              <a:gd name="connsiteX4" fmla="*/ 220257 w 226931"/>
              <a:gd name="connsiteY4" fmla="*/ 276990 h 323711"/>
              <a:gd name="connsiteX5" fmla="*/ 226931 w 226931"/>
              <a:gd name="connsiteY5" fmla="*/ 183548 h 323711"/>
              <a:gd name="connsiteX6" fmla="*/ 73419 w 226931"/>
              <a:gd name="connsiteY6" fmla="*/ 0 h 3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31" h="323711">
                <a:moveTo>
                  <a:pt x="73419" y="0"/>
                </a:moveTo>
                <a:lnTo>
                  <a:pt x="0" y="173536"/>
                </a:lnTo>
                <a:lnTo>
                  <a:pt x="26697" y="283665"/>
                </a:lnTo>
                <a:lnTo>
                  <a:pt x="146838" y="323711"/>
                </a:lnTo>
                <a:lnTo>
                  <a:pt x="220257" y="276990"/>
                </a:lnTo>
                <a:lnTo>
                  <a:pt x="226931" y="183548"/>
                </a:lnTo>
                <a:lnTo>
                  <a:pt x="73419" y="0"/>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5" name="Freeform: Shape 184">
            <a:extLst>
              <a:ext uri="{FF2B5EF4-FFF2-40B4-BE49-F238E27FC236}">
                <a16:creationId xmlns:a16="http://schemas.microsoft.com/office/drawing/2014/main" id="{D4795B11-42DB-432E-ACDA-FFCCCA736C0F}"/>
              </a:ext>
            </a:extLst>
          </p:cNvPr>
          <p:cNvSpPr/>
          <p:nvPr/>
        </p:nvSpPr>
        <p:spPr>
          <a:xfrm>
            <a:off x="5580111" y="5124975"/>
            <a:ext cx="83729" cy="116326"/>
          </a:xfrm>
          <a:custGeom>
            <a:avLst/>
            <a:gdLst>
              <a:gd name="connsiteX0" fmla="*/ 73419 w 226931"/>
              <a:gd name="connsiteY0" fmla="*/ 0 h 323711"/>
              <a:gd name="connsiteX1" fmla="*/ 0 w 226931"/>
              <a:gd name="connsiteY1" fmla="*/ 173536 h 323711"/>
              <a:gd name="connsiteX2" fmla="*/ 26697 w 226931"/>
              <a:gd name="connsiteY2" fmla="*/ 283665 h 323711"/>
              <a:gd name="connsiteX3" fmla="*/ 146838 w 226931"/>
              <a:gd name="connsiteY3" fmla="*/ 323711 h 323711"/>
              <a:gd name="connsiteX4" fmla="*/ 220257 w 226931"/>
              <a:gd name="connsiteY4" fmla="*/ 276990 h 323711"/>
              <a:gd name="connsiteX5" fmla="*/ 226931 w 226931"/>
              <a:gd name="connsiteY5" fmla="*/ 183548 h 323711"/>
              <a:gd name="connsiteX6" fmla="*/ 73419 w 226931"/>
              <a:gd name="connsiteY6" fmla="*/ 0 h 3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31" h="323711">
                <a:moveTo>
                  <a:pt x="73419" y="0"/>
                </a:moveTo>
                <a:lnTo>
                  <a:pt x="0" y="173536"/>
                </a:lnTo>
                <a:lnTo>
                  <a:pt x="26697" y="283665"/>
                </a:lnTo>
                <a:lnTo>
                  <a:pt x="146838" y="323711"/>
                </a:lnTo>
                <a:lnTo>
                  <a:pt x="220257" y="276990"/>
                </a:lnTo>
                <a:lnTo>
                  <a:pt x="226931" y="183548"/>
                </a:lnTo>
                <a:lnTo>
                  <a:pt x="73419" y="0"/>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8" name="Freeform: Shape 187">
            <a:extLst>
              <a:ext uri="{FF2B5EF4-FFF2-40B4-BE49-F238E27FC236}">
                <a16:creationId xmlns:a16="http://schemas.microsoft.com/office/drawing/2014/main" id="{1C463D25-EFD0-4AD4-BDED-65DFFBDC1826}"/>
              </a:ext>
            </a:extLst>
          </p:cNvPr>
          <p:cNvSpPr/>
          <p:nvPr/>
        </p:nvSpPr>
        <p:spPr>
          <a:xfrm>
            <a:off x="6662211" y="5005014"/>
            <a:ext cx="83729" cy="116326"/>
          </a:xfrm>
          <a:custGeom>
            <a:avLst/>
            <a:gdLst>
              <a:gd name="connsiteX0" fmla="*/ 73419 w 226931"/>
              <a:gd name="connsiteY0" fmla="*/ 0 h 323711"/>
              <a:gd name="connsiteX1" fmla="*/ 0 w 226931"/>
              <a:gd name="connsiteY1" fmla="*/ 173536 h 323711"/>
              <a:gd name="connsiteX2" fmla="*/ 26697 w 226931"/>
              <a:gd name="connsiteY2" fmla="*/ 283665 h 323711"/>
              <a:gd name="connsiteX3" fmla="*/ 146838 w 226931"/>
              <a:gd name="connsiteY3" fmla="*/ 323711 h 323711"/>
              <a:gd name="connsiteX4" fmla="*/ 220257 w 226931"/>
              <a:gd name="connsiteY4" fmla="*/ 276990 h 323711"/>
              <a:gd name="connsiteX5" fmla="*/ 226931 w 226931"/>
              <a:gd name="connsiteY5" fmla="*/ 183548 h 323711"/>
              <a:gd name="connsiteX6" fmla="*/ 73419 w 226931"/>
              <a:gd name="connsiteY6" fmla="*/ 0 h 3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31" h="323711">
                <a:moveTo>
                  <a:pt x="73419" y="0"/>
                </a:moveTo>
                <a:lnTo>
                  <a:pt x="0" y="173536"/>
                </a:lnTo>
                <a:lnTo>
                  <a:pt x="26697" y="283665"/>
                </a:lnTo>
                <a:lnTo>
                  <a:pt x="146838" y="323711"/>
                </a:lnTo>
                <a:lnTo>
                  <a:pt x="220257" y="276990"/>
                </a:lnTo>
                <a:lnTo>
                  <a:pt x="226931" y="183548"/>
                </a:lnTo>
                <a:lnTo>
                  <a:pt x="73419" y="0"/>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9" name="Freeform: Shape 188">
            <a:extLst>
              <a:ext uri="{FF2B5EF4-FFF2-40B4-BE49-F238E27FC236}">
                <a16:creationId xmlns:a16="http://schemas.microsoft.com/office/drawing/2014/main" id="{4844EA83-5520-4C81-A22E-61CEB8B22DF8}"/>
              </a:ext>
            </a:extLst>
          </p:cNvPr>
          <p:cNvSpPr/>
          <p:nvPr/>
        </p:nvSpPr>
        <p:spPr>
          <a:xfrm>
            <a:off x="6721488" y="5026346"/>
            <a:ext cx="83729" cy="116326"/>
          </a:xfrm>
          <a:custGeom>
            <a:avLst/>
            <a:gdLst>
              <a:gd name="connsiteX0" fmla="*/ 73419 w 226931"/>
              <a:gd name="connsiteY0" fmla="*/ 0 h 323711"/>
              <a:gd name="connsiteX1" fmla="*/ 0 w 226931"/>
              <a:gd name="connsiteY1" fmla="*/ 173536 h 323711"/>
              <a:gd name="connsiteX2" fmla="*/ 26697 w 226931"/>
              <a:gd name="connsiteY2" fmla="*/ 283665 h 323711"/>
              <a:gd name="connsiteX3" fmla="*/ 146838 w 226931"/>
              <a:gd name="connsiteY3" fmla="*/ 323711 h 323711"/>
              <a:gd name="connsiteX4" fmla="*/ 220257 w 226931"/>
              <a:gd name="connsiteY4" fmla="*/ 276990 h 323711"/>
              <a:gd name="connsiteX5" fmla="*/ 226931 w 226931"/>
              <a:gd name="connsiteY5" fmla="*/ 183548 h 323711"/>
              <a:gd name="connsiteX6" fmla="*/ 73419 w 226931"/>
              <a:gd name="connsiteY6" fmla="*/ 0 h 3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31" h="323711">
                <a:moveTo>
                  <a:pt x="73419" y="0"/>
                </a:moveTo>
                <a:lnTo>
                  <a:pt x="0" y="173536"/>
                </a:lnTo>
                <a:lnTo>
                  <a:pt x="26697" y="283665"/>
                </a:lnTo>
                <a:lnTo>
                  <a:pt x="146838" y="323711"/>
                </a:lnTo>
                <a:lnTo>
                  <a:pt x="220257" y="276990"/>
                </a:lnTo>
                <a:lnTo>
                  <a:pt x="226931" y="183548"/>
                </a:lnTo>
                <a:lnTo>
                  <a:pt x="73419" y="0"/>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0" name="Freeform: Shape 189">
            <a:extLst>
              <a:ext uri="{FF2B5EF4-FFF2-40B4-BE49-F238E27FC236}">
                <a16:creationId xmlns:a16="http://schemas.microsoft.com/office/drawing/2014/main" id="{69E0222D-E048-406D-AB3D-EAC2B5A956F0}"/>
              </a:ext>
            </a:extLst>
          </p:cNvPr>
          <p:cNvSpPr/>
          <p:nvPr/>
        </p:nvSpPr>
        <p:spPr>
          <a:xfrm>
            <a:off x="6700220" y="5058249"/>
            <a:ext cx="83729" cy="116326"/>
          </a:xfrm>
          <a:custGeom>
            <a:avLst/>
            <a:gdLst>
              <a:gd name="connsiteX0" fmla="*/ 73419 w 226931"/>
              <a:gd name="connsiteY0" fmla="*/ 0 h 323711"/>
              <a:gd name="connsiteX1" fmla="*/ 0 w 226931"/>
              <a:gd name="connsiteY1" fmla="*/ 173536 h 323711"/>
              <a:gd name="connsiteX2" fmla="*/ 26697 w 226931"/>
              <a:gd name="connsiteY2" fmla="*/ 283665 h 323711"/>
              <a:gd name="connsiteX3" fmla="*/ 146838 w 226931"/>
              <a:gd name="connsiteY3" fmla="*/ 323711 h 323711"/>
              <a:gd name="connsiteX4" fmla="*/ 220257 w 226931"/>
              <a:gd name="connsiteY4" fmla="*/ 276990 h 323711"/>
              <a:gd name="connsiteX5" fmla="*/ 226931 w 226931"/>
              <a:gd name="connsiteY5" fmla="*/ 183548 h 323711"/>
              <a:gd name="connsiteX6" fmla="*/ 73419 w 226931"/>
              <a:gd name="connsiteY6" fmla="*/ 0 h 3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31" h="323711">
                <a:moveTo>
                  <a:pt x="73419" y="0"/>
                </a:moveTo>
                <a:lnTo>
                  <a:pt x="0" y="173536"/>
                </a:lnTo>
                <a:lnTo>
                  <a:pt x="26697" y="283665"/>
                </a:lnTo>
                <a:lnTo>
                  <a:pt x="146838" y="323711"/>
                </a:lnTo>
                <a:lnTo>
                  <a:pt x="220257" y="276990"/>
                </a:lnTo>
                <a:lnTo>
                  <a:pt x="226931" y="183548"/>
                </a:lnTo>
                <a:lnTo>
                  <a:pt x="73419" y="0"/>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1" name="Freeform: Shape 190">
            <a:extLst>
              <a:ext uri="{FF2B5EF4-FFF2-40B4-BE49-F238E27FC236}">
                <a16:creationId xmlns:a16="http://schemas.microsoft.com/office/drawing/2014/main" id="{0A9CC389-4B2A-4A5F-9BE7-27F14448FD94}"/>
              </a:ext>
            </a:extLst>
          </p:cNvPr>
          <p:cNvSpPr/>
          <p:nvPr/>
        </p:nvSpPr>
        <p:spPr>
          <a:xfrm>
            <a:off x="6662210" y="5097304"/>
            <a:ext cx="83729" cy="116326"/>
          </a:xfrm>
          <a:custGeom>
            <a:avLst/>
            <a:gdLst>
              <a:gd name="connsiteX0" fmla="*/ 73419 w 226931"/>
              <a:gd name="connsiteY0" fmla="*/ 0 h 323711"/>
              <a:gd name="connsiteX1" fmla="*/ 0 w 226931"/>
              <a:gd name="connsiteY1" fmla="*/ 173536 h 323711"/>
              <a:gd name="connsiteX2" fmla="*/ 26697 w 226931"/>
              <a:gd name="connsiteY2" fmla="*/ 283665 h 323711"/>
              <a:gd name="connsiteX3" fmla="*/ 146838 w 226931"/>
              <a:gd name="connsiteY3" fmla="*/ 323711 h 323711"/>
              <a:gd name="connsiteX4" fmla="*/ 220257 w 226931"/>
              <a:gd name="connsiteY4" fmla="*/ 276990 h 323711"/>
              <a:gd name="connsiteX5" fmla="*/ 226931 w 226931"/>
              <a:gd name="connsiteY5" fmla="*/ 183548 h 323711"/>
              <a:gd name="connsiteX6" fmla="*/ 73419 w 226931"/>
              <a:gd name="connsiteY6" fmla="*/ 0 h 3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31" h="323711">
                <a:moveTo>
                  <a:pt x="73419" y="0"/>
                </a:moveTo>
                <a:lnTo>
                  <a:pt x="0" y="173536"/>
                </a:lnTo>
                <a:lnTo>
                  <a:pt x="26697" y="283665"/>
                </a:lnTo>
                <a:lnTo>
                  <a:pt x="146838" y="323711"/>
                </a:lnTo>
                <a:lnTo>
                  <a:pt x="220257" y="276990"/>
                </a:lnTo>
                <a:lnTo>
                  <a:pt x="226931" y="183548"/>
                </a:lnTo>
                <a:lnTo>
                  <a:pt x="73419" y="0"/>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6" name="Picture 175">
            <a:extLst>
              <a:ext uri="{FF2B5EF4-FFF2-40B4-BE49-F238E27FC236}">
                <a16:creationId xmlns:a16="http://schemas.microsoft.com/office/drawing/2014/main" id="{658AAAFD-F60F-446D-8316-73A45ABCF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41034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3.7037E-7 L 0.00052 0.05463 " pathEditMode="relative" rAng="0" ptsTypes="AA">
                                      <p:cBhvr>
                                        <p:cTn id="6" dur="2000" fill="hold"/>
                                        <p:tgtEl>
                                          <p:spTgt spid="8"/>
                                        </p:tgtEl>
                                        <p:attrNameLst>
                                          <p:attrName>ppt_x</p:attrName>
                                          <p:attrName>ppt_y</p:attrName>
                                        </p:attrNameLst>
                                      </p:cBhvr>
                                      <p:rCtr x="17" y="27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556E-7 -3.7037E-7 L 0.00191 0.05764 " pathEditMode="relative" rAng="0" ptsTypes="AA">
                                      <p:cBhvr>
                                        <p:cTn id="10" dur="2000" fill="hold"/>
                                        <p:tgtEl>
                                          <p:spTgt spid="183"/>
                                        </p:tgtEl>
                                        <p:attrNameLst>
                                          <p:attrName>ppt_x</p:attrName>
                                          <p:attrName>ppt_y</p:attrName>
                                        </p:attrNameLst>
                                      </p:cBhvr>
                                      <p:rCtr x="87" y="287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61111E-6 1.11022E-16 L 0.00052 0.04815 " pathEditMode="relative" rAng="0" ptsTypes="AA">
                                      <p:cBhvr>
                                        <p:cTn id="14" dur="2000" fill="hold"/>
                                        <p:tgtEl>
                                          <p:spTgt spid="184"/>
                                        </p:tgtEl>
                                        <p:attrNameLst>
                                          <p:attrName>ppt_x</p:attrName>
                                          <p:attrName>ppt_y</p:attrName>
                                        </p:attrNameLst>
                                      </p:cBhvr>
                                      <p:rCtr x="17" y="240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05556E-6 2.96296E-6 L 0.00173 0.04375 " pathEditMode="relative" rAng="0" ptsTypes="AA">
                                      <p:cBhvr>
                                        <p:cTn id="18" dur="2000" fill="hold"/>
                                        <p:tgtEl>
                                          <p:spTgt spid="185"/>
                                        </p:tgtEl>
                                        <p:attrNameLst>
                                          <p:attrName>ppt_x</p:attrName>
                                          <p:attrName>ppt_y</p:attrName>
                                        </p:attrNameLst>
                                      </p:cBhvr>
                                      <p:rCtr x="87" y="217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7778E-7 -4.44444E-6 L 0.00052 0.05463 " pathEditMode="relative" rAng="0" ptsTypes="AA">
                                      <p:cBhvr>
                                        <p:cTn id="22" dur="2000" fill="hold"/>
                                        <p:tgtEl>
                                          <p:spTgt spid="188"/>
                                        </p:tgtEl>
                                        <p:attrNameLst>
                                          <p:attrName>ppt_x</p:attrName>
                                          <p:attrName>ppt_y</p:attrName>
                                        </p:attrNameLst>
                                      </p:cBhvr>
                                      <p:rCtr x="17" y="273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61111E-6 -4.81481E-6 L 0.00052 0.04815 " pathEditMode="relative" rAng="0" ptsTypes="AA">
                                      <p:cBhvr>
                                        <p:cTn id="26" dur="2000" fill="hold"/>
                                        <p:tgtEl>
                                          <p:spTgt spid="190"/>
                                        </p:tgtEl>
                                        <p:attrNameLst>
                                          <p:attrName>ppt_x</p:attrName>
                                          <p:attrName>ppt_y</p:attrName>
                                        </p:attrNameLst>
                                      </p:cBhvr>
                                      <p:rCtr x="17" y="240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77778E-7 -3.7037E-7 L 0.00174 0.04375 " pathEditMode="relative" rAng="0" ptsTypes="AA">
                                      <p:cBhvr>
                                        <p:cTn id="30" dur="2000" fill="hold"/>
                                        <p:tgtEl>
                                          <p:spTgt spid="191"/>
                                        </p:tgtEl>
                                        <p:attrNameLst>
                                          <p:attrName>ppt_x</p:attrName>
                                          <p:attrName>ppt_y</p:attrName>
                                        </p:attrNameLst>
                                      </p:cBhvr>
                                      <p:rCtr x="87"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3" grpId="0" animBg="1"/>
      <p:bldP spid="184" grpId="0" animBg="1"/>
      <p:bldP spid="185" grpId="0" animBg="1"/>
      <p:bldP spid="188" grpId="0" animBg="1"/>
      <p:bldP spid="190" grpId="0" animBg="1"/>
      <p:bldP spid="19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825" y="216616"/>
            <a:ext cx="8229600" cy="1143000"/>
          </a:xfrm>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66247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1720"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9196" y="4609186"/>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8036" y="2655496"/>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6016" y="2636332"/>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80112" y="2626966"/>
            <a:ext cx="1008112" cy="523220"/>
          </a:xfrm>
          <a:prstGeom prst="rect">
            <a:avLst/>
          </a:prstGeom>
          <a:noFill/>
        </p:spPr>
        <p:txBody>
          <a:bodyPr wrap="square" rtlCol="0">
            <a:spAutoFit/>
          </a:bodyPr>
          <a:lstStyle/>
          <a:p>
            <a:r>
              <a:rPr lang="nl-BE" sz="1400" dirty="0"/>
              <a:t>Uitgaande factuur</a:t>
            </a:r>
          </a:p>
        </p:txBody>
      </p:sp>
      <p:cxnSp>
        <p:nvCxnSpPr>
          <p:cNvPr id="27" name="Straight Arrow Connector 26"/>
          <p:cNvCxnSpPr/>
          <p:nvPr/>
        </p:nvCxnSpPr>
        <p:spPr>
          <a:xfrm flipV="1">
            <a:off x="7238828"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7488832"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596336"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530827" y="2204864"/>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532440" y="3367795"/>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9294"/>
            <a:ext cx="2051720" cy="1544945"/>
          </a:xfrm>
          <a:prstGeom prst="rect">
            <a:avLst/>
          </a:prstGeom>
        </p:spPr>
      </p:pic>
      <p:pic>
        <p:nvPicPr>
          <p:cNvPr id="42"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76" y="0"/>
            <a:ext cx="2812328" cy="1537011"/>
          </a:xfrm>
        </p:spPr>
      </p:pic>
      <p:cxnSp>
        <p:nvCxnSpPr>
          <p:cNvPr id="3" name="Straight Arrow Connector 2"/>
          <p:cNvCxnSpPr/>
          <p:nvPr/>
        </p:nvCxnSpPr>
        <p:spPr>
          <a:xfrm flipH="1">
            <a:off x="7548324" y="1079894"/>
            <a:ext cx="624076" cy="28803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6E608193-9102-4283-91D0-968B00437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26929456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825" y="216616"/>
            <a:ext cx="8229600" cy="1143000"/>
          </a:xfrm>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47894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26774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696"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267744"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9692"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3923928"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84778"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419872"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5988" y="2658530"/>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4572000"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95936" y="2658530"/>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5004048"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14180" y="2669892"/>
            <a:ext cx="1008112" cy="523220"/>
          </a:xfrm>
          <a:prstGeom prst="rect">
            <a:avLst/>
          </a:prstGeom>
          <a:noFill/>
        </p:spPr>
        <p:txBody>
          <a:bodyPr wrap="square" rtlCol="0">
            <a:spAutoFit/>
          </a:bodyPr>
          <a:lstStyle/>
          <a:p>
            <a:r>
              <a:rPr lang="nl-BE" sz="1400" dirty="0" err="1"/>
              <a:t>Uitg</a:t>
            </a:r>
            <a:r>
              <a:rPr lang="nl-BE" sz="1400" dirty="0"/>
              <a:t>. factuur</a:t>
            </a:r>
          </a:p>
        </p:txBody>
      </p:sp>
      <p:cxnSp>
        <p:nvCxnSpPr>
          <p:cNvPr id="27" name="Straight Arrow Connector 26"/>
          <p:cNvCxnSpPr/>
          <p:nvPr/>
        </p:nvCxnSpPr>
        <p:spPr>
          <a:xfrm flipV="1">
            <a:off x="6230716"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70675"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195736" y="3348281"/>
            <a:ext cx="1294308"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347864"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4933876"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rot="16200000">
            <a:off x="4246056" y="3322897"/>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flipV="1">
            <a:off x="3923928" y="5651956"/>
            <a:ext cx="2306788" cy="929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23928"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30716" y="4024229"/>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72426"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404467"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5760640"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804248" y="2237130"/>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804248" y="3273152"/>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9294"/>
            <a:ext cx="2051720" cy="1544945"/>
          </a:xfrm>
          <a:prstGeom prst="rect">
            <a:avLst/>
          </a:prstGeom>
        </p:spPr>
      </p:pic>
      <p:pic>
        <p:nvPicPr>
          <p:cNvPr id="42"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76" y="0"/>
            <a:ext cx="2812328" cy="1537011"/>
          </a:xfrm>
        </p:spPr>
      </p:pic>
      <p:cxnSp>
        <p:nvCxnSpPr>
          <p:cNvPr id="3" name="Straight Arrow Connector 2"/>
          <p:cNvCxnSpPr/>
          <p:nvPr/>
        </p:nvCxnSpPr>
        <p:spPr>
          <a:xfrm flipH="1">
            <a:off x="6804248" y="1079894"/>
            <a:ext cx="1368152" cy="21132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80008" y="1359616"/>
            <a:ext cx="1727200" cy="1393372"/>
          </a:xfrm>
          <a:custGeom>
            <a:avLst/>
            <a:gdLst>
              <a:gd name="connsiteX0" fmla="*/ 14514 w 1727200"/>
              <a:gd name="connsiteY0" fmla="*/ 0 h 1393372"/>
              <a:gd name="connsiteX1" fmla="*/ 1698171 w 1727200"/>
              <a:gd name="connsiteY1" fmla="*/ 0 h 1393372"/>
              <a:gd name="connsiteX2" fmla="*/ 1727200 w 1727200"/>
              <a:gd name="connsiteY2" fmla="*/ 145143 h 1393372"/>
              <a:gd name="connsiteX3" fmla="*/ 943428 w 1727200"/>
              <a:gd name="connsiteY3" fmla="*/ 841829 h 1393372"/>
              <a:gd name="connsiteX4" fmla="*/ 928914 w 1727200"/>
              <a:gd name="connsiteY4" fmla="*/ 1393372 h 1393372"/>
              <a:gd name="connsiteX5" fmla="*/ 798286 w 1727200"/>
              <a:gd name="connsiteY5" fmla="*/ 1320800 h 1393372"/>
              <a:gd name="connsiteX6" fmla="*/ 812800 w 1727200"/>
              <a:gd name="connsiteY6" fmla="*/ 856343 h 1393372"/>
              <a:gd name="connsiteX7" fmla="*/ 0 w 1727200"/>
              <a:gd name="connsiteY7" fmla="*/ 174172 h 1393372"/>
              <a:gd name="connsiteX8" fmla="*/ 14514 w 1727200"/>
              <a:gd name="connsiteY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1393372">
                <a:moveTo>
                  <a:pt x="14514" y="0"/>
                </a:moveTo>
                <a:lnTo>
                  <a:pt x="1698171" y="0"/>
                </a:lnTo>
                <a:lnTo>
                  <a:pt x="1727200" y="145143"/>
                </a:lnTo>
                <a:lnTo>
                  <a:pt x="943428" y="841829"/>
                </a:lnTo>
                <a:lnTo>
                  <a:pt x="928914" y="1393372"/>
                </a:lnTo>
                <a:lnTo>
                  <a:pt x="798286" y="1320800"/>
                </a:lnTo>
                <a:lnTo>
                  <a:pt x="812800" y="856343"/>
                </a:lnTo>
                <a:lnTo>
                  <a:pt x="0" y="174172"/>
                </a:lnTo>
                <a:lnTo>
                  <a:pt x="14514" y="0"/>
                </a:lnTo>
                <a:close/>
              </a:path>
            </a:pathLst>
          </a:custGeom>
          <a:solidFill>
            <a:srgbClr val="3BD13B">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4" name="Picture 43">
            <a:extLst>
              <a:ext uri="{FF2B5EF4-FFF2-40B4-BE49-F238E27FC236}">
                <a16:creationId xmlns:a16="http://schemas.microsoft.com/office/drawing/2014/main" id="{BF507071-B084-4079-BC2E-CC56EB1C1B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58805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825" y="216616"/>
            <a:ext cx="8229600" cy="1143000"/>
          </a:xfrm>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47894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26774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696"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267744"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9692"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3923928"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84778"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419872"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5988" y="2658530"/>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4572000"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95936" y="2658530"/>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5004048"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14180" y="2669892"/>
            <a:ext cx="1008112" cy="523220"/>
          </a:xfrm>
          <a:prstGeom prst="rect">
            <a:avLst/>
          </a:prstGeom>
          <a:noFill/>
        </p:spPr>
        <p:txBody>
          <a:bodyPr wrap="square" rtlCol="0">
            <a:spAutoFit/>
          </a:bodyPr>
          <a:lstStyle/>
          <a:p>
            <a:r>
              <a:rPr lang="nl-BE" sz="1400" dirty="0" err="1"/>
              <a:t>Uitg</a:t>
            </a:r>
            <a:r>
              <a:rPr lang="nl-BE" sz="1400" dirty="0"/>
              <a:t>. factuur</a:t>
            </a:r>
          </a:p>
        </p:txBody>
      </p:sp>
      <p:cxnSp>
        <p:nvCxnSpPr>
          <p:cNvPr id="27" name="Straight Arrow Connector 26"/>
          <p:cNvCxnSpPr/>
          <p:nvPr/>
        </p:nvCxnSpPr>
        <p:spPr>
          <a:xfrm flipV="1">
            <a:off x="6230716"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70675"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195736" y="3348281"/>
            <a:ext cx="1294308"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347864"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4933876"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rot="16200000">
            <a:off x="4246056" y="3322897"/>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flipV="1">
            <a:off x="3923928" y="5651956"/>
            <a:ext cx="2306788" cy="929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23928"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30716" y="4024229"/>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72426"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404467"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5760640"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804248" y="2237130"/>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804248" y="3273152"/>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9294"/>
            <a:ext cx="2051720" cy="1544945"/>
          </a:xfrm>
          <a:prstGeom prst="rect">
            <a:avLst/>
          </a:prstGeom>
        </p:spPr>
      </p:pic>
      <p:pic>
        <p:nvPicPr>
          <p:cNvPr id="42"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76" y="0"/>
            <a:ext cx="2812328" cy="1537011"/>
          </a:xfrm>
        </p:spPr>
      </p:pic>
      <p:cxnSp>
        <p:nvCxnSpPr>
          <p:cNvPr id="3" name="Straight Arrow Connector 2"/>
          <p:cNvCxnSpPr/>
          <p:nvPr/>
        </p:nvCxnSpPr>
        <p:spPr>
          <a:xfrm flipH="1">
            <a:off x="6804248" y="1079894"/>
            <a:ext cx="1368152" cy="21132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80008" y="1359616"/>
            <a:ext cx="1727200" cy="1393372"/>
          </a:xfrm>
          <a:custGeom>
            <a:avLst/>
            <a:gdLst>
              <a:gd name="connsiteX0" fmla="*/ 14514 w 1727200"/>
              <a:gd name="connsiteY0" fmla="*/ 0 h 1393372"/>
              <a:gd name="connsiteX1" fmla="*/ 1698171 w 1727200"/>
              <a:gd name="connsiteY1" fmla="*/ 0 h 1393372"/>
              <a:gd name="connsiteX2" fmla="*/ 1727200 w 1727200"/>
              <a:gd name="connsiteY2" fmla="*/ 145143 h 1393372"/>
              <a:gd name="connsiteX3" fmla="*/ 943428 w 1727200"/>
              <a:gd name="connsiteY3" fmla="*/ 841829 h 1393372"/>
              <a:gd name="connsiteX4" fmla="*/ 928914 w 1727200"/>
              <a:gd name="connsiteY4" fmla="*/ 1393372 h 1393372"/>
              <a:gd name="connsiteX5" fmla="*/ 798286 w 1727200"/>
              <a:gd name="connsiteY5" fmla="*/ 1320800 h 1393372"/>
              <a:gd name="connsiteX6" fmla="*/ 812800 w 1727200"/>
              <a:gd name="connsiteY6" fmla="*/ 856343 h 1393372"/>
              <a:gd name="connsiteX7" fmla="*/ 0 w 1727200"/>
              <a:gd name="connsiteY7" fmla="*/ 174172 h 1393372"/>
              <a:gd name="connsiteX8" fmla="*/ 14514 w 1727200"/>
              <a:gd name="connsiteY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1393372">
                <a:moveTo>
                  <a:pt x="14514" y="0"/>
                </a:moveTo>
                <a:lnTo>
                  <a:pt x="1698171" y="0"/>
                </a:lnTo>
                <a:lnTo>
                  <a:pt x="1727200" y="145143"/>
                </a:lnTo>
                <a:lnTo>
                  <a:pt x="943428" y="841829"/>
                </a:lnTo>
                <a:lnTo>
                  <a:pt x="928914" y="1393372"/>
                </a:lnTo>
                <a:lnTo>
                  <a:pt x="798286" y="1320800"/>
                </a:lnTo>
                <a:lnTo>
                  <a:pt x="812800" y="856343"/>
                </a:lnTo>
                <a:lnTo>
                  <a:pt x="0" y="174172"/>
                </a:lnTo>
                <a:lnTo>
                  <a:pt x="14514" y="0"/>
                </a:lnTo>
                <a:close/>
              </a:path>
            </a:pathLst>
          </a:custGeom>
          <a:solidFill>
            <a:srgbClr val="3BD13B">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4" name="Straight Arrow Connector 43"/>
          <p:cNvCxnSpPr/>
          <p:nvPr/>
        </p:nvCxnSpPr>
        <p:spPr>
          <a:xfrm flipV="1">
            <a:off x="4499992" y="5661248"/>
            <a:ext cx="1749979" cy="464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EDE68E4C-293A-4EFF-BC1F-396C234340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42248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11111E-6 L 0.06302 0.00232 " pathEditMode="relative" rAng="0" ptsTypes="AA">
                                      <p:cBhvr>
                                        <p:cTn id="6" dur="2000" fill="hold"/>
                                        <p:tgtEl>
                                          <p:spTgt spid="19"/>
                                        </p:tgtEl>
                                        <p:attrNameLst>
                                          <p:attrName>ppt_x</p:attrName>
                                          <p:attrName>ppt_y</p:attrName>
                                        </p:attrNameLst>
                                      </p:cBhvr>
                                      <p:rCtr x="3142" y="116"/>
                                    </p:animMotion>
                                  </p:childTnLst>
                                </p:cTn>
                              </p:par>
                              <p:par>
                                <p:cTn id="7" presetID="42" presetClass="path" presetSubtype="0" accel="50000" decel="50000" fill="hold" grpId="0" nodeType="withEffect">
                                  <p:stCondLst>
                                    <p:cond delay="0"/>
                                  </p:stCondLst>
                                  <p:childTnLst>
                                    <p:animMotion origin="layout" path="M -1.11111E-6 -1.48148E-6 L 0.06875 0.00162 " pathEditMode="relative" rAng="0" ptsTypes="AA">
                                      <p:cBhvr>
                                        <p:cTn id="8" dur="2000" fill="hold"/>
                                        <p:tgtEl>
                                          <p:spTgt spid="20"/>
                                        </p:tgtEl>
                                        <p:attrNameLst>
                                          <p:attrName>ppt_x</p:attrName>
                                          <p:attrName>ppt_y</p:attrName>
                                        </p:attrNameLst>
                                      </p:cBhvr>
                                      <p:rCtr x="3438" y="69"/>
                                    </p:animMotion>
                                  </p:childTnLst>
                                </p:cTn>
                              </p:par>
                              <p:par>
                                <p:cTn id="9" presetID="42" presetClass="path" presetSubtype="0" accel="50000" decel="50000" fill="hold" nodeType="withEffect">
                                  <p:stCondLst>
                                    <p:cond delay="0"/>
                                  </p:stCondLst>
                                  <p:childTnLst>
                                    <p:animMotion origin="layout" path="M 3.33333E-6 2.59019E-6 L 0.06302 -0.00555 " pathEditMode="relative" rAng="0" ptsTypes="AA">
                                      <p:cBhvr>
                                        <p:cTn id="10" dur="2000" fill="hold"/>
                                        <p:tgtEl>
                                          <p:spTgt spid="43"/>
                                        </p:tgtEl>
                                        <p:attrNameLst>
                                          <p:attrName>ppt_x</p:attrName>
                                          <p:attrName>ppt_y</p:attrName>
                                        </p:attrNameLst>
                                      </p:cBhvr>
                                      <p:rCtr x="3142" y="-27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825" y="216616"/>
            <a:ext cx="8229600" cy="1143000"/>
          </a:xfrm>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47894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26774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696"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267744"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9692"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47910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39952"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419872"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5988" y="2658530"/>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4572000"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95936" y="2658530"/>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5004048"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14180" y="2669892"/>
            <a:ext cx="1008112" cy="523220"/>
          </a:xfrm>
          <a:prstGeom prst="rect">
            <a:avLst/>
          </a:prstGeom>
          <a:noFill/>
        </p:spPr>
        <p:txBody>
          <a:bodyPr wrap="square" rtlCol="0">
            <a:spAutoFit/>
          </a:bodyPr>
          <a:lstStyle/>
          <a:p>
            <a:r>
              <a:rPr lang="nl-BE" sz="1400" dirty="0" err="1"/>
              <a:t>Uitg</a:t>
            </a:r>
            <a:r>
              <a:rPr lang="nl-BE" sz="1400" dirty="0"/>
              <a:t>. factuur</a:t>
            </a:r>
          </a:p>
        </p:txBody>
      </p:sp>
      <p:cxnSp>
        <p:nvCxnSpPr>
          <p:cNvPr id="27" name="Straight Arrow Connector 26"/>
          <p:cNvCxnSpPr/>
          <p:nvPr/>
        </p:nvCxnSpPr>
        <p:spPr>
          <a:xfrm flipV="1">
            <a:off x="6230716"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70675"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195736" y="3348281"/>
            <a:ext cx="1294308"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347864"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4933876"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rot="16200000">
            <a:off x="4246056" y="3322897"/>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3" name="Straight Connector 42"/>
          <p:cNvCxnSpPr/>
          <p:nvPr/>
        </p:nvCxnSpPr>
        <p:spPr>
          <a:xfrm>
            <a:off x="447910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30716" y="4024229"/>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72426"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404467"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5760640"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804248" y="2237130"/>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804248" y="3273152"/>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9294"/>
            <a:ext cx="2051720" cy="1544945"/>
          </a:xfrm>
          <a:prstGeom prst="rect">
            <a:avLst/>
          </a:prstGeom>
        </p:spPr>
      </p:pic>
      <p:pic>
        <p:nvPicPr>
          <p:cNvPr id="42"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76" y="0"/>
            <a:ext cx="2812328" cy="1537011"/>
          </a:xfrm>
        </p:spPr>
      </p:pic>
      <p:cxnSp>
        <p:nvCxnSpPr>
          <p:cNvPr id="3" name="Straight Arrow Connector 2"/>
          <p:cNvCxnSpPr/>
          <p:nvPr/>
        </p:nvCxnSpPr>
        <p:spPr>
          <a:xfrm flipH="1">
            <a:off x="6804248" y="1079894"/>
            <a:ext cx="1368152" cy="21132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80008" y="1359616"/>
            <a:ext cx="1727200" cy="1393372"/>
          </a:xfrm>
          <a:custGeom>
            <a:avLst/>
            <a:gdLst>
              <a:gd name="connsiteX0" fmla="*/ 14514 w 1727200"/>
              <a:gd name="connsiteY0" fmla="*/ 0 h 1393372"/>
              <a:gd name="connsiteX1" fmla="*/ 1698171 w 1727200"/>
              <a:gd name="connsiteY1" fmla="*/ 0 h 1393372"/>
              <a:gd name="connsiteX2" fmla="*/ 1727200 w 1727200"/>
              <a:gd name="connsiteY2" fmla="*/ 145143 h 1393372"/>
              <a:gd name="connsiteX3" fmla="*/ 943428 w 1727200"/>
              <a:gd name="connsiteY3" fmla="*/ 841829 h 1393372"/>
              <a:gd name="connsiteX4" fmla="*/ 928914 w 1727200"/>
              <a:gd name="connsiteY4" fmla="*/ 1393372 h 1393372"/>
              <a:gd name="connsiteX5" fmla="*/ 798286 w 1727200"/>
              <a:gd name="connsiteY5" fmla="*/ 1320800 h 1393372"/>
              <a:gd name="connsiteX6" fmla="*/ 812800 w 1727200"/>
              <a:gd name="connsiteY6" fmla="*/ 856343 h 1393372"/>
              <a:gd name="connsiteX7" fmla="*/ 0 w 1727200"/>
              <a:gd name="connsiteY7" fmla="*/ 174172 h 1393372"/>
              <a:gd name="connsiteX8" fmla="*/ 14514 w 1727200"/>
              <a:gd name="connsiteY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1393372">
                <a:moveTo>
                  <a:pt x="14514" y="0"/>
                </a:moveTo>
                <a:lnTo>
                  <a:pt x="1698171" y="0"/>
                </a:lnTo>
                <a:lnTo>
                  <a:pt x="1727200" y="145143"/>
                </a:lnTo>
                <a:lnTo>
                  <a:pt x="943428" y="841829"/>
                </a:lnTo>
                <a:lnTo>
                  <a:pt x="928914" y="1393372"/>
                </a:lnTo>
                <a:lnTo>
                  <a:pt x="798286" y="1320800"/>
                </a:lnTo>
                <a:lnTo>
                  <a:pt x="812800" y="856343"/>
                </a:lnTo>
                <a:lnTo>
                  <a:pt x="0" y="174172"/>
                </a:lnTo>
                <a:lnTo>
                  <a:pt x="14514" y="0"/>
                </a:lnTo>
                <a:close/>
              </a:path>
            </a:pathLst>
          </a:custGeom>
          <a:solidFill>
            <a:srgbClr val="3BD13B">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4" name="Straight Arrow Connector 43"/>
          <p:cNvCxnSpPr/>
          <p:nvPr/>
        </p:nvCxnSpPr>
        <p:spPr>
          <a:xfrm flipV="1">
            <a:off x="4499992" y="5661248"/>
            <a:ext cx="1749979" cy="464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608110A-3F3F-4AAA-93BF-19712E9A269E}"/>
              </a:ext>
            </a:extLst>
          </p:cNvPr>
          <p:cNvCxnSpPr>
            <a:cxnSpLocks/>
          </p:cNvCxnSpPr>
          <p:nvPr/>
        </p:nvCxnSpPr>
        <p:spPr>
          <a:xfrm>
            <a:off x="4499992" y="5661248"/>
            <a:ext cx="12223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9F242648-89E6-4682-A7AF-EB97185AB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321513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7.40741E-7 L -0.05555 -0.0037 " pathEditMode="relative" rAng="0" ptsTypes="AA">
                                      <p:cBhvr>
                                        <p:cTn id="6" dur="2000" fill="hold"/>
                                        <p:tgtEl>
                                          <p:spTgt spid="46"/>
                                        </p:tgtEl>
                                        <p:attrNameLst>
                                          <p:attrName>ppt_x</p:attrName>
                                          <p:attrName>ppt_y</p:attrName>
                                        </p:attrNameLst>
                                      </p:cBhvr>
                                      <p:rCtr x="-2778" y="-185"/>
                                    </p:animMotion>
                                  </p:childTnLst>
                                </p:cTn>
                              </p:par>
                              <p:par>
                                <p:cTn id="7" presetID="42" presetClass="path" presetSubtype="0" accel="50000" decel="50000" fill="hold" nodeType="withEffect">
                                  <p:stCondLst>
                                    <p:cond delay="0"/>
                                  </p:stCondLst>
                                  <p:childTnLst>
                                    <p:animMotion origin="layout" path="M 0.00018 4.81481E-6 L -0.05555 0.00324 " pathEditMode="relative" rAng="0" ptsTypes="AA">
                                      <p:cBhvr>
                                        <p:cTn id="8" dur="2000" fill="hold"/>
                                        <p:tgtEl>
                                          <p:spTgt spid="27"/>
                                        </p:tgtEl>
                                        <p:attrNameLst>
                                          <p:attrName>ppt_x</p:attrName>
                                          <p:attrName>ppt_y</p:attrName>
                                        </p:attrNameLst>
                                      </p:cBhvr>
                                      <p:rCtr x="-2795" y="162"/>
                                    </p:animMotion>
                                  </p:childTnLst>
                                </p:cTn>
                              </p:par>
                              <p:par>
                                <p:cTn id="9" presetID="42" presetClass="path" presetSubtype="0" accel="50000" decel="50000" fill="hold" grpId="0" nodeType="withEffect">
                                  <p:stCondLst>
                                    <p:cond delay="0"/>
                                  </p:stCondLst>
                                  <p:childTnLst>
                                    <p:animMotion origin="layout" path="M 1.94444E-6 -2.96296E-6 L -0.05955 -2.96296E-6 " pathEditMode="relative" rAng="0" ptsTypes="AA">
                                      <p:cBhvr>
                                        <p:cTn id="10" dur="2000" fill="hold"/>
                                        <p:tgtEl>
                                          <p:spTgt spid="28"/>
                                        </p:tgtEl>
                                        <p:attrNameLst>
                                          <p:attrName>ppt_x</p:attrName>
                                          <p:attrName>ppt_y</p:attrName>
                                        </p:attrNameLst>
                                      </p:cBhvr>
                                      <p:rCtr x="-2986" y="0"/>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5" name="Title 4"/>
          <p:cNvSpPr>
            <a:spLocks noGrp="1"/>
          </p:cNvSpPr>
          <p:nvPr>
            <p:ph type="title"/>
          </p:nvPr>
        </p:nvSpPr>
        <p:spPr/>
        <p:txBody>
          <a:bodyPr/>
          <a:lstStyle/>
          <a:p>
            <a:r>
              <a:rPr lang="nl-BE" dirty="0"/>
              <a:t>HOE METEN?</a:t>
            </a:r>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a:t>
            </a:r>
            <a:r>
              <a:rPr lang="nl-NL" sz="1200" dirty="0" err="1"/>
              <a:t>Fin.Schuld</a:t>
            </a:r>
            <a:endParaRPr lang="nl-NL" sz="1200" dirty="0"/>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0" name="Text Box 73"/>
          <p:cNvSpPr txBox="1">
            <a:spLocks noChangeArrowheads="1"/>
          </p:cNvSpPr>
          <p:nvPr/>
        </p:nvSpPr>
        <p:spPr bwMode="auto">
          <a:xfrm>
            <a:off x="2988270" y="4365103"/>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sp>
        <p:nvSpPr>
          <p:cNvPr id="26" name="TextBox 25"/>
          <p:cNvSpPr txBox="1"/>
          <p:nvPr/>
        </p:nvSpPr>
        <p:spPr>
          <a:xfrm>
            <a:off x="899592" y="2708920"/>
            <a:ext cx="1791965" cy="369332"/>
          </a:xfrm>
          <a:prstGeom prst="rect">
            <a:avLst/>
          </a:prstGeom>
          <a:noFill/>
        </p:spPr>
        <p:txBody>
          <a:bodyPr wrap="none" rtlCol="0">
            <a:spAutoFit/>
          </a:bodyPr>
          <a:lstStyle/>
          <a:p>
            <a:r>
              <a:rPr lang="nl-BE" dirty="0"/>
              <a:t>VASTE ACTIVA</a:t>
            </a:r>
          </a:p>
        </p:txBody>
      </p:sp>
      <p:sp>
        <p:nvSpPr>
          <p:cNvPr id="27" name="TextBox 26"/>
          <p:cNvSpPr txBox="1"/>
          <p:nvPr/>
        </p:nvSpPr>
        <p:spPr>
          <a:xfrm>
            <a:off x="899591" y="3645024"/>
            <a:ext cx="1791965" cy="646331"/>
          </a:xfrm>
          <a:prstGeom prst="rect">
            <a:avLst/>
          </a:prstGeom>
          <a:noFill/>
        </p:spPr>
        <p:txBody>
          <a:bodyPr wrap="square" rtlCol="0">
            <a:spAutoFit/>
          </a:bodyPr>
          <a:lstStyle/>
          <a:p>
            <a:r>
              <a:rPr lang="nl-BE" dirty="0"/>
              <a:t>VLOTTENDE ACTIVA</a:t>
            </a:r>
          </a:p>
        </p:txBody>
      </p:sp>
      <p:sp>
        <p:nvSpPr>
          <p:cNvPr id="28" name="TextBox 27"/>
          <p:cNvSpPr txBox="1"/>
          <p:nvPr/>
        </p:nvSpPr>
        <p:spPr>
          <a:xfrm>
            <a:off x="5652120" y="2771636"/>
            <a:ext cx="3040256" cy="369332"/>
          </a:xfrm>
          <a:prstGeom prst="rect">
            <a:avLst/>
          </a:prstGeom>
          <a:noFill/>
        </p:spPr>
        <p:txBody>
          <a:bodyPr wrap="none" rtlCol="0">
            <a:spAutoFit/>
          </a:bodyPr>
          <a:lstStyle/>
          <a:p>
            <a:r>
              <a:rPr lang="nl-BE" dirty="0"/>
              <a:t>PERMANENT VERMOGEN</a:t>
            </a:r>
          </a:p>
        </p:txBody>
      </p:sp>
      <p:sp>
        <p:nvSpPr>
          <p:cNvPr id="29" name="TextBox 28"/>
          <p:cNvSpPr txBox="1"/>
          <p:nvPr/>
        </p:nvSpPr>
        <p:spPr>
          <a:xfrm>
            <a:off x="5652120" y="3690256"/>
            <a:ext cx="3345898" cy="646331"/>
          </a:xfrm>
          <a:prstGeom prst="rect">
            <a:avLst/>
          </a:prstGeom>
          <a:noFill/>
        </p:spPr>
        <p:txBody>
          <a:bodyPr wrap="square" rtlCol="0">
            <a:spAutoFit/>
          </a:bodyPr>
          <a:lstStyle/>
          <a:p>
            <a:r>
              <a:rPr lang="nl-BE" dirty="0"/>
              <a:t>VREEMD VERMOGEN KORTE TERMIJN</a:t>
            </a:r>
          </a:p>
        </p:txBody>
      </p:sp>
      <p:sp>
        <p:nvSpPr>
          <p:cNvPr id="30" name="Right Brace 29"/>
          <p:cNvSpPr/>
          <p:nvPr/>
        </p:nvSpPr>
        <p:spPr>
          <a:xfrm>
            <a:off x="5512296" y="2543042"/>
            <a:ext cx="139824" cy="81395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1" name="Right Brace 30"/>
          <p:cNvSpPr/>
          <p:nvPr/>
        </p:nvSpPr>
        <p:spPr>
          <a:xfrm rot="10800000">
            <a:off x="2627784" y="2560340"/>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2" name="Right Brace 31"/>
          <p:cNvSpPr/>
          <p:nvPr/>
        </p:nvSpPr>
        <p:spPr>
          <a:xfrm rot="10800000">
            <a:off x="2621642" y="3268068"/>
            <a:ext cx="139825" cy="136412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3" name="Right Brace 32"/>
          <p:cNvSpPr/>
          <p:nvPr/>
        </p:nvSpPr>
        <p:spPr>
          <a:xfrm>
            <a:off x="5512296" y="3371719"/>
            <a:ext cx="139824" cy="1283407"/>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34" name="Straight Arrow Connector 33"/>
          <p:cNvCxnSpPr/>
          <p:nvPr/>
        </p:nvCxnSpPr>
        <p:spPr>
          <a:xfrm>
            <a:off x="5220072" y="3959759"/>
            <a:ext cx="1368152" cy="98321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1"/>
          </p:cNvCxnSpPr>
          <p:nvPr/>
        </p:nvCxnSpPr>
        <p:spPr>
          <a:xfrm flipH="1">
            <a:off x="1475656" y="3371720"/>
            <a:ext cx="1513359" cy="1418376"/>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83901" y="4800349"/>
            <a:ext cx="1423595" cy="369332"/>
          </a:xfrm>
          <a:prstGeom prst="rect">
            <a:avLst/>
          </a:prstGeom>
          <a:noFill/>
        </p:spPr>
        <p:txBody>
          <a:bodyPr wrap="none" rtlCol="0">
            <a:spAutoFit/>
          </a:bodyPr>
          <a:lstStyle/>
          <a:p>
            <a:r>
              <a:rPr lang="nl-BE" dirty="0">
                <a:solidFill>
                  <a:srgbClr val="FF0000"/>
                </a:solidFill>
              </a:rPr>
              <a:t>Rotatieratio’s</a:t>
            </a:r>
          </a:p>
        </p:txBody>
      </p:sp>
      <p:sp>
        <p:nvSpPr>
          <p:cNvPr id="17" name="TextBox 16"/>
          <p:cNvSpPr txBox="1"/>
          <p:nvPr/>
        </p:nvSpPr>
        <p:spPr>
          <a:xfrm rot="18950269">
            <a:off x="1304942" y="3609682"/>
            <a:ext cx="2113354" cy="369332"/>
          </a:xfrm>
          <a:prstGeom prst="rect">
            <a:avLst/>
          </a:prstGeom>
          <a:noFill/>
        </p:spPr>
        <p:txBody>
          <a:bodyPr wrap="square" rtlCol="0">
            <a:spAutoFit/>
          </a:bodyPr>
          <a:lstStyle/>
          <a:p>
            <a:r>
              <a:rPr lang="nl-BE" dirty="0" err="1">
                <a:solidFill>
                  <a:srgbClr val="FF0000"/>
                </a:solidFill>
              </a:rPr>
              <a:t>Vooraadrotatie</a:t>
            </a:r>
            <a:endParaRPr lang="nl-BE" dirty="0">
              <a:solidFill>
                <a:srgbClr val="FF0000"/>
              </a:solidFill>
            </a:endParaRPr>
          </a:p>
        </p:txBody>
      </p:sp>
      <p:sp>
        <p:nvSpPr>
          <p:cNvPr id="39" name="TextBox 38"/>
          <p:cNvSpPr txBox="1"/>
          <p:nvPr/>
        </p:nvSpPr>
        <p:spPr>
          <a:xfrm rot="2169956">
            <a:off x="5387422" y="4199914"/>
            <a:ext cx="1296368" cy="646331"/>
          </a:xfrm>
          <a:prstGeom prst="rect">
            <a:avLst/>
          </a:prstGeom>
          <a:noFill/>
        </p:spPr>
        <p:txBody>
          <a:bodyPr wrap="square" rtlCol="0">
            <a:spAutoFit/>
          </a:bodyPr>
          <a:lstStyle/>
          <a:p>
            <a:pPr algn="ctr"/>
            <a:r>
              <a:rPr lang="nl-BE" dirty="0">
                <a:solidFill>
                  <a:srgbClr val="FF0000"/>
                </a:solidFill>
              </a:rPr>
              <a:t>Dagen </a:t>
            </a:r>
            <a:r>
              <a:rPr lang="nl-BE" dirty="0" err="1">
                <a:solidFill>
                  <a:srgbClr val="FF0000"/>
                </a:solidFill>
              </a:rPr>
              <a:t>lev.krediet</a:t>
            </a:r>
            <a:endParaRPr lang="nl-BE" dirty="0">
              <a:solidFill>
                <a:srgbClr val="FF0000"/>
              </a:solidFill>
            </a:endParaRPr>
          </a:p>
        </p:txBody>
      </p:sp>
      <p:sp>
        <p:nvSpPr>
          <p:cNvPr id="36" name="TextBox 35"/>
          <p:cNvSpPr txBox="1"/>
          <p:nvPr/>
        </p:nvSpPr>
        <p:spPr>
          <a:xfrm>
            <a:off x="3507310" y="5229200"/>
            <a:ext cx="2000163" cy="369332"/>
          </a:xfrm>
          <a:prstGeom prst="rect">
            <a:avLst/>
          </a:prstGeom>
          <a:noFill/>
        </p:spPr>
        <p:txBody>
          <a:bodyPr wrap="none" rtlCol="0">
            <a:spAutoFit/>
          </a:bodyPr>
          <a:lstStyle/>
          <a:p>
            <a:r>
              <a:rPr lang="nl-BE" dirty="0">
                <a:solidFill>
                  <a:srgbClr val="0070C0"/>
                </a:solidFill>
              </a:rPr>
              <a:t>Cash-</a:t>
            </a:r>
            <a:r>
              <a:rPr lang="nl-BE" dirty="0" err="1">
                <a:solidFill>
                  <a:srgbClr val="0070C0"/>
                </a:solidFill>
              </a:rPr>
              <a:t>to</a:t>
            </a:r>
            <a:r>
              <a:rPr lang="nl-BE" dirty="0">
                <a:solidFill>
                  <a:srgbClr val="0070C0"/>
                </a:solidFill>
              </a:rPr>
              <a:t>-cash cyclus</a:t>
            </a:r>
          </a:p>
        </p:txBody>
      </p:sp>
      <p:cxnSp>
        <p:nvCxnSpPr>
          <p:cNvPr id="16" name="Straight Arrow Connector 15"/>
          <p:cNvCxnSpPr/>
          <p:nvPr/>
        </p:nvCxnSpPr>
        <p:spPr>
          <a:xfrm>
            <a:off x="4427984" y="5102028"/>
            <a:ext cx="11694" cy="2340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 Box 60"/>
          <p:cNvSpPr txBox="1">
            <a:spLocks noChangeArrowheads="1"/>
          </p:cNvSpPr>
          <p:nvPr/>
        </p:nvSpPr>
        <p:spPr bwMode="auto">
          <a:xfrm>
            <a:off x="468139" y="4800349"/>
            <a:ext cx="1150937" cy="92041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COGS</a:t>
            </a:r>
          </a:p>
          <a:p>
            <a:pPr algn="ctr" eaLnBrk="1" hangingPunct="1"/>
            <a:r>
              <a:rPr lang="nl-NL" sz="1200" dirty="0"/>
              <a:t>(Aankopen + voorraad-wijziging) </a:t>
            </a:r>
          </a:p>
        </p:txBody>
      </p:sp>
      <p:sp>
        <p:nvSpPr>
          <p:cNvPr id="44" name="Text Box 60"/>
          <p:cNvSpPr txBox="1">
            <a:spLocks noChangeArrowheads="1"/>
          </p:cNvSpPr>
          <p:nvPr/>
        </p:nvSpPr>
        <p:spPr bwMode="auto">
          <a:xfrm>
            <a:off x="6596779" y="4655126"/>
            <a:ext cx="1150937" cy="92041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 + diensten &amp; div. goederen + BTW</a:t>
            </a:r>
          </a:p>
        </p:txBody>
      </p:sp>
      <p:sp>
        <p:nvSpPr>
          <p:cNvPr id="45" name="Text Box 60"/>
          <p:cNvSpPr txBox="1">
            <a:spLocks noChangeArrowheads="1"/>
          </p:cNvSpPr>
          <p:nvPr/>
        </p:nvSpPr>
        <p:spPr bwMode="auto">
          <a:xfrm>
            <a:off x="1889594" y="5166233"/>
            <a:ext cx="1150937" cy="46020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Verkopen + BTW</a:t>
            </a:r>
          </a:p>
        </p:txBody>
      </p:sp>
      <p:sp>
        <p:nvSpPr>
          <p:cNvPr id="46" name="TextBox 45"/>
          <p:cNvSpPr txBox="1"/>
          <p:nvPr/>
        </p:nvSpPr>
        <p:spPr>
          <a:xfrm rot="18095318">
            <a:off x="1946341" y="4256619"/>
            <a:ext cx="1296368" cy="646331"/>
          </a:xfrm>
          <a:prstGeom prst="rect">
            <a:avLst/>
          </a:prstGeom>
          <a:noFill/>
        </p:spPr>
        <p:txBody>
          <a:bodyPr wrap="square" rtlCol="0">
            <a:spAutoFit/>
          </a:bodyPr>
          <a:lstStyle/>
          <a:p>
            <a:pPr algn="ctr"/>
            <a:r>
              <a:rPr lang="nl-BE" dirty="0">
                <a:solidFill>
                  <a:srgbClr val="FF0000"/>
                </a:solidFill>
              </a:rPr>
              <a:t>Dagen </a:t>
            </a:r>
            <a:r>
              <a:rPr lang="nl-BE" dirty="0" err="1">
                <a:solidFill>
                  <a:srgbClr val="FF0000"/>
                </a:solidFill>
              </a:rPr>
              <a:t>Kl.krediet</a:t>
            </a:r>
            <a:endParaRPr lang="nl-BE" dirty="0">
              <a:solidFill>
                <a:srgbClr val="FF0000"/>
              </a:solidFill>
            </a:endParaRPr>
          </a:p>
        </p:txBody>
      </p:sp>
      <p:cxnSp>
        <p:nvCxnSpPr>
          <p:cNvPr id="47" name="Straight Arrow Connector 46"/>
          <p:cNvCxnSpPr/>
          <p:nvPr/>
        </p:nvCxnSpPr>
        <p:spPr>
          <a:xfrm flipH="1">
            <a:off x="2232336" y="3715016"/>
            <a:ext cx="899504" cy="151840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62832" y="5795972"/>
            <a:ext cx="2872774" cy="369332"/>
          </a:xfrm>
          <a:prstGeom prst="rect">
            <a:avLst/>
          </a:prstGeom>
          <a:noFill/>
        </p:spPr>
        <p:txBody>
          <a:bodyPr wrap="none" rtlCol="0">
            <a:spAutoFit/>
          </a:bodyPr>
          <a:lstStyle/>
          <a:p>
            <a:r>
              <a:rPr lang="nl-BE" dirty="0" err="1">
                <a:solidFill>
                  <a:srgbClr val="0070C0"/>
                </a:solidFill>
              </a:rPr>
              <a:t>Working</a:t>
            </a:r>
            <a:r>
              <a:rPr lang="nl-BE" dirty="0">
                <a:solidFill>
                  <a:srgbClr val="0070C0"/>
                </a:solidFill>
              </a:rPr>
              <a:t> </a:t>
            </a:r>
            <a:r>
              <a:rPr lang="nl-BE" dirty="0" err="1">
                <a:solidFill>
                  <a:srgbClr val="0070C0"/>
                </a:solidFill>
              </a:rPr>
              <a:t>capital</a:t>
            </a:r>
            <a:r>
              <a:rPr lang="nl-BE" dirty="0">
                <a:solidFill>
                  <a:srgbClr val="0070C0"/>
                </a:solidFill>
              </a:rPr>
              <a:t> </a:t>
            </a:r>
            <a:r>
              <a:rPr lang="nl-BE" dirty="0" err="1">
                <a:solidFill>
                  <a:srgbClr val="0070C0"/>
                </a:solidFill>
              </a:rPr>
              <a:t>requirement</a:t>
            </a:r>
            <a:endParaRPr lang="nl-BE" dirty="0">
              <a:solidFill>
                <a:srgbClr val="0070C0"/>
              </a:solidFill>
            </a:endParaRPr>
          </a:p>
        </p:txBody>
      </p:sp>
      <p:cxnSp>
        <p:nvCxnSpPr>
          <p:cNvPr id="52" name="Straight Arrow Connector 51"/>
          <p:cNvCxnSpPr/>
          <p:nvPr/>
        </p:nvCxnSpPr>
        <p:spPr>
          <a:xfrm>
            <a:off x="4421256" y="5575543"/>
            <a:ext cx="0" cy="2894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202571" y="4154458"/>
            <a:ext cx="304823" cy="1507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2988129" y="3259183"/>
            <a:ext cx="2305594" cy="1378131"/>
          </a:xfrm>
          <a:custGeom>
            <a:avLst/>
            <a:gdLst>
              <a:gd name="connsiteX0" fmla="*/ 0 w 2305594"/>
              <a:gd name="connsiteY0" fmla="*/ 0 h 1378131"/>
              <a:gd name="connsiteX1" fmla="*/ 3265 w 2305594"/>
              <a:gd name="connsiteY1" fmla="*/ 1113608 h 1378131"/>
              <a:gd name="connsiteX2" fmla="*/ 1159328 w 2305594"/>
              <a:gd name="connsiteY2" fmla="*/ 1110343 h 1378131"/>
              <a:gd name="connsiteX3" fmla="*/ 1146265 w 2305594"/>
              <a:gd name="connsiteY3" fmla="*/ 1378131 h 1378131"/>
              <a:gd name="connsiteX4" fmla="*/ 2305594 w 2305594"/>
              <a:gd name="connsiteY4" fmla="*/ 1378131 h 1378131"/>
              <a:gd name="connsiteX5" fmla="*/ 2302328 w 2305594"/>
              <a:gd name="connsiteY5" fmla="*/ 104503 h 1378131"/>
              <a:gd name="connsiteX6" fmla="*/ 1146265 w 2305594"/>
              <a:gd name="connsiteY6" fmla="*/ 104503 h 1378131"/>
              <a:gd name="connsiteX7" fmla="*/ 1143000 w 2305594"/>
              <a:gd name="connsiteY7" fmla="*/ 6531 h 1378131"/>
              <a:gd name="connsiteX8" fmla="*/ 0 w 2305594"/>
              <a:gd name="connsiteY8" fmla="*/ 0 h 137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5594" h="1378131">
                <a:moveTo>
                  <a:pt x="0" y="0"/>
                </a:moveTo>
                <a:cubicBezTo>
                  <a:pt x="1088" y="371203"/>
                  <a:pt x="2177" y="742405"/>
                  <a:pt x="3265" y="1113608"/>
                </a:cubicBezTo>
                <a:lnTo>
                  <a:pt x="1159328" y="1110343"/>
                </a:lnTo>
                <a:lnTo>
                  <a:pt x="1146265" y="1378131"/>
                </a:lnTo>
                <a:lnTo>
                  <a:pt x="2305594" y="1378131"/>
                </a:lnTo>
                <a:cubicBezTo>
                  <a:pt x="2304505" y="953588"/>
                  <a:pt x="2303417" y="529046"/>
                  <a:pt x="2302328" y="104503"/>
                </a:cubicBezTo>
                <a:lnTo>
                  <a:pt x="1146265" y="104503"/>
                </a:lnTo>
                <a:lnTo>
                  <a:pt x="1143000" y="6531"/>
                </a:lnTo>
                <a:lnTo>
                  <a:pt x="0" y="0"/>
                </a:lnTo>
                <a:close/>
              </a:path>
            </a:pathLst>
          </a:custGeom>
          <a:solidFill>
            <a:srgbClr val="95B3D7">
              <a:alpha val="1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151833" y="4474217"/>
            <a:ext cx="1137991" cy="147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t>Schulden in RC</a:t>
            </a:r>
          </a:p>
        </p:txBody>
      </p:sp>
      <p:sp>
        <p:nvSpPr>
          <p:cNvPr id="61" name="Rectangle 60"/>
          <p:cNvSpPr/>
          <p:nvPr/>
        </p:nvSpPr>
        <p:spPr>
          <a:xfrm>
            <a:off x="2992138" y="4154114"/>
            <a:ext cx="1137991" cy="210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dirty="0"/>
              <a:t>Vorderingen RC</a:t>
            </a:r>
          </a:p>
        </p:txBody>
      </p:sp>
      <p:sp>
        <p:nvSpPr>
          <p:cNvPr id="24" name="Rectangle 23"/>
          <p:cNvSpPr/>
          <p:nvPr/>
        </p:nvSpPr>
        <p:spPr>
          <a:xfrm>
            <a:off x="2992138" y="4380576"/>
            <a:ext cx="1134868" cy="251619"/>
          </a:xfrm>
          <a:prstGeom prst="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2" name="Rectangle 61"/>
          <p:cNvSpPr/>
          <p:nvPr/>
        </p:nvSpPr>
        <p:spPr>
          <a:xfrm>
            <a:off x="4158855" y="3371720"/>
            <a:ext cx="1134868" cy="468312"/>
          </a:xfrm>
          <a:prstGeom prst="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48" name="Picture 47">
            <a:extLst>
              <a:ext uri="{FF2B5EF4-FFF2-40B4-BE49-F238E27FC236}">
                <a16:creationId xmlns:a16="http://schemas.microsoft.com/office/drawing/2014/main" id="{27270EF7-A675-4B48-81DD-842BE4C9D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934" y="6165304"/>
            <a:ext cx="1115616" cy="710556"/>
          </a:xfrm>
          <a:prstGeom prst="rect">
            <a:avLst/>
          </a:prstGeom>
        </p:spPr>
      </p:pic>
    </p:spTree>
    <p:extLst>
      <p:ext uri="{BB962C8B-B14F-4D97-AF65-F5344CB8AC3E}">
        <p14:creationId xmlns:p14="http://schemas.microsoft.com/office/powerpoint/2010/main" val="36955876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705418" y="1081240"/>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837553" y="4253804"/>
            <a:ext cx="664080" cy="29763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Box 6">
            <a:extLst>
              <a:ext uri="{FF2B5EF4-FFF2-40B4-BE49-F238E27FC236}">
                <a16:creationId xmlns:a16="http://schemas.microsoft.com/office/drawing/2014/main" id="{7D452884-4967-491F-A89D-08AA80954608}"/>
              </a:ext>
            </a:extLst>
          </p:cNvPr>
          <p:cNvSpPr txBox="1"/>
          <p:nvPr/>
        </p:nvSpPr>
        <p:spPr>
          <a:xfrm rot="2175089">
            <a:off x="3129091" y="2125146"/>
            <a:ext cx="3091482" cy="1938992"/>
          </a:xfrm>
          <a:prstGeom prst="rect">
            <a:avLst/>
          </a:prstGeom>
          <a:noFill/>
        </p:spPr>
        <p:txBody>
          <a:bodyPr wrap="square" rtlCol="0">
            <a:spAutoFit/>
          </a:bodyPr>
          <a:lstStyle/>
          <a:p>
            <a:r>
              <a:rPr lang="nl-BE" sz="12000" b="1" dirty="0"/>
              <a:t>????</a:t>
            </a:r>
          </a:p>
        </p:txBody>
      </p:sp>
    </p:spTree>
    <p:extLst>
      <p:ext uri="{BB962C8B-B14F-4D97-AF65-F5344CB8AC3E}">
        <p14:creationId xmlns:p14="http://schemas.microsoft.com/office/powerpoint/2010/main" val="72307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86993" y="300017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4916262" y="3234132"/>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4"/>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5" name="Freeform: Shape 94">
            <a:extLst>
              <a:ext uri="{FF2B5EF4-FFF2-40B4-BE49-F238E27FC236}">
                <a16:creationId xmlns:a16="http://schemas.microsoft.com/office/drawing/2014/main" id="{873F4D73-845A-42CC-BA9A-1EF19FE1D19B}"/>
              </a:ext>
            </a:extLst>
          </p:cNvPr>
          <p:cNvSpPr/>
          <p:nvPr/>
        </p:nvSpPr>
        <p:spPr>
          <a:xfrm>
            <a:off x="3996046" y="3840239"/>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TextBox 28">
            <a:extLst>
              <a:ext uri="{FF2B5EF4-FFF2-40B4-BE49-F238E27FC236}">
                <a16:creationId xmlns:a16="http://schemas.microsoft.com/office/drawing/2014/main" id="{36B07643-E59D-405D-A7FD-DCFAF28B458A}"/>
              </a:ext>
            </a:extLst>
          </p:cNvPr>
          <p:cNvSpPr txBox="1"/>
          <p:nvPr/>
        </p:nvSpPr>
        <p:spPr>
          <a:xfrm rot="16200000">
            <a:off x="2506799" y="2732470"/>
            <a:ext cx="746679" cy="369332"/>
          </a:xfrm>
          <a:prstGeom prst="rect">
            <a:avLst/>
          </a:prstGeom>
          <a:noFill/>
        </p:spPr>
        <p:txBody>
          <a:bodyPr wrap="none" rtlCol="0">
            <a:spAutoFit/>
          </a:bodyPr>
          <a:lstStyle/>
          <a:p>
            <a:r>
              <a:rPr lang="nl-BE" dirty="0">
                <a:solidFill>
                  <a:schemeClr val="accent4">
                    <a:lumMod val="75000"/>
                  </a:schemeClr>
                </a:solidFill>
              </a:rPr>
              <a:t>V. act.</a:t>
            </a:r>
          </a:p>
        </p:txBody>
      </p:sp>
    </p:spTree>
    <p:extLst>
      <p:ext uri="{BB962C8B-B14F-4D97-AF65-F5344CB8AC3E}">
        <p14:creationId xmlns:p14="http://schemas.microsoft.com/office/powerpoint/2010/main" val="26122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4.44444E-6 L 0.3243 0.00509 " pathEditMode="relative" rAng="0" ptsTypes="AA">
                                      <p:cBhvr>
                                        <p:cTn id="6" dur="2000" fill="hold"/>
                                        <p:tgtEl>
                                          <p:spTgt spid="48"/>
                                        </p:tgtEl>
                                        <p:attrNameLst>
                                          <p:attrName>ppt_x</p:attrName>
                                          <p:attrName>ppt_y</p:attrName>
                                        </p:attrNameLst>
                                      </p:cBhvr>
                                      <p:rCtr x="16215" y="255"/>
                                    </p:animMotion>
                                  </p:childTnLst>
                                </p:cTn>
                              </p:par>
                              <p:par>
                                <p:cTn id="7" presetID="42" presetClass="path" presetSubtype="0" accel="50000" decel="50000" fill="hold" grpId="0" nodeType="withEffect">
                                  <p:stCondLst>
                                    <p:cond delay="0"/>
                                  </p:stCondLst>
                                  <p:childTnLst>
                                    <p:animMotion origin="layout" path="M 2.77778E-7 -0.00463 L 0.32361 0.00162 " pathEditMode="relative" rAng="0" ptsTypes="AA">
                                      <p:cBhvr>
                                        <p:cTn id="8" dur="2000" fill="hold"/>
                                        <p:tgtEl>
                                          <p:spTgt spid="20"/>
                                        </p:tgtEl>
                                        <p:attrNameLst>
                                          <p:attrName>ppt_x</p:attrName>
                                          <p:attrName>ppt_y</p:attrName>
                                        </p:attrNameLst>
                                      </p:cBhvr>
                                      <p:rCtr x="16181" y="301"/>
                                    </p:animMotion>
                                  </p:childTnLst>
                                </p:cTn>
                              </p:par>
                              <p:par>
                                <p:cTn id="9" presetID="42" presetClass="path" presetSubtype="0" accel="50000" decel="50000" fill="hold" grpId="0" nodeType="withEffect">
                                  <p:stCondLst>
                                    <p:cond delay="0"/>
                                  </p:stCondLst>
                                  <p:childTnLst>
                                    <p:animMotion origin="layout" path="M 5E-6 0.00093 L 0.32205 0.00371 " pathEditMode="relative" rAng="0" ptsTypes="AA">
                                      <p:cBhvr>
                                        <p:cTn id="10" dur="2000" fill="hold"/>
                                        <p:tgtEl>
                                          <p:spTgt spid="8"/>
                                        </p:tgtEl>
                                        <p:attrNameLst>
                                          <p:attrName>ppt_x</p:attrName>
                                          <p:attrName>ppt_y</p:attrName>
                                        </p:attrNameLst>
                                      </p:cBhvr>
                                      <p:rCtr x="16094" y="139"/>
                                    </p:animMotion>
                                  </p:childTnLst>
                                </p:cTn>
                              </p:par>
                              <p:par>
                                <p:cTn id="11" presetID="42" presetClass="path" presetSubtype="0" accel="50000" decel="50000" fill="hold" grpId="0" nodeType="withEffect">
                                  <p:stCondLst>
                                    <p:cond delay="0"/>
                                  </p:stCondLst>
                                  <p:childTnLst>
                                    <p:animMotion origin="layout" path="M 5E-6 0.00093 L 0.32205 -0.00255 " pathEditMode="relative" rAng="0" ptsTypes="AA">
                                      <p:cBhvr>
                                        <p:cTn id="12" dur="2000" fill="hold"/>
                                        <p:tgtEl>
                                          <p:spTgt spid="10"/>
                                        </p:tgtEl>
                                        <p:attrNameLst>
                                          <p:attrName>ppt_x</p:attrName>
                                          <p:attrName>ppt_y</p:attrName>
                                        </p:attrNameLst>
                                      </p:cBhvr>
                                      <p:rCtr x="16094" y="-185"/>
                                    </p:animMotion>
                                  </p:childTnLst>
                                </p:cTn>
                              </p:par>
                              <p:par>
                                <p:cTn id="13" presetID="42" presetClass="path" presetSubtype="0" accel="50000" decel="50000" fill="hold" grpId="0" nodeType="withEffect">
                                  <p:stCondLst>
                                    <p:cond delay="0"/>
                                  </p:stCondLst>
                                  <p:childTnLst>
                                    <p:animMotion origin="layout" path="M 5E-6 0.00092 L 0.32205 0.00115 " pathEditMode="relative" rAng="0" ptsTypes="AA">
                                      <p:cBhvr>
                                        <p:cTn id="14" dur="2000" fill="hold"/>
                                        <p:tgtEl>
                                          <p:spTgt spid="14"/>
                                        </p:tgtEl>
                                        <p:attrNameLst>
                                          <p:attrName>ppt_x</p:attrName>
                                          <p:attrName>ppt_y</p:attrName>
                                        </p:attrNameLst>
                                      </p:cBhvr>
                                      <p:rCtr x="160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20" grpId="0" animBg="1"/>
      <p:bldP spid="4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705418" y="1081240"/>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837553" y="4253804"/>
            <a:ext cx="664080" cy="29763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Box 6">
            <a:extLst>
              <a:ext uri="{FF2B5EF4-FFF2-40B4-BE49-F238E27FC236}">
                <a16:creationId xmlns:a16="http://schemas.microsoft.com/office/drawing/2014/main" id="{7D452884-4967-491F-A89D-08AA80954608}"/>
              </a:ext>
            </a:extLst>
          </p:cNvPr>
          <p:cNvSpPr txBox="1"/>
          <p:nvPr/>
        </p:nvSpPr>
        <p:spPr>
          <a:xfrm rot="2175089">
            <a:off x="3129091" y="2125146"/>
            <a:ext cx="3091482" cy="1938992"/>
          </a:xfrm>
          <a:prstGeom prst="rect">
            <a:avLst/>
          </a:prstGeom>
          <a:noFill/>
        </p:spPr>
        <p:txBody>
          <a:bodyPr wrap="square" rtlCol="0">
            <a:spAutoFit/>
          </a:bodyPr>
          <a:lstStyle/>
          <a:p>
            <a:r>
              <a:rPr lang="nl-BE" sz="12000" b="1" dirty="0"/>
              <a:t>????</a:t>
            </a:r>
          </a:p>
        </p:txBody>
      </p:sp>
    </p:spTree>
    <p:extLst>
      <p:ext uri="{BB962C8B-B14F-4D97-AF65-F5344CB8AC3E}">
        <p14:creationId xmlns:p14="http://schemas.microsoft.com/office/powerpoint/2010/main" val="206102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xit" presetSubtype="0" fill="hold" grpId="0" nodeType="clickEffect">
                                  <p:stCondLst>
                                    <p:cond delay="0"/>
                                  </p:stCondLst>
                                  <p:childTnLst>
                                    <p:animEffect transition="out" filter="fade">
                                      <p:cBhvr>
                                        <p:cTn id="10" dur="1000"/>
                                        <p:tgtEl>
                                          <p:spTgt spid="106"/>
                                        </p:tgtEl>
                                      </p:cBhvr>
                                    </p:animEffect>
                                    <p:anim calcmode="lin" valueType="num">
                                      <p:cBhvr>
                                        <p:cTn id="11" dur="1000"/>
                                        <p:tgtEl>
                                          <p:spTgt spid="106"/>
                                        </p:tgtEl>
                                        <p:attrNameLst>
                                          <p:attrName>ppt_x</p:attrName>
                                        </p:attrNameLst>
                                      </p:cBhvr>
                                      <p:tavLst>
                                        <p:tav tm="0">
                                          <p:val>
                                            <p:strVal val="ppt_x"/>
                                          </p:val>
                                        </p:tav>
                                        <p:tav tm="100000">
                                          <p:val>
                                            <p:strVal val="ppt_x"/>
                                          </p:val>
                                        </p:tav>
                                      </p:tavLst>
                                    </p:anim>
                                    <p:anim calcmode="lin" valueType="num">
                                      <p:cBhvr>
                                        <p:cTn id="12" dur="100" decel="100000"/>
                                        <p:tgtEl>
                                          <p:spTgt spid="106"/>
                                        </p:tgtEl>
                                        <p:attrNameLst>
                                          <p:attrName>ppt_y</p:attrName>
                                        </p:attrNameLst>
                                      </p:cBhvr>
                                      <p:tavLst>
                                        <p:tav tm="0">
                                          <p:val>
                                            <p:strVal val="ppt_y"/>
                                          </p:val>
                                        </p:tav>
                                        <p:tav tm="100000">
                                          <p:val>
                                            <p:strVal val="ppt_y-.03"/>
                                          </p:val>
                                        </p:tav>
                                      </p:tavLst>
                                    </p:anim>
                                    <p:anim calcmode="lin" valueType="num">
                                      <p:cBhvr>
                                        <p:cTn id="13" dur="900" accel="100000">
                                          <p:stCondLst>
                                            <p:cond delay="100"/>
                                          </p:stCondLst>
                                        </p:cTn>
                                        <p:tgtEl>
                                          <p:spTgt spid="106"/>
                                        </p:tgtEl>
                                        <p:attrNameLst>
                                          <p:attrName>ppt_y</p:attrName>
                                        </p:attrNameLst>
                                      </p:cBhvr>
                                      <p:tavLst>
                                        <p:tav tm="0">
                                          <p:val>
                                            <p:strVal val="ppt_y"/>
                                          </p:val>
                                        </p:tav>
                                        <p:tav tm="100000">
                                          <p:val>
                                            <p:strVal val="ppt_y+1"/>
                                          </p:val>
                                        </p:tav>
                                      </p:tavLst>
                                    </p:anim>
                                    <p:set>
                                      <p:cBhvr>
                                        <p:cTn id="14" dur="1" fill="hold">
                                          <p:stCondLst>
                                            <p:cond delay="999"/>
                                          </p:stCondLst>
                                        </p:cTn>
                                        <p:tgtEl>
                                          <p:spTgt spid="106"/>
                                        </p:tgtEl>
                                        <p:attrNameLst>
                                          <p:attrName>style.visibility</p:attrName>
                                        </p:attrNameLst>
                                      </p:cBhvr>
                                      <p:to>
                                        <p:strVal val="hidden"/>
                                      </p:to>
                                    </p:set>
                                  </p:childTnLst>
                                </p:cTn>
                              </p:par>
                              <p:par>
                                <p:cTn id="15" presetID="37" presetClass="exit" presetSubtype="0" fill="hold" grpId="0" nodeType="withEffect">
                                  <p:stCondLst>
                                    <p:cond delay="0"/>
                                  </p:stCondLst>
                                  <p:childTnLst>
                                    <p:animEffect transition="out" filter="fade">
                                      <p:cBhvr>
                                        <p:cTn id="16" dur="1000"/>
                                        <p:tgtEl>
                                          <p:spTgt spid="107"/>
                                        </p:tgtEl>
                                      </p:cBhvr>
                                    </p:animEffect>
                                    <p:anim calcmode="lin" valueType="num">
                                      <p:cBhvr>
                                        <p:cTn id="17" dur="1000"/>
                                        <p:tgtEl>
                                          <p:spTgt spid="107"/>
                                        </p:tgtEl>
                                        <p:attrNameLst>
                                          <p:attrName>ppt_x</p:attrName>
                                        </p:attrNameLst>
                                      </p:cBhvr>
                                      <p:tavLst>
                                        <p:tav tm="0">
                                          <p:val>
                                            <p:strVal val="ppt_x"/>
                                          </p:val>
                                        </p:tav>
                                        <p:tav tm="100000">
                                          <p:val>
                                            <p:strVal val="ppt_x"/>
                                          </p:val>
                                        </p:tav>
                                      </p:tavLst>
                                    </p:anim>
                                    <p:anim calcmode="lin" valueType="num">
                                      <p:cBhvr>
                                        <p:cTn id="18" dur="100" decel="100000"/>
                                        <p:tgtEl>
                                          <p:spTgt spid="107"/>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107"/>
                                        </p:tgtEl>
                                        <p:attrNameLst>
                                          <p:attrName>ppt_y</p:attrName>
                                        </p:attrNameLst>
                                      </p:cBhvr>
                                      <p:tavLst>
                                        <p:tav tm="0">
                                          <p:val>
                                            <p:strVal val="ppt_y"/>
                                          </p:val>
                                        </p:tav>
                                        <p:tav tm="100000">
                                          <p:val>
                                            <p:strVal val="ppt_y+1"/>
                                          </p:val>
                                        </p:tav>
                                      </p:tavLst>
                                    </p:anim>
                                    <p:set>
                                      <p:cBhvr>
                                        <p:cTn id="20" dur="1" fill="hold">
                                          <p:stCondLst>
                                            <p:cond delay="999"/>
                                          </p:stCondLst>
                                        </p:cTn>
                                        <p:tgtEl>
                                          <p:spTgt spid="107"/>
                                        </p:tgtEl>
                                        <p:attrNameLst>
                                          <p:attrName>style.visibility</p:attrName>
                                        </p:attrNameLst>
                                      </p:cBhvr>
                                      <p:to>
                                        <p:strVal val="hidden"/>
                                      </p:to>
                                    </p:set>
                                  </p:childTnLst>
                                </p:cTn>
                              </p:par>
                              <p:par>
                                <p:cTn id="21" presetID="37" presetClass="exit" presetSubtype="0" fill="hold" grpId="0" nodeType="withEffect">
                                  <p:stCondLst>
                                    <p:cond delay="0"/>
                                  </p:stCondLst>
                                  <p:childTnLst>
                                    <p:animEffect transition="out" filter="fade">
                                      <p:cBhvr>
                                        <p:cTn id="22" dur="1000"/>
                                        <p:tgtEl>
                                          <p:spTgt spid="111"/>
                                        </p:tgtEl>
                                      </p:cBhvr>
                                    </p:animEffect>
                                    <p:anim calcmode="lin" valueType="num">
                                      <p:cBhvr>
                                        <p:cTn id="23" dur="1000"/>
                                        <p:tgtEl>
                                          <p:spTgt spid="111"/>
                                        </p:tgtEl>
                                        <p:attrNameLst>
                                          <p:attrName>ppt_x</p:attrName>
                                        </p:attrNameLst>
                                      </p:cBhvr>
                                      <p:tavLst>
                                        <p:tav tm="0">
                                          <p:val>
                                            <p:strVal val="ppt_x"/>
                                          </p:val>
                                        </p:tav>
                                        <p:tav tm="100000">
                                          <p:val>
                                            <p:strVal val="ppt_x"/>
                                          </p:val>
                                        </p:tav>
                                      </p:tavLst>
                                    </p:anim>
                                    <p:anim calcmode="lin" valueType="num">
                                      <p:cBhvr>
                                        <p:cTn id="24" dur="100" decel="100000"/>
                                        <p:tgtEl>
                                          <p:spTgt spid="111"/>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111"/>
                                        </p:tgtEl>
                                        <p:attrNameLst>
                                          <p:attrName>ppt_y</p:attrName>
                                        </p:attrNameLst>
                                      </p:cBhvr>
                                      <p:tavLst>
                                        <p:tav tm="0">
                                          <p:val>
                                            <p:strVal val="ppt_y"/>
                                          </p:val>
                                        </p:tav>
                                        <p:tav tm="100000">
                                          <p:val>
                                            <p:strVal val="ppt_y+1"/>
                                          </p:val>
                                        </p:tav>
                                      </p:tavLst>
                                    </p:anim>
                                    <p:set>
                                      <p:cBhvr>
                                        <p:cTn id="26" dur="1" fill="hold">
                                          <p:stCondLst>
                                            <p:cond delay="999"/>
                                          </p:stCondLst>
                                        </p:cTn>
                                        <p:tgtEl>
                                          <p:spTgt spid="111"/>
                                        </p:tgtEl>
                                        <p:attrNameLst>
                                          <p:attrName>style.visibility</p:attrName>
                                        </p:attrNameLst>
                                      </p:cBhvr>
                                      <p:to>
                                        <p:strVal val="hidden"/>
                                      </p:to>
                                    </p:set>
                                  </p:childTnLst>
                                </p:cTn>
                              </p:par>
                              <p:par>
                                <p:cTn id="27" presetID="37" presetClass="exit" presetSubtype="0" fill="hold" grpId="0" nodeType="withEffect">
                                  <p:stCondLst>
                                    <p:cond delay="0"/>
                                  </p:stCondLst>
                                  <p:childTnLst>
                                    <p:animEffect transition="out" filter="fade">
                                      <p:cBhvr>
                                        <p:cTn id="28" dur="1000"/>
                                        <p:tgtEl>
                                          <p:spTgt spid="112"/>
                                        </p:tgtEl>
                                      </p:cBhvr>
                                    </p:animEffect>
                                    <p:anim calcmode="lin" valueType="num">
                                      <p:cBhvr>
                                        <p:cTn id="29" dur="1000"/>
                                        <p:tgtEl>
                                          <p:spTgt spid="112"/>
                                        </p:tgtEl>
                                        <p:attrNameLst>
                                          <p:attrName>ppt_x</p:attrName>
                                        </p:attrNameLst>
                                      </p:cBhvr>
                                      <p:tavLst>
                                        <p:tav tm="0">
                                          <p:val>
                                            <p:strVal val="ppt_x"/>
                                          </p:val>
                                        </p:tav>
                                        <p:tav tm="100000">
                                          <p:val>
                                            <p:strVal val="ppt_x"/>
                                          </p:val>
                                        </p:tav>
                                      </p:tavLst>
                                    </p:anim>
                                    <p:anim calcmode="lin" valueType="num">
                                      <p:cBhvr>
                                        <p:cTn id="30" dur="100" decel="100000"/>
                                        <p:tgtEl>
                                          <p:spTgt spid="112"/>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112"/>
                                        </p:tgtEl>
                                        <p:attrNameLst>
                                          <p:attrName>ppt_y</p:attrName>
                                        </p:attrNameLst>
                                      </p:cBhvr>
                                      <p:tavLst>
                                        <p:tav tm="0">
                                          <p:val>
                                            <p:strVal val="ppt_y"/>
                                          </p:val>
                                        </p:tav>
                                        <p:tav tm="100000">
                                          <p:val>
                                            <p:strVal val="ppt_y+1"/>
                                          </p:val>
                                        </p:tav>
                                      </p:tavLst>
                                    </p:anim>
                                    <p:set>
                                      <p:cBhvr>
                                        <p:cTn id="32" dur="1" fill="hold">
                                          <p:stCondLst>
                                            <p:cond delay="999"/>
                                          </p:stCondLst>
                                        </p:cTn>
                                        <p:tgtEl>
                                          <p:spTgt spid="112"/>
                                        </p:tgtEl>
                                        <p:attrNameLst>
                                          <p:attrName>style.visibility</p:attrName>
                                        </p:attrNameLst>
                                      </p:cBhvr>
                                      <p:to>
                                        <p:strVal val="hidden"/>
                                      </p:to>
                                    </p:set>
                                  </p:childTnLst>
                                </p:cTn>
                              </p:par>
                              <p:par>
                                <p:cTn id="33" presetID="37" presetClass="exit" presetSubtype="0" fill="hold" grpId="0" nodeType="withEffect">
                                  <p:stCondLst>
                                    <p:cond delay="0"/>
                                  </p:stCondLst>
                                  <p:childTnLst>
                                    <p:animEffect transition="out" filter="fade">
                                      <p:cBhvr>
                                        <p:cTn id="34" dur="1000"/>
                                        <p:tgtEl>
                                          <p:spTgt spid="113"/>
                                        </p:tgtEl>
                                      </p:cBhvr>
                                    </p:animEffect>
                                    <p:anim calcmode="lin" valueType="num">
                                      <p:cBhvr>
                                        <p:cTn id="35" dur="1000"/>
                                        <p:tgtEl>
                                          <p:spTgt spid="113"/>
                                        </p:tgtEl>
                                        <p:attrNameLst>
                                          <p:attrName>ppt_x</p:attrName>
                                        </p:attrNameLst>
                                      </p:cBhvr>
                                      <p:tavLst>
                                        <p:tav tm="0">
                                          <p:val>
                                            <p:strVal val="ppt_x"/>
                                          </p:val>
                                        </p:tav>
                                        <p:tav tm="100000">
                                          <p:val>
                                            <p:strVal val="ppt_x"/>
                                          </p:val>
                                        </p:tav>
                                      </p:tavLst>
                                    </p:anim>
                                    <p:anim calcmode="lin" valueType="num">
                                      <p:cBhvr>
                                        <p:cTn id="36" dur="100" decel="100000"/>
                                        <p:tgtEl>
                                          <p:spTgt spid="113"/>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113"/>
                                        </p:tgtEl>
                                        <p:attrNameLst>
                                          <p:attrName>ppt_y</p:attrName>
                                        </p:attrNameLst>
                                      </p:cBhvr>
                                      <p:tavLst>
                                        <p:tav tm="0">
                                          <p:val>
                                            <p:strVal val="ppt_y"/>
                                          </p:val>
                                        </p:tav>
                                        <p:tav tm="100000">
                                          <p:val>
                                            <p:strVal val="ppt_y+1"/>
                                          </p:val>
                                        </p:tav>
                                      </p:tavLst>
                                    </p:anim>
                                    <p:set>
                                      <p:cBhvr>
                                        <p:cTn id="38" dur="1" fill="hold">
                                          <p:stCondLst>
                                            <p:cond delay="999"/>
                                          </p:stCondLst>
                                        </p:cTn>
                                        <p:tgtEl>
                                          <p:spTgt spid="113"/>
                                        </p:tgtEl>
                                        <p:attrNameLst>
                                          <p:attrName>style.visibility</p:attrName>
                                        </p:attrNameLst>
                                      </p:cBhvr>
                                      <p:to>
                                        <p:strVal val="hidden"/>
                                      </p:to>
                                    </p:set>
                                  </p:childTnLst>
                                </p:cTn>
                              </p:par>
                              <p:par>
                                <p:cTn id="39" presetID="37" presetClass="exit" presetSubtype="0" fill="hold" grpId="0" nodeType="withEffect">
                                  <p:stCondLst>
                                    <p:cond delay="0"/>
                                  </p:stCondLst>
                                  <p:childTnLst>
                                    <p:animEffect transition="out" filter="fade">
                                      <p:cBhvr>
                                        <p:cTn id="40" dur="1000"/>
                                        <p:tgtEl>
                                          <p:spTgt spid="114"/>
                                        </p:tgtEl>
                                      </p:cBhvr>
                                    </p:animEffect>
                                    <p:anim calcmode="lin" valueType="num">
                                      <p:cBhvr>
                                        <p:cTn id="41" dur="1000"/>
                                        <p:tgtEl>
                                          <p:spTgt spid="114"/>
                                        </p:tgtEl>
                                        <p:attrNameLst>
                                          <p:attrName>ppt_x</p:attrName>
                                        </p:attrNameLst>
                                      </p:cBhvr>
                                      <p:tavLst>
                                        <p:tav tm="0">
                                          <p:val>
                                            <p:strVal val="ppt_x"/>
                                          </p:val>
                                        </p:tav>
                                        <p:tav tm="100000">
                                          <p:val>
                                            <p:strVal val="ppt_x"/>
                                          </p:val>
                                        </p:tav>
                                      </p:tavLst>
                                    </p:anim>
                                    <p:anim calcmode="lin" valueType="num">
                                      <p:cBhvr>
                                        <p:cTn id="42" dur="100" decel="100000"/>
                                        <p:tgtEl>
                                          <p:spTgt spid="114"/>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114"/>
                                        </p:tgtEl>
                                        <p:attrNameLst>
                                          <p:attrName>ppt_y</p:attrName>
                                        </p:attrNameLst>
                                      </p:cBhvr>
                                      <p:tavLst>
                                        <p:tav tm="0">
                                          <p:val>
                                            <p:strVal val="ppt_y"/>
                                          </p:val>
                                        </p:tav>
                                        <p:tav tm="100000">
                                          <p:val>
                                            <p:strVal val="ppt_y+1"/>
                                          </p:val>
                                        </p:tav>
                                      </p:tavLst>
                                    </p:anim>
                                    <p:set>
                                      <p:cBhvr>
                                        <p:cTn id="44" dur="1" fill="hold">
                                          <p:stCondLst>
                                            <p:cond delay="999"/>
                                          </p:stCondLst>
                                        </p:cTn>
                                        <p:tgtEl>
                                          <p:spTgt spid="114"/>
                                        </p:tgtEl>
                                        <p:attrNameLst>
                                          <p:attrName>style.visibility</p:attrName>
                                        </p:attrNameLst>
                                      </p:cBhvr>
                                      <p:to>
                                        <p:strVal val="hidden"/>
                                      </p:to>
                                    </p:set>
                                  </p:childTnLst>
                                </p:cTn>
                              </p:par>
                              <p:par>
                                <p:cTn id="45" presetID="37" presetClass="exit" presetSubtype="0" fill="hold" grpId="0" nodeType="withEffect">
                                  <p:stCondLst>
                                    <p:cond delay="0"/>
                                  </p:stCondLst>
                                  <p:childTnLst>
                                    <p:animEffect transition="out" filter="fade">
                                      <p:cBhvr>
                                        <p:cTn id="46" dur="1000"/>
                                        <p:tgtEl>
                                          <p:spTgt spid="115"/>
                                        </p:tgtEl>
                                      </p:cBhvr>
                                    </p:animEffect>
                                    <p:anim calcmode="lin" valueType="num">
                                      <p:cBhvr>
                                        <p:cTn id="47" dur="1000"/>
                                        <p:tgtEl>
                                          <p:spTgt spid="115"/>
                                        </p:tgtEl>
                                        <p:attrNameLst>
                                          <p:attrName>ppt_x</p:attrName>
                                        </p:attrNameLst>
                                      </p:cBhvr>
                                      <p:tavLst>
                                        <p:tav tm="0">
                                          <p:val>
                                            <p:strVal val="ppt_x"/>
                                          </p:val>
                                        </p:tav>
                                        <p:tav tm="100000">
                                          <p:val>
                                            <p:strVal val="ppt_x"/>
                                          </p:val>
                                        </p:tav>
                                      </p:tavLst>
                                    </p:anim>
                                    <p:anim calcmode="lin" valueType="num">
                                      <p:cBhvr>
                                        <p:cTn id="48" dur="100" decel="100000"/>
                                        <p:tgtEl>
                                          <p:spTgt spid="115"/>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15"/>
                                        </p:tgtEl>
                                        <p:attrNameLst>
                                          <p:attrName>ppt_y</p:attrName>
                                        </p:attrNameLst>
                                      </p:cBhvr>
                                      <p:tavLst>
                                        <p:tav tm="0">
                                          <p:val>
                                            <p:strVal val="ppt_y"/>
                                          </p:val>
                                        </p:tav>
                                        <p:tav tm="100000">
                                          <p:val>
                                            <p:strVal val="ppt_y+1"/>
                                          </p:val>
                                        </p:tav>
                                      </p:tavLst>
                                    </p:anim>
                                    <p:set>
                                      <p:cBhvr>
                                        <p:cTn id="50" dur="1" fill="hold">
                                          <p:stCondLst>
                                            <p:cond delay="999"/>
                                          </p:stCondLst>
                                        </p:cTn>
                                        <p:tgtEl>
                                          <p:spTgt spid="115"/>
                                        </p:tgtEl>
                                        <p:attrNameLst>
                                          <p:attrName>style.visibility</p:attrName>
                                        </p:attrNameLst>
                                      </p:cBhvr>
                                      <p:to>
                                        <p:strVal val="hidden"/>
                                      </p:to>
                                    </p:set>
                                  </p:childTnLst>
                                </p:cTn>
                              </p:par>
                              <p:par>
                                <p:cTn id="51" presetID="37" presetClass="exit" presetSubtype="0" fill="hold" grpId="0" nodeType="withEffect">
                                  <p:stCondLst>
                                    <p:cond delay="0"/>
                                  </p:stCondLst>
                                  <p:childTnLst>
                                    <p:animEffect transition="out" filter="fade">
                                      <p:cBhvr>
                                        <p:cTn id="52" dur="1000"/>
                                        <p:tgtEl>
                                          <p:spTgt spid="116"/>
                                        </p:tgtEl>
                                      </p:cBhvr>
                                    </p:animEffect>
                                    <p:anim calcmode="lin" valueType="num">
                                      <p:cBhvr>
                                        <p:cTn id="53" dur="1000"/>
                                        <p:tgtEl>
                                          <p:spTgt spid="116"/>
                                        </p:tgtEl>
                                        <p:attrNameLst>
                                          <p:attrName>ppt_x</p:attrName>
                                        </p:attrNameLst>
                                      </p:cBhvr>
                                      <p:tavLst>
                                        <p:tav tm="0">
                                          <p:val>
                                            <p:strVal val="ppt_x"/>
                                          </p:val>
                                        </p:tav>
                                        <p:tav tm="100000">
                                          <p:val>
                                            <p:strVal val="ppt_x"/>
                                          </p:val>
                                        </p:tav>
                                      </p:tavLst>
                                    </p:anim>
                                    <p:anim calcmode="lin" valueType="num">
                                      <p:cBhvr>
                                        <p:cTn id="54" dur="100" decel="100000"/>
                                        <p:tgtEl>
                                          <p:spTgt spid="116"/>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16"/>
                                        </p:tgtEl>
                                        <p:attrNameLst>
                                          <p:attrName>ppt_y</p:attrName>
                                        </p:attrNameLst>
                                      </p:cBhvr>
                                      <p:tavLst>
                                        <p:tav tm="0">
                                          <p:val>
                                            <p:strVal val="ppt_y"/>
                                          </p:val>
                                        </p:tav>
                                        <p:tav tm="100000">
                                          <p:val>
                                            <p:strVal val="ppt_y+1"/>
                                          </p:val>
                                        </p:tav>
                                      </p:tavLst>
                                    </p:anim>
                                    <p:set>
                                      <p:cBhvr>
                                        <p:cTn id="56" dur="1" fill="hold">
                                          <p:stCondLst>
                                            <p:cond delay="999"/>
                                          </p:stCondLst>
                                        </p:cTn>
                                        <p:tgtEl>
                                          <p:spTgt spid="116"/>
                                        </p:tgtEl>
                                        <p:attrNameLst>
                                          <p:attrName>style.visibility</p:attrName>
                                        </p:attrNameLst>
                                      </p:cBhvr>
                                      <p:to>
                                        <p:strVal val="hidden"/>
                                      </p:to>
                                    </p:set>
                                  </p:childTnLst>
                                </p:cTn>
                              </p:par>
                              <p:par>
                                <p:cTn id="57" presetID="37" presetClass="exit" presetSubtype="0" fill="hold" grpId="0" nodeType="withEffect">
                                  <p:stCondLst>
                                    <p:cond delay="0"/>
                                  </p:stCondLst>
                                  <p:childTnLst>
                                    <p:animEffect transition="out" filter="fade">
                                      <p:cBhvr>
                                        <p:cTn id="58" dur="1000"/>
                                        <p:tgtEl>
                                          <p:spTgt spid="117"/>
                                        </p:tgtEl>
                                      </p:cBhvr>
                                    </p:animEffect>
                                    <p:anim calcmode="lin" valueType="num">
                                      <p:cBhvr>
                                        <p:cTn id="59" dur="1000"/>
                                        <p:tgtEl>
                                          <p:spTgt spid="117"/>
                                        </p:tgtEl>
                                        <p:attrNameLst>
                                          <p:attrName>ppt_x</p:attrName>
                                        </p:attrNameLst>
                                      </p:cBhvr>
                                      <p:tavLst>
                                        <p:tav tm="0">
                                          <p:val>
                                            <p:strVal val="ppt_x"/>
                                          </p:val>
                                        </p:tav>
                                        <p:tav tm="100000">
                                          <p:val>
                                            <p:strVal val="ppt_x"/>
                                          </p:val>
                                        </p:tav>
                                      </p:tavLst>
                                    </p:anim>
                                    <p:anim calcmode="lin" valueType="num">
                                      <p:cBhvr>
                                        <p:cTn id="60" dur="100" decel="100000"/>
                                        <p:tgtEl>
                                          <p:spTgt spid="117"/>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17"/>
                                        </p:tgtEl>
                                        <p:attrNameLst>
                                          <p:attrName>ppt_y</p:attrName>
                                        </p:attrNameLst>
                                      </p:cBhvr>
                                      <p:tavLst>
                                        <p:tav tm="0">
                                          <p:val>
                                            <p:strVal val="ppt_y"/>
                                          </p:val>
                                        </p:tav>
                                        <p:tav tm="100000">
                                          <p:val>
                                            <p:strVal val="ppt_y+1"/>
                                          </p:val>
                                        </p:tav>
                                      </p:tavLst>
                                    </p:anim>
                                    <p:set>
                                      <p:cBhvr>
                                        <p:cTn id="62" dur="1" fill="hold">
                                          <p:stCondLst>
                                            <p:cond delay="999"/>
                                          </p:stCondLst>
                                        </p:cTn>
                                        <p:tgtEl>
                                          <p:spTgt spid="117"/>
                                        </p:tgtEl>
                                        <p:attrNameLst>
                                          <p:attrName>style.visibility</p:attrName>
                                        </p:attrNameLst>
                                      </p:cBhvr>
                                      <p:to>
                                        <p:strVal val="hidden"/>
                                      </p:to>
                                    </p:set>
                                  </p:childTnLst>
                                </p:cTn>
                              </p:par>
                              <p:par>
                                <p:cTn id="63" presetID="37" presetClass="exit" presetSubtype="0" fill="hold" grpId="0" nodeType="withEffect">
                                  <p:stCondLst>
                                    <p:cond delay="0"/>
                                  </p:stCondLst>
                                  <p:childTnLst>
                                    <p:animEffect transition="out" filter="fade">
                                      <p:cBhvr>
                                        <p:cTn id="64" dur="1000"/>
                                        <p:tgtEl>
                                          <p:spTgt spid="118"/>
                                        </p:tgtEl>
                                      </p:cBhvr>
                                    </p:animEffect>
                                    <p:anim calcmode="lin" valueType="num">
                                      <p:cBhvr>
                                        <p:cTn id="65" dur="1000"/>
                                        <p:tgtEl>
                                          <p:spTgt spid="118"/>
                                        </p:tgtEl>
                                        <p:attrNameLst>
                                          <p:attrName>ppt_x</p:attrName>
                                        </p:attrNameLst>
                                      </p:cBhvr>
                                      <p:tavLst>
                                        <p:tav tm="0">
                                          <p:val>
                                            <p:strVal val="ppt_x"/>
                                          </p:val>
                                        </p:tav>
                                        <p:tav tm="100000">
                                          <p:val>
                                            <p:strVal val="ppt_x"/>
                                          </p:val>
                                        </p:tav>
                                      </p:tavLst>
                                    </p:anim>
                                    <p:anim calcmode="lin" valueType="num">
                                      <p:cBhvr>
                                        <p:cTn id="66" dur="100" decel="100000"/>
                                        <p:tgtEl>
                                          <p:spTgt spid="118"/>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118"/>
                                        </p:tgtEl>
                                        <p:attrNameLst>
                                          <p:attrName>ppt_y</p:attrName>
                                        </p:attrNameLst>
                                      </p:cBhvr>
                                      <p:tavLst>
                                        <p:tav tm="0">
                                          <p:val>
                                            <p:strVal val="ppt_y"/>
                                          </p:val>
                                        </p:tav>
                                        <p:tav tm="100000">
                                          <p:val>
                                            <p:strVal val="ppt_y+1"/>
                                          </p:val>
                                        </p:tav>
                                      </p:tavLst>
                                    </p:anim>
                                    <p:set>
                                      <p:cBhvr>
                                        <p:cTn id="68" dur="1" fill="hold">
                                          <p:stCondLst>
                                            <p:cond delay="999"/>
                                          </p:stCondLst>
                                        </p:cTn>
                                        <p:tgtEl>
                                          <p:spTgt spid="118"/>
                                        </p:tgtEl>
                                        <p:attrNameLst>
                                          <p:attrName>style.visibility</p:attrName>
                                        </p:attrNameLst>
                                      </p:cBhvr>
                                      <p:to>
                                        <p:strVal val="hidden"/>
                                      </p:to>
                                    </p:set>
                                  </p:childTnLst>
                                </p:cTn>
                              </p:par>
                              <p:par>
                                <p:cTn id="69" presetID="37" presetClass="exit" presetSubtype="0" fill="hold" grpId="0" nodeType="withEffect">
                                  <p:stCondLst>
                                    <p:cond delay="0"/>
                                  </p:stCondLst>
                                  <p:childTnLst>
                                    <p:animEffect transition="out" filter="fade">
                                      <p:cBhvr>
                                        <p:cTn id="70" dur="1000"/>
                                        <p:tgtEl>
                                          <p:spTgt spid="140"/>
                                        </p:tgtEl>
                                      </p:cBhvr>
                                    </p:animEffect>
                                    <p:anim calcmode="lin" valueType="num">
                                      <p:cBhvr>
                                        <p:cTn id="71" dur="1000"/>
                                        <p:tgtEl>
                                          <p:spTgt spid="140"/>
                                        </p:tgtEl>
                                        <p:attrNameLst>
                                          <p:attrName>ppt_x</p:attrName>
                                        </p:attrNameLst>
                                      </p:cBhvr>
                                      <p:tavLst>
                                        <p:tav tm="0">
                                          <p:val>
                                            <p:strVal val="ppt_x"/>
                                          </p:val>
                                        </p:tav>
                                        <p:tav tm="100000">
                                          <p:val>
                                            <p:strVal val="ppt_x"/>
                                          </p:val>
                                        </p:tav>
                                      </p:tavLst>
                                    </p:anim>
                                    <p:anim calcmode="lin" valueType="num">
                                      <p:cBhvr>
                                        <p:cTn id="72" dur="100" decel="100000"/>
                                        <p:tgtEl>
                                          <p:spTgt spid="140"/>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140"/>
                                        </p:tgtEl>
                                        <p:attrNameLst>
                                          <p:attrName>ppt_y</p:attrName>
                                        </p:attrNameLst>
                                      </p:cBhvr>
                                      <p:tavLst>
                                        <p:tav tm="0">
                                          <p:val>
                                            <p:strVal val="ppt_y"/>
                                          </p:val>
                                        </p:tav>
                                        <p:tav tm="100000">
                                          <p:val>
                                            <p:strVal val="ppt_y+1"/>
                                          </p:val>
                                        </p:tav>
                                      </p:tavLst>
                                    </p:anim>
                                    <p:set>
                                      <p:cBhvr>
                                        <p:cTn id="74" dur="1" fill="hold">
                                          <p:stCondLst>
                                            <p:cond delay="999"/>
                                          </p:stCondLst>
                                        </p:cTn>
                                        <p:tgtEl>
                                          <p:spTgt spid="140"/>
                                        </p:tgtEl>
                                        <p:attrNameLst>
                                          <p:attrName>style.visibility</p:attrName>
                                        </p:attrNameLst>
                                      </p:cBhvr>
                                      <p:to>
                                        <p:strVal val="hidden"/>
                                      </p:to>
                                    </p:set>
                                  </p:childTnLst>
                                </p:cTn>
                              </p:par>
                              <p:par>
                                <p:cTn id="75" presetID="37" presetClass="exit" presetSubtype="0" fill="hold" grpId="0" nodeType="withEffect">
                                  <p:stCondLst>
                                    <p:cond delay="0"/>
                                  </p:stCondLst>
                                  <p:childTnLst>
                                    <p:animEffect transition="out" filter="fade">
                                      <p:cBhvr>
                                        <p:cTn id="76" dur="1000"/>
                                        <p:tgtEl>
                                          <p:spTgt spid="144"/>
                                        </p:tgtEl>
                                      </p:cBhvr>
                                    </p:animEffect>
                                    <p:anim calcmode="lin" valueType="num">
                                      <p:cBhvr>
                                        <p:cTn id="77" dur="1000"/>
                                        <p:tgtEl>
                                          <p:spTgt spid="144"/>
                                        </p:tgtEl>
                                        <p:attrNameLst>
                                          <p:attrName>ppt_x</p:attrName>
                                        </p:attrNameLst>
                                      </p:cBhvr>
                                      <p:tavLst>
                                        <p:tav tm="0">
                                          <p:val>
                                            <p:strVal val="ppt_x"/>
                                          </p:val>
                                        </p:tav>
                                        <p:tav tm="100000">
                                          <p:val>
                                            <p:strVal val="ppt_x"/>
                                          </p:val>
                                        </p:tav>
                                      </p:tavLst>
                                    </p:anim>
                                    <p:anim calcmode="lin" valueType="num">
                                      <p:cBhvr>
                                        <p:cTn id="78" dur="100" decel="100000"/>
                                        <p:tgtEl>
                                          <p:spTgt spid="144"/>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144"/>
                                        </p:tgtEl>
                                        <p:attrNameLst>
                                          <p:attrName>ppt_y</p:attrName>
                                        </p:attrNameLst>
                                      </p:cBhvr>
                                      <p:tavLst>
                                        <p:tav tm="0">
                                          <p:val>
                                            <p:strVal val="ppt_y"/>
                                          </p:val>
                                        </p:tav>
                                        <p:tav tm="100000">
                                          <p:val>
                                            <p:strVal val="ppt_y+1"/>
                                          </p:val>
                                        </p:tav>
                                      </p:tavLst>
                                    </p:anim>
                                    <p:set>
                                      <p:cBhvr>
                                        <p:cTn id="80" dur="1" fill="hold">
                                          <p:stCondLst>
                                            <p:cond delay="999"/>
                                          </p:stCondLst>
                                        </p:cTn>
                                        <p:tgtEl>
                                          <p:spTgt spid="144"/>
                                        </p:tgtEl>
                                        <p:attrNameLst>
                                          <p:attrName>style.visibility</p:attrName>
                                        </p:attrNameLst>
                                      </p:cBhvr>
                                      <p:to>
                                        <p:strVal val="hidden"/>
                                      </p:to>
                                    </p:set>
                                  </p:childTnLst>
                                </p:cTn>
                              </p:par>
                              <p:par>
                                <p:cTn id="81" presetID="37" presetClass="exit" presetSubtype="0" fill="hold" grpId="0" nodeType="withEffect">
                                  <p:stCondLst>
                                    <p:cond delay="0"/>
                                  </p:stCondLst>
                                  <p:childTnLst>
                                    <p:animEffect transition="out" filter="fade">
                                      <p:cBhvr>
                                        <p:cTn id="82" dur="1000"/>
                                        <p:tgtEl>
                                          <p:spTgt spid="145"/>
                                        </p:tgtEl>
                                      </p:cBhvr>
                                    </p:animEffect>
                                    <p:anim calcmode="lin" valueType="num">
                                      <p:cBhvr>
                                        <p:cTn id="83" dur="1000"/>
                                        <p:tgtEl>
                                          <p:spTgt spid="145"/>
                                        </p:tgtEl>
                                        <p:attrNameLst>
                                          <p:attrName>ppt_x</p:attrName>
                                        </p:attrNameLst>
                                      </p:cBhvr>
                                      <p:tavLst>
                                        <p:tav tm="0">
                                          <p:val>
                                            <p:strVal val="ppt_x"/>
                                          </p:val>
                                        </p:tav>
                                        <p:tav tm="100000">
                                          <p:val>
                                            <p:strVal val="ppt_x"/>
                                          </p:val>
                                        </p:tav>
                                      </p:tavLst>
                                    </p:anim>
                                    <p:anim calcmode="lin" valueType="num">
                                      <p:cBhvr>
                                        <p:cTn id="84" dur="100" decel="100000"/>
                                        <p:tgtEl>
                                          <p:spTgt spid="145"/>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145"/>
                                        </p:tgtEl>
                                        <p:attrNameLst>
                                          <p:attrName>ppt_y</p:attrName>
                                        </p:attrNameLst>
                                      </p:cBhvr>
                                      <p:tavLst>
                                        <p:tav tm="0">
                                          <p:val>
                                            <p:strVal val="ppt_y"/>
                                          </p:val>
                                        </p:tav>
                                        <p:tav tm="100000">
                                          <p:val>
                                            <p:strVal val="ppt_y+1"/>
                                          </p:val>
                                        </p:tav>
                                      </p:tavLst>
                                    </p:anim>
                                    <p:set>
                                      <p:cBhvr>
                                        <p:cTn id="86" dur="1" fill="hold">
                                          <p:stCondLst>
                                            <p:cond delay="999"/>
                                          </p:stCondLst>
                                        </p:cTn>
                                        <p:tgtEl>
                                          <p:spTgt spid="145"/>
                                        </p:tgtEl>
                                        <p:attrNameLst>
                                          <p:attrName>style.visibility</p:attrName>
                                        </p:attrNameLst>
                                      </p:cBhvr>
                                      <p:to>
                                        <p:strVal val="hidden"/>
                                      </p:to>
                                    </p:set>
                                  </p:childTnLst>
                                </p:cTn>
                              </p:par>
                              <p:par>
                                <p:cTn id="87" presetID="37" presetClass="exit" presetSubtype="0" fill="hold" grpId="0" nodeType="withEffect">
                                  <p:stCondLst>
                                    <p:cond delay="0"/>
                                  </p:stCondLst>
                                  <p:childTnLst>
                                    <p:animEffect transition="out" filter="fade">
                                      <p:cBhvr>
                                        <p:cTn id="88" dur="1000"/>
                                        <p:tgtEl>
                                          <p:spTgt spid="146"/>
                                        </p:tgtEl>
                                      </p:cBhvr>
                                    </p:animEffect>
                                    <p:anim calcmode="lin" valueType="num">
                                      <p:cBhvr>
                                        <p:cTn id="89" dur="1000"/>
                                        <p:tgtEl>
                                          <p:spTgt spid="146"/>
                                        </p:tgtEl>
                                        <p:attrNameLst>
                                          <p:attrName>ppt_x</p:attrName>
                                        </p:attrNameLst>
                                      </p:cBhvr>
                                      <p:tavLst>
                                        <p:tav tm="0">
                                          <p:val>
                                            <p:strVal val="ppt_x"/>
                                          </p:val>
                                        </p:tav>
                                        <p:tav tm="100000">
                                          <p:val>
                                            <p:strVal val="ppt_x"/>
                                          </p:val>
                                        </p:tav>
                                      </p:tavLst>
                                    </p:anim>
                                    <p:anim calcmode="lin" valueType="num">
                                      <p:cBhvr>
                                        <p:cTn id="90" dur="100" decel="100000"/>
                                        <p:tgtEl>
                                          <p:spTgt spid="146"/>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146"/>
                                        </p:tgtEl>
                                        <p:attrNameLst>
                                          <p:attrName>ppt_y</p:attrName>
                                        </p:attrNameLst>
                                      </p:cBhvr>
                                      <p:tavLst>
                                        <p:tav tm="0">
                                          <p:val>
                                            <p:strVal val="ppt_y"/>
                                          </p:val>
                                        </p:tav>
                                        <p:tav tm="100000">
                                          <p:val>
                                            <p:strVal val="ppt_y+1"/>
                                          </p:val>
                                        </p:tav>
                                      </p:tavLst>
                                    </p:anim>
                                    <p:set>
                                      <p:cBhvr>
                                        <p:cTn id="92" dur="1" fill="hold">
                                          <p:stCondLst>
                                            <p:cond delay="999"/>
                                          </p:stCondLst>
                                        </p:cTn>
                                        <p:tgtEl>
                                          <p:spTgt spid="146"/>
                                        </p:tgtEl>
                                        <p:attrNameLst>
                                          <p:attrName>style.visibility</p:attrName>
                                        </p:attrNameLst>
                                      </p:cBhvr>
                                      <p:to>
                                        <p:strVal val="hidden"/>
                                      </p:to>
                                    </p:set>
                                  </p:childTnLst>
                                </p:cTn>
                              </p:par>
                              <p:par>
                                <p:cTn id="93" presetID="37" presetClass="exit" presetSubtype="0" fill="hold" grpId="0" nodeType="withEffect">
                                  <p:stCondLst>
                                    <p:cond delay="0"/>
                                  </p:stCondLst>
                                  <p:childTnLst>
                                    <p:animEffect transition="out" filter="fade">
                                      <p:cBhvr>
                                        <p:cTn id="94" dur="1000"/>
                                        <p:tgtEl>
                                          <p:spTgt spid="151"/>
                                        </p:tgtEl>
                                      </p:cBhvr>
                                    </p:animEffect>
                                    <p:anim calcmode="lin" valueType="num">
                                      <p:cBhvr>
                                        <p:cTn id="95" dur="1000"/>
                                        <p:tgtEl>
                                          <p:spTgt spid="151"/>
                                        </p:tgtEl>
                                        <p:attrNameLst>
                                          <p:attrName>ppt_x</p:attrName>
                                        </p:attrNameLst>
                                      </p:cBhvr>
                                      <p:tavLst>
                                        <p:tav tm="0">
                                          <p:val>
                                            <p:strVal val="ppt_x"/>
                                          </p:val>
                                        </p:tav>
                                        <p:tav tm="100000">
                                          <p:val>
                                            <p:strVal val="ppt_x"/>
                                          </p:val>
                                        </p:tav>
                                      </p:tavLst>
                                    </p:anim>
                                    <p:anim calcmode="lin" valueType="num">
                                      <p:cBhvr>
                                        <p:cTn id="96" dur="100" decel="100000"/>
                                        <p:tgtEl>
                                          <p:spTgt spid="151"/>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151"/>
                                        </p:tgtEl>
                                        <p:attrNameLst>
                                          <p:attrName>ppt_y</p:attrName>
                                        </p:attrNameLst>
                                      </p:cBhvr>
                                      <p:tavLst>
                                        <p:tav tm="0">
                                          <p:val>
                                            <p:strVal val="ppt_y"/>
                                          </p:val>
                                        </p:tav>
                                        <p:tav tm="100000">
                                          <p:val>
                                            <p:strVal val="ppt_y+1"/>
                                          </p:val>
                                        </p:tav>
                                      </p:tavLst>
                                    </p:anim>
                                    <p:set>
                                      <p:cBhvr>
                                        <p:cTn id="98" dur="1" fill="hold">
                                          <p:stCondLst>
                                            <p:cond delay="999"/>
                                          </p:stCondLst>
                                        </p:cTn>
                                        <p:tgtEl>
                                          <p:spTgt spid="151"/>
                                        </p:tgtEl>
                                        <p:attrNameLst>
                                          <p:attrName>style.visibility</p:attrName>
                                        </p:attrNameLst>
                                      </p:cBhvr>
                                      <p:to>
                                        <p:strVal val="hidden"/>
                                      </p:to>
                                    </p:set>
                                  </p:childTnLst>
                                </p:cTn>
                              </p:par>
                              <p:par>
                                <p:cTn id="99" presetID="37" presetClass="exit" presetSubtype="0" fill="hold" grpId="0" nodeType="withEffect">
                                  <p:stCondLst>
                                    <p:cond delay="0"/>
                                  </p:stCondLst>
                                  <p:childTnLst>
                                    <p:animEffect transition="out" filter="fade">
                                      <p:cBhvr>
                                        <p:cTn id="100" dur="1000"/>
                                        <p:tgtEl>
                                          <p:spTgt spid="152"/>
                                        </p:tgtEl>
                                      </p:cBhvr>
                                    </p:animEffect>
                                    <p:anim calcmode="lin" valueType="num">
                                      <p:cBhvr>
                                        <p:cTn id="101" dur="1000"/>
                                        <p:tgtEl>
                                          <p:spTgt spid="152"/>
                                        </p:tgtEl>
                                        <p:attrNameLst>
                                          <p:attrName>ppt_x</p:attrName>
                                        </p:attrNameLst>
                                      </p:cBhvr>
                                      <p:tavLst>
                                        <p:tav tm="0">
                                          <p:val>
                                            <p:strVal val="ppt_x"/>
                                          </p:val>
                                        </p:tav>
                                        <p:tav tm="100000">
                                          <p:val>
                                            <p:strVal val="ppt_x"/>
                                          </p:val>
                                        </p:tav>
                                      </p:tavLst>
                                    </p:anim>
                                    <p:anim calcmode="lin" valueType="num">
                                      <p:cBhvr>
                                        <p:cTn id="102" dur="100" decel="100000"/>
                                        <p:tgtEl>
                                          <p:spTgt spid="152"/>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152"/>
                                        </p:tgtEl>
                                        <p:attrNameLst>
                                          <p:attrName>ppt_y</p:attrName>
                                        </p:attrNameLst>
                                      </p:cBhvr>
                                      <p:tavLst>
                                        <p:tav tm="0">
                                          <p:val>
                                            <p:strVal val="ppt_y"/>
                                          </p:val>
                                        </p:tav>
                                        <p:tav tm="100000">
                                          <p:val>
                                            <p:strVal val="ppt_y+1"/>
                                          </p:val>
                                        </p:tav>
                                      </p:tavLst>
                                    </p:anim>
                                    <p:set>
                                      <p:cBhvr>
                                        <p:cTn id="104" dur="1" fill="hold">
                                          <p:stCondLst>
                                            <p:cond delay="999"/>
                                          </p:stCondLst>
                                        </p:cTn>
                                        <p:tgtEl>
                                          <p:spTgt spid="152"/>
                                        </p:tgtEl>
                                        <p:attrNameLst>
                                          <p:attrName>style.visibility</p:attrName>
                                        </p:attrNameLst>
                                      </p:cBhvr>
                                      <p:to>
                                        <p:strVal val="hidden"/>
                                      </p:to>
                                    </p:set>
                                  </p:childTnLst>
                                </p:cTn>
                              </p:par>
                              <p:par>
                                <p:cTn id="105" presetID="37" presetClass="exit" presetSubtype="0" fill="hold" grpId="0" nodeType="withEffect">
                                  <p:stCondLst>
                                    <p:cond delay="0"/>
                                  </p:stCondLst>
                                  <p:childTnLst>
                                    <p:animEffect transition="out" filter="fade">
                                      <p:cBhvr>
                                        <p:cTn id="106" dur="1000"/>
                                        <p:tgtEl>
                                          <p:spTgt spid="154"/>
                                        </p:tgtEl>
                                      </p:cBhvr>
                                    </p:animEffect>
                                    <p:anim calcmode="lin" valueType="num">
                                      <p:cBhvr>
                                        <p:cTn id="107" dur="1000"/>
                                        <p:tgtEl>
                                          <p:spTgt spid="154"/>
                                        </p:tgtEl>
                                        <p:attrNameLst>
                                          <p:attrName>ppt_x</p:attrName>
                                        </p:attrNameLst>
                                      </p:cBhvr>
                                      <p:tavLst>
                                        <p:tav tm="0">
                                          <p:val>
                                            <p:strVal val="ppt_x"/>
                                          </p:val>
                                        </p:tav>
                                        <p:tav tm="100000">
                                          <p:val>
                                            <p:strVal val="ppt_x"/>
                                          </p:val>
                                        </p:tav>
                                      </p:tavLst>
                                    </p:anim>
                                    <p:anim calcmode="lin" valueType="num">
                                      <p:cBhvr>
                                        <p:cTn id="108" dur="100" decel="100000"/>
                                        <p:tgtEl>
                                          <p:spTgt spid="154"/>
                                        </p:tgtEl>
                                        <p:attrNameLst>
                                          <p:attrName>ppt_y</p:attrName>
                                        </p:attrNameLst>
                                      </p:cBhvr>
                                      <p:tavLst>
                                        <p:tav tm="0">
                                          <p:val>
                                            <p:strVal val="ppt_y"/>
                                          </p:val>
                                        </p:tav>
                                        <p:tav tm="100000">
                                          <p:val>
                                            <p:strVal val="ppt_y-.03"/>
                                          </p:val>
                                        </p:tav>
                                      </p:tavLst>
                                    </p:anim>
                                    <p:anim calcmode="lin" valueType="num">
                                      <p:cBhvr>
                                        <p:cTn id="109" dur="900" accel="100000">
                                          <p:stCondLst>
                                            <p:cond delay="100"/>
                                          </p:stCondLst>
                                        </p:cTn>
                                        <p:tgtEl>
                                          <p:spTgt spid="154"/>
                                        </p:tgtEl>
                                        <p:attrNameLst>
                                          <p:attrName>ppt_y</p:attrName>
                                        </p:attrNameLst>
                                      </p:cBhvr>
                                      <p:tavLst>
                                        <p:tav tm="0">
                                          <p:val>
                                            <p:strVal val="ppt_y"/>
                                          </p:val>
                                        </p:tav>
                                        <p:tav tm="100000">
                                          <p:val>
                                            <p:strVal val="ppt_y+1"/>
                                          </p:val>
                                        </p:tav>
                                      </p:tavLst>
                                    </p:anim>
                                    <p:set>
                                      <p:cBhvr>
                                        <p:cTn id="110" dur="1" fill="hold">
                                          <p:stCondLst>
                                            <p:cond delay="999"/>
                                          </p:stCondLst>
                                        </p:cTn>
                                        <p:tgtEl>
                                          <p:spTgt spid="154"/>
                                        </p:tgtEl>
                                        <p:attrNameLst>
                                          <p:attrName>style.visibility</p:attrName>
                                        </p:attrNameLst>
                                      </p:cBhvr>
                                      <p:to>
                                        <p:strVal val="hidden"/>
                                      </p:to>
                                    </p:set>
                                  </p:childTnLst>
                                </p:cTn>
                              </p:par>
                              <p:par>
                                <p:cTn id="111" presetID="37" presetClass="exit" presetSubtype="0" fill="hold" grpId="0" nodeType="withEffect">
                                  <p:stCondLst>
                                    <p:cond delay="0"/>
                                  </p:stCondLst>
                                  <p:childTnLst>
                                    <p:animEffect transition="out" filter="fade">
                                      <p:cBhvr>
                                        <p:cTn id="112" dur="1000"/>
                                        <p:tgtEl>
                                          <p:spTgt spid="156"/>
                                        </p:tgtEl>
                                      </p:cBhvr>
                                    </p:animEffect>
                                    <p:anim calcmode="lin" valueType="num">
                                      <p:cBhvr>
                                        <p:cTn id="113" dur="1000"/>
                                        <p:tgtEl>
                                          <p:spTgt spid="156"/>
                                        </p:tgtEl>
                                        <p:attrNameLst>
                                          <p:attrName>ppt_x</p:attrName>
                                        </p:attrNameLst>
                                      </p:cBhvr>
                                      <p:tavLst>
                                        <p:tav tm="0">
                                          <p:val>
                                            <p:strVal val="ppt_x"/>
                                          </p:val>
                                        </p:tav>
                                        <p:tav tm="100000">
                                          <p:val>
                                            <p:strVal val="ppt_x"/>
                                          </p:val>
                                        </p:tav>
                                      </p:tavLst>
                                    </p:anim>
                                    <p:anim calcmode="lin" valueType="num">
                                      <p:cBhvr>
                                        <p:cTn id="114" dur="100" decel="100000"/>
                                        <p:tgtEl>
                                          <p:spTgt spid="156"/>
                                        </p:tgtEl>
                                        <p:attrNameLst>
                                          <p:attrName>ppt_y</p:attrName>
                                        </p:attrNameLst>
                                      </p:cBhvr>
                                      <p:tavLst>
                                        <p:tav tm="0">
                                          <p:val>
                                            <p:strVal val="ppt_y"/>
                                          </p:val>
                                        </p:tav>
                                        <p:tav tm="100000">
                                          <p:val>
                                            <p:strVal val="ppt_y-.03"/>
                                          </p:val>
                                        </p:tav>
                                      </p:tavLst>
                                    </p:anim>
                                    <p:anim calcmode="lin" valueType="num">
                                      <p:cBhvr>
                                        <p:cTn id="115" dur="900" accel="100000">
                                          <p:stCondLst>
                                            <p:cond delay="100"/>
                                          </p:stCondLst>
                                        </p:cTn>
                                        <p:tgtEl>
                                          <p:spTgt spid="156"/>
                                        </p:tgtEl>
                                        <p:attrNameLst>
                                          <p:attrName>ppt_y</p:attrName>
                                        </p:attrNameLst>
                                      </p:cBhvr>
                                      <p:tavLst>
                                        <p:tav tm="0">
                                          <p:val>
                                            <p:strVal val="ppt_y"/>
                                          </p:val>
                                        </p:tav>
                                        <p:tav tm="100000">
                                          <p:val>
                                            <p:strVal val="ppt_y+1"/>
                                          </p:val>
                                        </p:tav>
                                      </p:tavLst>
                                    </p:anim>
                                    <p:set>
                                      <p:cBhvr>
                                        <p:cTn id="116" dur="1" fill="hold">
                                          <p:stCondLst>
                                            <p:cond delay="999"/>
                                          </p:stCondLst>
                                        </p:cTn>
                                        <p:tgtEl>
                                          <p:spTgt spid="156"/>
                                        </p:tgtEl>
                                        <p:attrNameLst>
                                          <p:attrName>style.visibility</p:attrName>
                                        </p:attrNameLst>
                                      </p:cBhvr>
                                      <p:to>
                                        <p:strVal val="hidden"/>
                                      </p:to>
                                    </p:set>
                                  </p:childTnLst>
                                </p:cTn>
                              </p:par>
                              <p:par>
                                <p:cTn id="117" presetID="37" presetClass="exit" presetSubtype="0" fill="hold" grpId="0" nodeType="withEffect">
                                  <p:stCondLst>
                                    <p:cond delay="0"/>
                                  </p:stCondLst>
                                  <p:childTnLst>
                                    <p:animEffect transition="out" filter="fade">
                                      <p:cBhvr>
                                        <p:cTn id="118" dur="1000"/>
                                        <p:tgtEl>
                                          <p:spTgt spid="157"/>
                                        </p:tgtEl>
                                      </p:cBhvr>
                                    </p:animEffect>
                                    <p:anim calcmode="lin" valueType="num">
                                      <p:cBhvr>
                                        <p:cTn id="119" dur="1000"/>
                                        <p:tgtEl>
                                          <p:spTgt spid="157"/>
                                        </p:tgtEl>
                                        <p:attrNameLst>
                                          <p:attrName>ppt_x</p:attrName>
                                        </p:attrNameLst>
                                      </p:cBhvr>
                                      <p:tavLst>
                                        <p:tav tm="0">
                                          <p:val>
                                            <p:strVal val="ppt_x"/>
                                          </p:val>
                                        </p:tav>
                                        <p:tav tm="100000">
                                          <p:val>
                                            <p:strVal val="ppt_x"/>
                                          </p:val>
                                        </p:tav>
                                      </p:tavLst>
                                    </p:anim>
                                    <p:anim calcmode="lin" valueType="num">
                                      <p:cBhvr>
                                        <p:cTn id="120" dur="100" decel="100000"/>
                                        <p:tgtEl>
                                          <p:spTgt spid="157"/>
                                        </p:tgtEl>
                                        <p:attrNameLst>
                                          <p:attrName>ppt_y</p:attrName>
                                        </p:attrNameLst>
                                      </p:cBhvr>
                                      <p:tavLst>
                                        <p:tav tm="0">
                                          <p:val>
                                            <p:strVal val="ppt_y"/>
                                          </p:val>
                                        </p:tav>
                                        <p:tav tm="100000">
                                          <p:val>
                                            <p:strVal val="ppt_y-.03"/>
                                          </p:val>
                                        </p:tav>
                                      </p:tavLst>
                                    </p:anim>
                                    <p:anim calcmode="lin" valueType="num">
                                      <p:cBhvr>
                                        <p:cTn id="121" dur="900" accel="100000">
                                          <p:stCondLst>
                                            <p:cond delay="100"/>
                                          </p:stCondLst>
                                        </p:cTn>
                                        <p:tgtEl>
                                          <p:spTgt spid="157"/>
                                        </p:tgtEl>
                                        <p:attrNameLst>
                                          <p:attrName>ppt_y</p:attrName>
                                        </p:attrNameLst>
                                      </p:cBhvr>
                                      <p:tavLst>
                                        <p:tav tm="0">
                                          <p:val>
                                            <p:strVal val="ppt_y"/>
                                          </p:val>
                                        </p:tav>
                                        <p:tav tm="100000">
                                          <p:val>
                                            <p:strVal val="ppt_y+1"/>
                                          </p:val>
                                        </p:tav>
                                      </p:tavLst>
                                    </p:anim>
                                    <p:set>
                                      <p:cBhvr>
                                        <p:cTn id="122" dur="1" fill="hold">
                                          <p:stCondLst>
                                            <p:cond delay="999"/>
                                          </p:stCondLst>
                                        </p:cTn>
                                        <p:tgtEl>
                                          <p:spTgt spid="157"/>
                                        </p:tgtEl>
                                        <p:attrNameLst>
                                          <p:attrName>style.visibility</p:attrName>
                                        </p:attrNameLst>
                                      </p:cBhvr>
                                      <p:to>
                                        <p:strVal val="hidden"/>
                                      </p:to>
                                    </p:set>
                                  </p:childTnLst>
                                </p:cTn>
                              </p:par>
                              <p:par>
                                <p:cTn id="123" presetID="37" presetClass="exit" presetSubtype="0" fill="hold" grpId="0" nodeType="withEffect">
                                  <p:stCondLst>
                                    <p:cond delay="0"/>
                                  </p:stCondLst>
                                  <p:childTnLst>
                                    <p:animEffect transition="out" filter="fade">
                                      <p:cBhvr>
                                        <p:cTn id="124" dur="1000"/>
                                        <p:tgtEl>
                                          <p:spTgt spid="160"/>
                                        </p:tgtEl>
                                      </p:cBhvr>
                                    </p:animEffect>
                                    <p:anim calcmode="lin" valueType="num">
                                      <p:cBhvr>
                                        <p:cTn id="125" dur="1000"/>
                                        <p:tgtEl>
                                          <p:spTgt spid="160"/>
                                        </p:tgtEl>
                                        <p:attrNameLst>
                                          <p:attrName>ppt_x</p:attrName>
                                        </p:attrNameLst>
                                      </p:cBhvr>
                                      <p:tavLst>
                                        <p:tav tm="0">
                                          <p:val>
                                            <p:strVal val="ppt_x"/>
                                          </p:val>
                                        </p:tav>
                                        <p:tav tm="100000">
                                          <p:val>
                                            <p:strVal val="ppt_x"/>
                                          </p:val>
                                        </p:tav>
                                      </p:tavLst>
                                    </p:anim>
                                    <p:anim calcmode="lin" valueType="num">
                                      <p:cBhvr>
                                        <p:cTn id="126" dur="100" decel="100000"/>
                                        <p:tgtEl>
                                          <p:spTgt spid="160"/>
                                        </p:tgtEl>
                                        <p:attrNameLst>
                                          <p:attrName>ppt_y</p:attrName>
                                        </p:attrNameLst>
                                      </p:cBhvr>
                                      <p:tavLst>
                                        <p:tav tm="0">
                                          <p:val>
                                            <p:strVal val="ppt_y"/>
                                          </p:val>
                                        </p:tav>
                                        <p:tav tm="100000">
                                          <p:val>
                                            <p:strVal val="ppt_y-.03"/>
                                          </p:val>
                                        </p:tav>
                                      </p:tavLst>
                                    </p:anim>
                                    <p:anim calcmode="lin" valueType="num">
                                      <p:cBhvr>
                                        <p:cTn id="127" dur="900" accel="100000">
                                          <p:stCondLst>
                                            <p:cond delay="100"/>
                                          </p:stCondLst>
                                        </p:cTn>
                                        <p:tgtEl>
                                          <p:spTgt spid="160"/>
                                        </p:tgtEl>
                                        <p:attrNameLst>
                                          <p:attrName>ppt_y</p:attrName>
                                        </p:attrNameLst>
                                      </p:cBhvr>
                                      <p:tavLst>
                                        <p:tav tm="0">
                                          <p:val>
                                            <p:strVal val="ppt_y"/>
                                          </p:val>
                                        </p:tav>
                                        <p:tav tm="100000">
                                          <p:val>
                                            <p:strVal val="ppt_y+1"/>
                                          </p:val>
                                        </p:tav>
                                      </p:tavLst>
                                    </p:anim>
                                    <p:set>
                                      <p:cBhvr>
                                        <p:cTn id="128" dur="1" fill="hold">
                                          <p:stCondLst>
                                            <p:cond delay="999"/>
                                          </p:stCondLst>
                                        </p:cTn>
                                        <p:tgtEl>
                                          <p:spTgt spid="160"/>
                                        </p:tgtEl>
                                        <p:attrNameLst>
                                          <p:attrName>style.visibility</p:attrName>
                                        </p:attrNameLst>
                                      </p:cBhvr>
                                      <p:to>
                                        <p:strVal val="hidden"/>
                                      </p:to>
                                    </p:set>
                                  </p:childTnLst>
                                </p:cTn>
                              </p:par>
                              <p:par>
                                <p:cTn id="129" presetID="37" presetClass="exit" presetSubtype="0" fill="hold" grpId="0" nodeType="withEffect">
                                  <p:stCondLst>
                                    <p:cond delay="0"/>
                                  </p:stCondLst>
                                  <p:childTnLst>
                                    <p:animEffect transition="out" filter="fade">
                                      <p:cBhvr>
                                        <p:cTn id="130" dur="1000"/>
                                        <p:tgtEl>
                                          <p:spTgt spid="161"/>
                                        </p:tgtEl>
                                      </p:cBhvr>
                                    </p:animEffect>
                                    <p:anim calcmode="lin" valueType="num">
                                      <p:cBhvr>
                                        <p:cTn id="131" dur="1000"/>
                                        <p:tgtEl>
                                          <p:spTgt spid="161"/>
                                        </p:tgtEl>
                                        <p:attrNameLst>
                                          <p:attrName>ppt_x</p:attrName>
                                        </p:attrNameLst>
                                      </p:cBhvr>
                                      <p:tavLst>
                                        <p:tav tm="0">
                                          <p:val>
                                            <p:strVal val="ppt_x"/>
                                          </p:val>
                                        </p:tav>
                                        <p:tav tm="100000">
                                          <p:val>
                                            <p:strVal val="ppt_x"/>
                                          </p:val>
                                        </p:tav>
                                      </p:tavLst>
                                    </p:anim>
                                    <p:anim calcmode="lin" valueType="num">
                                      <p:cBhvr>
                                        <p:cTn id="132" dur="100" decel="100000"/>
                                        <p:tgtEl>
                                          <p:spTgt spid="161"/>
                                        </p:tgtEl>
                                        <p:attrNameLst>
                                          <p:attrName>ppt_y</p:attrName>
                                        </p:attrNameLst>
                                      </p:cBhvr>
                                      <p:tavLst>
                                        <p:tav tm="0">
                                          <p:val>
                                            <p:strVal val="ppt_y"/>
                                          </p:val>
                                        </p:tav>
                                        <p:tav tm="100000">
                                          <p:val>
                                            <p:strVal val="ppt_y-.03"/>
                                          </p:val>
                                        </p:tav>
                                      </p:tavLst>
                                    </p:anim>
                                    <p:anim calcmode="lin" valueType="num">
                                      <p:cBhvr>
                                        <p:cTn id="133" dur="900" accel="100000">
                                          <p:stCondLst>
                                            <p:cond delay="100"/>
                                          </p:stCondLst>
                                        </p:cTn>
                                        <p:tgtEl>
                                          <p:spTgt spid="161"/>
                                        </p:tgtEl>
                                        <p:attrNameLst>
                                          <p:attrName>ppt_y</p:attrName>
                                        </p:attrNameLst>
                                      </p:cBhvr>
                                      <p:tavLst>
                                        <p:tav tm="0">
                                          <p:val>
                                            <p:strVal val="ppt_y"/>
                                          </p:val>
                                        </p:tav>
                                        <p:tav tm="100000">
                                          <p:val>
                                            <p:strVal val="ppt_y+1"/>
                                          </p:val>
                                        </p:tav>
                                      </p:tavLst>
                                    </p:anim>
                                    <p:set>
                                      <p:cBhvr>
                                        <p:cTn id="134" dur="1" fill="hold">
                                          <p:stCondLst>
                                            <p:cond delay="999"/>
                                          </p:stCondLst>
                                        </p:cTn>
                                        <p:tgtEl>
                                          <p:spTgt spid="161"/>
                                        </p:tgtEl>
                                        <p:attrNameLst>
                                          <p:attrName>style.visibility</p:attrName>
                                        </p:attrNameLst>
                                      </p:cBhvr>
                                      <p:to>
                                        <p:strVal val="hidden"/>
                                      </p:to>
                                    </p:set>
                                  </p:childTnLst>
                                </p:cTn>
                              </p:par>
                              <p:par>
                                <p:cTn id="135" presetID="37" presetClass="exit" presetSubtype="0" fill="hold" grpId="0" nodeType="withEffect">
                                  <p:stCondLst>
                                    <p:cond delay="0"/>
                                  </p:stCondLst>
                                  <p:childTnLst>
                                    <p:animEffect transition="out" filter="fade">
                                      <p:cBhvr>
                                        <p:cTn id="136" dur="1000"/>
                                        <p:tgtEl>
                                          <p:spTgt spid="162"/>
                                        </p:tgtEl>
                                      </p:cBhvr>
                                    </p:animEffect>
                                    <p:anim calcmode="lin" valueType="num">
                                      <p:cBhvr>
                                        <p:cTn id="137" dur="1000"/>
                                        <p:tgtEl>
                                          <p:spTgt spid="162"/>
                                        </p:tgtEl>
                                        <p:attrNameLst>
                                          <p:attrName>ppt_x</p:attrName>
                                        </p:attrNameLst>
                                      </p:cBhvr>
                                      <p:tavLst>
                                        <p:tav tm="0">
                                          <p:val>
                                            <p:strVal val="ppt_x"/>
                                          </p:val>
                                        </p:tav>
                                        <p:tav tm="100000">
                                          <p:val>
                                            <p:strVal val="ppt_x"/>
                                          </p:val>
                                        </p:tav>
                                      </p:tavLst>
                                    </p:anim>
                                    <p:anim calcmode="lin" valueType="num">
                                      <p:cBhvr>
                                        <p:cTn id="138" dur="100" decel="100000"/>
                                        <p:tgtEl>
                                          <p:spTgt spid="162"/>
                                        </p:tgtEl>
                                        <p:attrNameLst>
                                          <p:attrName>ppt_y</p:attrName>
                                        </p:attrNameLst>
                                      </p:cBhvr>
                                      <p:tavLst>
                                        <p:tav tm="0">
                                          <p:val>
                                            <p:strVal val="ppt_y"/>
                                          </p:val>
                                        </p:tav>
                                        <p:tav tm="100000">
                                          <p:val>
                                            <p:strVal val="ppt_y-.03"/>
                                          </p:val>
                                        </p:tav>
                                      </p:tavLst>
                                    </p:anim>
                                    <p:anim calcmode="lin" valueType="num">
                                      <p:cBhvr>
                                        <p:cTn id="139" dur="900" accel="100000">
                                          <p:stCondLst>
                                            <p:cond delay="100"/>
                                          </p:stCondLst>
                                        </p:cTn>
                                        <p:tgtEl>
                                          <p:spTgt spid="162"/>
                                        </p:tgtEl>
                                        <p:attrNameLst>
                                          <p:attrName>ppt_y</p:attrName>
                                        </p:attrNameLst>
                                      </p:cBhvr>
                                      <p:tavLst>
                                        <p:tav tm="0">
                                          <p:val>
                                            <p:strVal val="ppt_y"/>
                                          </p:val>
                                        </p:tav>
                                        <p:tav tm="100000">
                                          <p:val>
                                            <p:strVal val="ppt_y+1"/>
                                          </p:val>
                                        </p:tav>
                                      </p:tavLst>
                                    </p:anim>
                                    <p:set>
                                      <p:cBhvr>
                                        <p:cTn id="140" dur="1" fill="hold">
                                          <p:stCondLst>
                                            <p:cond delay="999"/>
                                          </p:stCondLst>
                                        </p:cTn>
                                        <p:tgtEl>
                                          <p:spTgt spid="162"/>
                                        </p:tgtEl>
                                        <p:attrNameLst>
                                          <p:attrName>style.visibility</p:attrName>
                                        </p:attrNameLst>
                                      </p:cBhvr>
                                      <p:to>
                                        <p:strVal val="hidden"/>
                                      </p:to>
                                    </p:set>
                                  </p:childTnLst>
                                </p:cTn>
                              </p:par>
                              <p:par>
                                <p:cTn id="141" presetID="37" presetClass="exit" presetSubtype="0" fill="hold" nodeType="withEffect">
                                  <p:stCondLst>
                                    <p:cond delay="0"/>
                                  </p:stCondLst>
                                  <p:childTnLst>
                                    <p:animEffect transition="out" filter="fade">
                                      <p:cBhvr>
                                        <p:cTn id="142" dur="1000"/>
                                        <p:tgtEl>
                                          <p:spTgt spid="163"/>
                                        </p:tgtEl>
                                      </p:cBhvr>
                                    </p:animEffect>
                                    <p:anim calcmode="lin" valueType="num">
                                      <p:cBhvr>
                                        <p:cTn id="143" dur="1000"/>
                                        <p:tgtEl>
                                          <p:spTgt spid="163"/>
                                        </p:tgtEl>
                                        <p:attrNameLst>
                                          <p:attrName>ppt_x</p:attrName>
                                        </p:attrNameLst>
                                      </p:cBhvr>
                                      <p:tavLst>
                                        <p:tav tm="0">
                                          <p:val>
                                            <p:strVal val="ppt_x"/>
                                          </p:val>
                                        </p:tav>
                                        <p:tav tm="100000">
                                          <p:val>
                                            <p:strVal val="ppt_x"/>
                                          </p:val>
                                        </p:tav>
                                      </p:tavLst>
                                    </p:anim>
                                    <p:anim calcmode="lin" valueType="num">
                                      <p:cBhvr>
                                        <p:cTn id="144" dur="100" decel="100000"/>
                                        <p:tgtEl>
                                          <p:spTgt spid="163"/>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163"/>
                                        </p:tgtEl>
                                        <p:attrNameLst>
                                          <p:attrName>ppt_y</p:attrName>
                                        </p:attrNameLst>
                                      </p:cBhvr>
                                      <p:tavLst>
                                        <p:tav tm="0">
                                          <p:val>
                                            <p:strVal val="ppt_y"/>
                                          </p:val>
                                        </p:tav>
                                        <p:tav tm="100000">
                                          <p:val>
                                            <p:strVal val="ppt_y+1"/>
                                          </p:val>
                                        </p:tav>
                                      </p:tavLst>
                                    </p:anim>
                                    <p:set>
                                      <p:cBhvr>
                                        <p:cTn id="146" dur="1" fill="hold">
                                          <p:stCondLst>
                                            <p:cond delay="999"/>
                                          </p:stCondLst>
                                        </p:cTn>
                                        <p:tgtEl>
                                          <p:spTgt spid="163"/>
                                        </p:tgtEl>
                                        <p:attrNameLst>
                                          <p:attrName>style.visibility</p:attrName>
                                        </p:attrNameLst>
                                      </p:cBhvr>
                                      <p:to>
                                        <p:strVal val="hidden"/>
                                      </p:to>
                                    </p:set>
                                  </p:childTnLst>
                                </p:cTn>
                              </p:par>
                              <p:par>
                                <p:cTn id="147" presetID="37" presetClass="exit" presetSubtype="0" fill="hold" grpId="0" nodeType="withEffect">
                                  <p:stCondLst>
                                    <p:cond delay="0"/>
                                  </p:stCondLst>
                                  <p:childTnLst>
                                    <p:animEffect transition="out" filter="fade">
                                      <p:cBhvr>
                                        <p:cTn id="148" dur="1000"/>
                                        <p:tgtEl>
                                          <p:spTgt spid="170"/>
                                        </p:tgtEl>
                                      </p:cBhvr>
                                    </p:animEffect>
                                    <p:anim calcmode="lin" valueType="num">
                                      <p:cBhvr>
                                        <p:cTn id="149" dur="1000"/>
                                        <p:tgtEl>
                                          <p:spTgt spid="170"/>
                                        </p:tgtEl>
                                        <p:attrNameLst>
                                          <p:attrName>ppt_x</p:attrName>
                                        </p:attrNameLst>
                                      </p:cBhvr>
                                      <p:tavLst>
                                        <p:tav tm="0">
                                          <p:val>
                                            <p:strVal val="ppt_x"/>
                                          </p:val>
                                        </p:tav>
                                        <p:tav tm="100000">
                                          <p:val>
                                            <p:strVal val="ppt_x"/>
                                          </p:val>
                                        </p:tav>
                                      </p:tavLst>
                                    </p:anim>
                                    <p:anim calcmode="lin" valueType="num">
                                      <p:cBhvr>
                                        <p:cTn id="150" dur="100" decel="100000"/>
                                        <p:tgtEl>
                                          <p:spTgt spid="170"/>
                                        </p:tgtEl>
                                        <p:attrNameLst>
                                          <p:attrName>ppt_y</p:attrName>
                                        </p:attrNameLst>
                                      </p:cBhvr>
                                      <p:tavLst>
                                        <p:tav tm="0">
                                          <p:val>
                                            <p:strVal val="ppt_y"/>
                                          </p:val>
                                        </p:tav>
                                        <p:tav tm="100000">
                                          <p:val>
                                            <p:strVal val="ppt_y-.03"/>
                                          </p:val>
                                        </p:tav>
                                      </p:tavLst>
                                    </p:anim>
                                    <p:anim calcmode="lin" valueType="num">
                                      <p:cBhvr>
                                        <p:cTn id="151" dur="900" accel="100000">
                                          <p:stCondLst>
                                            <p:cond delay="100"/>
                                          </p:stCondLst>
                                        </p:cTn>
                                        <p:tgtEl>
                                          <p:spTgt spid="170"/>
                                        </p:tgtEl>
                                        <p:attrNameLst>
                                          <p:attrName>ppt_y</p:attrName>
                                        </p:attrNameLst>
                                      </p:cBhvr>
                                      <p:tavLst>
                                        <p:tav tm="0">
                                          <p:val>
                                            <p:strVal val="ppt_y"/>
                                          </p:val>
                                        </p:tav>
                                        <p:tav tm="100000">
                                          <p:val>
                                            <p:strVal val="ppt_y+1"/>
                                          </p:val>
                                        </p:tav>
                                      </p:tavLst>
                                    </p:anim>
                                    <p:set>
                                      <p:cBhvr>
                                        <p:cTn id="152" dur="1" fill="hold">
                                          <p:stCondLst>
                                            <p:cond delay="999"/>
                                          </p:stCondLst>
                                        </p:cTn>
                                        <p:tgtEl>
                                          <p:spTgt spid="170"/>
                                        </p:tgtEl>
                                        <p:attrNameLst>
                                          <p:attrName>style.visibility</p:attrName>
                                        </p:attrNameLst>
                                      </p:cBhvr>
                                      <p:to>
                                        <p:strVal val="hidden"/>
                                      </p:to>
                                    </p:set>
                                  </p:childTnLst>
                                </p:cTn>
                              </p:par>
                              <p:par>
                                <p:cTn id="153" presetID="37" presetClass="exit" presetSubtype="0" fill="hold" grpId="0" nodeType="withEffect">
                                  <p:stCondLst>
                                    <p:cond delay="0"/>
                                  </p:stCondLst>
                                  <p:childTnLst>
                                    <p:animEffect transition="out" filter="fade">
                                      <p:cBhvr>
                                        <p:cTn id="154" dur="1000"/>
                                        <p:tgtEl>
                                          <p:spTgt spid="171"/>
                                        </p:tgtEl>
                                      </p:cBhvr>
                                    </p:animEffect>
                                    <p:anim calcmode="lin" valueType="num">
                                      <p:cBhvr>
                                        <p:cTn id="155" dur="1000"/>
                                        <p:tgtEl>
                                          <p:spTgt spid="171"/>
                                        </p:tgtEl>
                                        <p:attrNameLst>
                                          <p:attrName>ppt_x</p:attrName>
                                        </p:attrNameLst>
                                      </p:cBhvr>
                                      <p:tavLst>
                                        <p:tav tm="0">
                                          <p:val>
                                            <p:strVal val="ppt_x"/>
                                          </p:val>
                                        </p:tav>
                                        <p:tav tm="100000">
                                          <p:val>
                                            <p:strVal val="ppt_x"/>
                                          </p:val>
                                        </p:tav>
                                      </p:tavLst>
                                    </p:anim>
                                    <p:anim calcmode="lin" valueType="num">
                                      <p:cBhvr>
                                        <p:cTn id="156" dur="100" decel="100000"/>
                                        <p:tgtEl>
                                          <p:spTgt spid="171"/>
                                        </p:tgtEl>
                                        <p:attrNameLst>
                                          <p:attrName>ppt_y</p:attrName>
                                        </p:attrNameLst>
                                      </p:cBhvr>
                                      <p:tavLst>
                                        <p:tav tm="0">
                                          <p:val>
                                            <p:strVal val="ppt_y"/>
                                          </p:val>
                                        </p:tav>
                                        <p:tav tm="100000">
                                          <p:val>
                                            <p:strVal val="ppt_y-.03"/>
                                          </p:val>
                                        </p:tav>
                                      </p:tavLst>
                                    </p:anim>
                                    <p:anim calcmode="lin" valueType="num">
                                      <p:cBhvr>
                                        <p:cTn id="157" dur="900" accel="100000">
                                          <p:stCondLst>
                                            <p:cond delay="100"/>
                                          </p:stCondLst>
                                        </p:cTn>
                                        <p:tgtEl>
                                          <p:spTgt spid="171"/>
                                        </p:tgtEl>
                                        <p:attrNameLst>
                                          <p:attrName>ppt_y</p:attrName>
                                        </p:attrNameLst>
                                      </p:cBhvr>
                                      <p:tavLst>
                                        <p:tav tm="0">
                                          <p:val>
                                            <p:strVal val="ppt_y"/>
                                          </p:val>
                                        </p:tav>
                                        <p:tav tm="100000">
                                          <p:val>
                                            <p:strVal val="ppt_y+1"/>
                                          </p:val>
                                        </p:tav>
                                      </p:tavLst>
                                    </p:anim>
                                    <p:set>
                                      <p:cBhvr>
                                        <p:cTn id="158" dur="1" fill="hold">
                                          <p:stCondLst>
                                            <p:cond delay="999"/>
                                          </p:stCondLst>
                                        </p:cTn>
                                        <p:tgtEl>
                                          <p:spTgt spid="171"/>
                                        </p:tgtEl>
                                        <p:attrNameLst>
                                          <p:attrName>style.visibility</p:attrName>
                                        </p:attrNameLst>
                                      </p:cBhvr>
                                      <p:to>
                                        <p:strVal val="hidden"/>
                                      </p:to>
                                    </p:set>
                                  </p:childTnLst>
                                </p:cTn>
                              </p:par>
                              <p:par>
                                <p:cTn id="159" presetID="37" presetClass="exit" presetSubtype="0" fill="hold" grpId="0" nodeType="withEffect">
                                  <p:stCondLst>
                                    <p:cond delay="0"/>
                                  </p:stCondLst>
                                  <p:childTnLst>
                                    <p:animEffect transition="out" filter="fade">
                                      <p:cBhvr>
                                        <p:cTn id="160" dur="1000"/>
                                        <p:tgtEl>
                                          <p:spTgt spid="172"/>
                                        </p:tgtEl>
                                      </p:cBhvr>
                                    </p:animEffect>
                                    <p:anim calcmode="lin" valueType="num">
                                      <p:cBhvr>
                                        <p:cTn id="161" dur="1000"/>
                                        <p:tgtEl>
                                          <p:spTgt spid="172"/>
                                        </p:tgtEl>
                                        <p:attrNameLst>
                                          <p:attrName>ppt_x</p:attrName>
                                        </p:attrNameLst>
                                      </p:cBhvr>
                                      <p:tavLst>
                                        <p:tav tm="0">
                                          <p:val>
                                            <p:strVal val="ppt_x"/>
                                          </p:val>
                                        </p:tav>
                                        <p:tav tm="100000">
                                          <p:val>
                                            <p:strVal val="ppt_x"/>
                                          </p:val>
                                        </p:tav>
                                      </p:tavLst>
                                    </p:anim>
                                    <p:anim calcmode="lin" valueType="num">
                                      <p:cBhvr>
                                        <p:cTn id="162" dur="100" decel="100000"/>
                                        <p:tgtEl>
                                          <p:spTgt spid="172"/>
                                        </p:tgtEl>
                                        <p:attrNameLst>
                                          <p:attrName>ppt_y</p:attrName>
                                        </p:attrNameLst>
                                      </p:cBhvr>
                                      <p:tavLst>
                                        <p:tav tm="0">
                                          <p:val>
                                            <p:strVal val="ppt_y"/>
                                          </p:val>
                                        </p:tav>
                                        <p:tav tm="100000">
                                          <p:val>
                                            <p:strVal val="ppt_y-.03"/>
                                          </p:val>
                                        </p:tav>
                                      </p:tavLst>
                                    </p:anim>
                                    <p:anim calcmode="lin" valueType="num">
                                      <p:cBhvr>
                                        <p:cTn id="163" dur="900" accel="100000">
                                          <p:stCondLst>
                                            <p:cond delay="100"/>
                                          </p:stCondLst>
                                        </p:cTn>
                                        <p:tgtEl>
                                          <p:spTgt spid="172"/>
                                        </p:tgtEl>
                                        <p:attrNameLst>
                                          <p:attrName>ppt_y</p:attrName>
                                        </p:attrNameLst>
                                      </p:cBhvr>
                                      <p:tavLst>
                                        <p:tav tm="0">
                                          <p:val>
                                            <p:strVal val="ppt_y"/>
                                          </p:val>
                                        </p:tav>
                                        <p:tav tm="100000">
                                          <p:val>
                                            <p:strVal val="ppt_y+1"/>
                                          </p:val>
                                        </p:tav>
                                      </p:tavLst>
                                    </p:anim>
                                    <p:set>
                                      <p:cBhvr>
                                        <p:cTn id="164" dur="1" fill="hold">
                                          <p:stCondLst>
                                            <p:cond delay="999"/>
                                          </p:stCondLst>
                                        </p:cTn>
                                        <p:tgtEl>
                                          <p:spTgt spid="172"/>
                                        </p:tgtEl>
                                        <p:attrNameLst>
                                          <p:attrName>style.visibility</p:attrName>
                                        </p:attrNameLst>
                                      </p:cBhvr>
                                      <p:to>
                                        <p:strVal val="hidden"/>
                                      </p:to>
                                    </p:set>
                                  </p:childTnLst>
                                </p:cTn>
                              </p:par>
                              <p:par>
                                <p:cTn id="165" presetID="37" presetClass="exit" presetSubtype="0" fill="hold" grpId="0" nodeType="withEffect">
                                  <p:stCondLst>
                                    <p:cond delay="0"/>
                                  </p:stCondLst>
                                  <p:childTnLst>
                                    <p:animEffect transition="out" filter="fade">
                                      <p:cBhvr>
                                        <p:cTn id="166" dur="1000"/>
                                        <p:tgtEl>
                                          <p:spTgt spid="173"/>
                                        </p:tgtEl>
                                      </p:cBhvr>
                                    </p:animEffect>
                                    <p:anim calcmode="lin" valueType="num">
                                      <p:cBhvr>
                                        <p:cTn id="167" dur="1000"/>
                                        <p:tgtEl>
                                          <p:spTgt spid="173"/>
                                        </p:tgtEl>
                                        <p:attrNameLst>
                                          <p:attrName>ppt_x</p:attrName>
                                        </p:attrNameLst>
                                      </p:cBhvr>
                                      <p:tavLst>
                                        <p:tav tm="0">
                                          <p:val>
                                            <p:strVal val="ppt_x"/>
                                          </p:val>
                                        </p:tav>
                                        <p:tav tm="100000">
                                          <p:val>
                                            <p:strVal val="ppt_x"/>
                                          </p:val>
                                        </p:tav>
                                      </p:tavLst>
                                    </p:anim>
                                    <p:anim calcmode="lin" valueType="num">
                                      <p:cBhvr>
                                        <p:cTn id="168" dur="100" decel="100000"/>
                                        <p:tgtEl>
                                          <p:spTgt spid="173"/>
                                        </p:tgtEl>
                                        <p:attrNameLst>
                                          <p:attrName>ppt_y</p:attrName>
                                        </p:attrNameLst>
                                      </p:cBhvr>
                                      <p:tavLst>
                                        <p:tav tm="0">
                                          <p:val>
                                            <p:strVal val="ppt_y"/>
                                          </p:val>
                                        </p:tav>
                                        <p:tav tm="100000">
                                          <p:val>
                                            <p:strVal val="ppt_y-.03"/>
                                          </p:val>
                                        </p:tav>
                                      </p:tavLst>
                                    </p:anim>
                                    <p:anim calcmode="lin" valueType="num">
                                      <p:cBhvr>
                                        <p:cTn id="169" dur="900" accel="100000">
                                          <p:stCondLst>
                                            <p:cond delay="100"/>
                                          </p:stCondLst>
                                        </p:cTn>
                                        <p:tgtEl>
                                          <p:spTgt spid="173"/>
                                        </p:tgtEl>
                                        <p:attrNameLst>
                                          <p:attrName>ppt_y</p:attrName>
                                        </p:attrNameLst>
                                      </p:cBhvr>
                                      <p:tavLst>
                                        <p:tav tm="0">
                                          <p:val>
                                            <p:strVal val="ppt_y"/>
                                          </p:val>
                                        </p:tav>
                                        <p:tav tm="100000">
                                          <p:val>
                                            <p:strVal val="ppt_y+1"/>
                                          </p:val>
                                        </p:tav>
                                      </p:tavLst>
                                    </p:anim>
                                    <p:set>
                                      <p:cBhvr>
                                        <p:cTn id="170" dur="1" fill="hold">
                                          <p:stCondLst>
                                            <p:cond delay="999"/>
                                          </p:stCondLst>
                                        </p:cTn>
                                        <p:tgtEl>
                                          <p:spTgt spid="173"/>
                                        </p:tgtEl>
                                        <p:attrNameLst>
                                          <p:attrName>style.visibility</p:attrName>
                                        </p:attrNameLst>
                                      </p:cBhvr>
                                      <p:to>
                                        <p:strVal val="hidden"/>
                                      </p:to>
                                    </p:set>
                                  </p:childTnLst>
                                </p:cTn>
                              </p:par>
                              <p:par>
                                <p:cTn id="171" presetID="37" presetClass="exit" presetSubtype="0" fill="hold" grpId="0" nodeType="withEffect">
                                  <p:stCondLst>
                                    <p:cond delay="0"/>
                                  </p:stCondLst>
                                  <p:childTnLst>
                                    <p:animEffect transition="out" filter="fade">
                                      <p:cBhvr>
                                        <p:cTn id="172" dur="1000"/>
                                        <p:tgtEl>
                                          <p:spTgt spid="174"/>
                                        </p:tgtEl>
                                      </p:cBhvr>
                                    </p:animEffect>
                                    <p:anim calcmode="lin" valueType="num">
                                      <p:cBhvr>
                                        <p:cTn id="173" dur="1000"/>
                                        <p:tgtEl>
                                          <p:spTgt spid="174"/>
                                        </p:tgtEl>
                                        <p:attrNameLst>
                                          <p:attrName>ppt_x</p:attrName>
                                        </p:attrNameLst>
                                      </p:cBhvr>
                                      <p:tavLst>
                                        <p:tav tm="0">
                                          <p:val>
                                            <p:strVal val="ppt_x"/>
                                          </p:val>
                                        </p:tav>
                                        <p:tav tm="100000">
                                          <p:val>
                                            <p:strVal val="ppt_x"/>
                                          </p:val>
                                        </p:tav>
                                      </p:tavLst>
                                    </p:anim>
                                    <p:anim calcmode="lin" valueType="num">
                                      <p:cBhvr>
                                        <p:cTn id="174" dur="100" decel="100000"/>
                                        <p:tgtEl>
                                          <p:spTgt spid="174"/>
                                        </p:tgtEl>
                                        <p:attrNameLst>
                                          <p:attrName>ppt_y</p:attrName>
                                        </p:attrNameLst>
                                      </p:cBhvr>
                                      <p:tavLst>
                                        <p:tav tm="0">
                                          <p:val>
                                            <p:strVal val="ppt_y"/>
                                          </p:val>
                                        </p:tav>
                                        <p:tav tm="100000">
                                          <p:val>
                                            <p:strVal val="ppt_y-.03"/>
                                          </p:val>
                                        </p:tav>
                                      </p:tavLst>
                                    </p:anim>
                                    <p:anim calcmode="lin" valueType="num">
                                      <p:cBhvr>
                                        <p:cTn id="175" dur="900" accel="100000">
                                          <p:stCondLst>
                                            <p:cond delay="100"/>
                                          </p:stCondLst>
                                        </p:cTn>
                                        <p:tgtEl>
                                          <p:spTgt spid="174"/>
                                        </p:tgtEl>
                                        <p:attrNameLst>
                                          <p:attrName>ppt_y</p:attrName>
                                        </p:attrNameLst>
                                      </p:cBhvr>
                                      <p:tavLst>
                                        <p:tav tm="0">
                                          <p:val>
                                            <p:strVal val="ppt_y"/>
                                          </p:val>
                                        </p:tav>
                                        <p:tav tm="100000">
                                          <p:val>
                                            <p:strVal val="ppt_y+1"/>
                                          </p:val>
                                        </p:tav>
                                      </p:tavLst>
                                    </p:anim>
                                    <p:set>
                                      <p:cBhvr>
                                        <p:cTn id="176" dur="1" fill="hold">
                                          <p:stCondLst>
                                            <p:cond delay="999"/>
                                          </p:stCondLst>
                                        </p:cTn>
                                        <p:tgtEl>
                                          <p:spTgt spid="174"/>
                                        </p:tgtEl>
                                        <p:attrNameLst>
                                          <p:attrName>style.visibility</p:attrName>
                                        </p:attrNameLst>
                                      </p:cBhvr>
                                      <p:to>
                                        <p:strVal val="hidden"/>
                                      </p:to>
                                    </p:set>
                                  </p:childTnLst>
                                </p:cTn>
                              </p:par>
                              <p:par>
                                <p:cTn id="177" presetID="37" presetClass="exit" presetSubtype="0" fill="hold" grpId="0" nodeType="withEffect">
                                  <p:stCondLst>
                                    <p:cond delay="0"/>
                                  </p:stCondLst>
                                  <p:childTnLst>
                                    <p:animEffect transition="out" filter="fade">
                                      <p:cBhvr>
                                        <p:cTn id="178" dur="1000"/>
                                        <p:tgtEl>
                                          <p:spTgt spid="175"/>
                                        </p:tgtEl>
                                      </p:cBhvr>
                                    </p:animEffect>
                                    <p:anim calcmode="lin" valueType="num">
                                      <p:cBhvr>
                                        <p:cTn id="179" dur="1000"/>
                                        <p:tgtEl>
                                          <p:spTgt spid="175"/>
                                        </p:tgtEl>
                                        <p:attrNameLst>
                                          <p:attrName>ppt_x</p:attrName>
                                        </p:attrNameLst>
                                      </p:cBhvr>
                                      <p:tavLst>
                                        <p:tav tm="0">
                                          <p:val>
                                            <p:strVal val="ppt_x"/>
                                          </p:val>
                                        </p:tav>
                                        <p:tav tm="100000">
                                          <p:val>
                                            <p:strVal val="ppt_x"/>
                                          </p:val>
                                        </p:tav>
                                      </p:tavLst>
                                    </p:anim>
                                    <p:anim calcmode="lin" valueType="num">
                                      <p:cBhvr>
                                        <p:cTn id="180" dur="100" decel="100000"/>
                                        <p:tgtEl>
                                          <p:spTgt spid="175"/>
                                        </p:tgtEl>
                                        <p:attrNameLst>
                                          <p:attrName>ppt_y</p:attrName>
                                        </p:attrNameLst>
                                      </p:cBhvr>
                                      <p:tavLst>
                                        <p:tav tm="0">
                                          <p:val>
                                            <p:strVal val="ppt_y"/>
                                          </p:val>
                                        </p:tav>
                                        <p:tav tm="100000">
                                          <p:val>
                                            <p:strVal val="ppt_y-.03"/>
                                          </p:val>
                                        </p:tav>
                                      </p:tavLst>
                                    </p:anim>
                                    <p:anim calcmode="lin" valueType="num">
                                      <p:cBhvr>
                                        <p:cTn id="181" dur="900" accel="100000">
                                          <p:stCondLst>
                                            <p:cond delay="100"/>
                                          </p:stCondLst>
                                        </p:cTn>
                                        <p:tgtEl>
                                          <p:spTgt spid="175"/>
                                        </p:tgtEl>
                                        <p:attrNameLst>
                                          <p:attrName>ppt_y</p:attrName>
                                        </p:attrNameLst>
                                      </p:cBhvr>
                                      <p:tavLst>
                                        <p:tav tm="0">
                                          <p:val>
                                            <p:strVal val="ppt_y"/>
                                          </p:val>
                                        </p:tav>
                                        <p:tav tm="100000">
                                          <p:val>
                                            <p:strVal val="ppt_y+1"/>
                                          </p:val>
                                        </p:tav>
                                      </p:tavLst>
                                    </p:anim>
                                    <p:set>
                                      <p:cBhvr>
                                        <p:cTn id="182" dur="1" fill="hold">
                                          <p:stCondLst>
                                            <p:cond delay="999"/>
                                          </p:stCondLst>
                                        </p:cTn>
                                        <p:tgtEl>
                                          <p:spTgt spid="175"/>
                                        </p:tgtEl>
                                        <p:attrNameLst>
                                          <p:attrName>style.visibility</p:attrName>
                                        </p:attrNameLst>
                                      </p:cBhvr>
                                      <p:to>
                                        <p:strVal val="hidden"/>
                                      </p:to>
                                    </p:set>
                                  </p:childTnLst>
                                </p:cTn>
                              </p:par>
                              <p:par>
                                <p:cTn id="183" presetID="37" presetClass="exit" presetSubtype="0" fill="hold" grpId="0" nodeType="withEffect">
                                  <p:stCondLst>
                                    <p:cond delay="0"/>
                                  </p:stCondLst>
                                  <p:childTnLst>
                                    <p:animEffect transition="out" filter="fade">
                                      <p:cBhvr>
                                        <p:cTn id="184" dur="1000"/>
                                        <p:tgtEl>
                                          <p:spTgt spid="176"/>
                                        </p:tgtEl>
                                      </p:cBhvr>
                                    </p:animEffect>
                                    <p:anim calcmode="lin" valueType="num">
                                      <p:cBhvr>
                                        <p:cTn id="185" dur="1000"/>
                                        <p:tgtEl>
                                          <p:spTgt spid="176"/>
                                        </p:tgtEl>
                                        <p:attrNameLst>
                                          <p:attrName>ppt_x</p:attrName>
                                        </p:attrNameLst>
                                      </p:cBhvr>
                                      <p:tavLst>
                                        <p:tav tm="0">
                                          <p:val>
                                            <p:strVal val="ppt_x"/>
                                          </p:val>
                                        </p:tav>
                                        <p:tav tm="100000">
                                          <p:val>
                                            <p:strVal val="ppt_x"/>
                                          </p:val>
                                        </p:tav>
                                      </p:tavLst>
                                    </p:anim>
                                    <p:anim calcmode="lin" valueType="num">
                                      <p:cBhvr>
                                        <p:cTn id="186" dur="100" decel="100000"/>
                                        <p:tgtEl>
                                          <p:spTgt spid="176"/>
                                        </p:tgtEl>
                                        <p:attrNameLst>
                                          <p:attrName>ppt_y</p:attrName>
                                        </p:attrNameLst>
                                      </p:cBhvr>
                                      <p:tavLst>
                                        <p:tav tm="0">
                                          <p:val>
                                            <p:strVal val="ppt_y"/>
                                          </p:val>
                                        </p:tav>
                                        <p:tav tm="100000">
                                          <p:val>
                                            <p:strVal val="ppt_y-.03"/>
                                          </p:val>
                                        </p:tav>
                                      </p:tavLst>
                                    </p:anim>
                                    <p:anim calcmode="lin" valueType="num">
                                      <p:cBhvr>
                                        <p:cTn id="187" dur="900" accel="100000">
                                          <p:stCondLst>
                                            <p:cond delay="100"/>
                                          </p:stCondLst>
                                        </p:cTn>
                                        <p:tgtEl>
                                          <p:spTgt spid="176"/>
                                        </p:tgtEl>
                                        <p:attrNameLst>
                                          <p:attrName>ppt_y</p:attrName>
                                        </p:attrNameLst>
                                      </p:cBhvr>
                                      <p:tavLst>
                                        <p:tav tm="0">
                                          <p:val>
                                            <p:strVal val="ppt_y"/>
                                          </p:val>
                                        </p:tav>
                                        <p:tav tm="100000">
                                          <p:val>
                                            <p:strVal val="ppt_y+1"/>
                                          </p:val>
                                        </p:tav>
                                      </p:tavLst>
                                    </p:anim>
                                    <p:set>
                                      <p:cBhvr>
                                        <p:cTn id="188" dur="1" fill="hold">
                                          <p:stCondLst>
                                            <p:cond delay="999"/>
                                          </p:stCondLst>
                                        </p:cTn>
                                        <p:tgtEl>
                                          <p:spTgt spid="176"/>
                                        </p:tgtEl>
                                        <p:attrNameLst>
                                          <p:attrName>style.visibility</p:attrName>
                                        </p:attrNameLst>
                                      </p:cBhvr>
                                      <p:to>
                                        <p:strVal val="hidden"/>
                                      </p:to>
                                    </p:set>
                                  </p:childTnLst>
                                </p:cTn>
                              </p:par>
                              <p:par>
                                <p:cTn id="189" presetID="37" presetClass="exit" presetSubtype="0" fill="hold" grpId="0" nodeType="withEffect">
                                  <p:stCondLst>
                                    <p:cond delay="0"/>
                                  </p:stCondLst>
                                  <p:childTnLst>
                                    <p:animEffect transition="out" filter="fade">
                                      <p:cBhvr>
                                        <p:cTn id="190" dur="1000"/>
                                        <p:tgtEl>
                                          <p:spTgt spid="177"/>
                                        </p:tgtEl>
                                      </p:cBhvr>
                                    </p:animEffect>
                                    <p:anim calcmode="lin" valueType="num">
                                      <p:cBhvr>
                                        <p:cTn id="191" dur="1000"/>
                                        <p:tgtEl>
                                          <p:spTgt spid="177"/>
                                        </p:tgtEl>
                                        <p:attrNameLst>
                                          <p:attrName>ppt_x</p:attrName>
                                        </p:attrNameLst>
                                      </p:cBhvr>
                                      <p:tavLst>
                                        <p:tav tm="0">
                                          <p:val>
                                            <p:strVal val="ppt_x"/>
                                          </p:val>
                                        </p:tav>
                                        <p:tav tm="100000">
                                          <p:val>
                                            <p:strVal val="ppt_x"/>
                                          </p:val>
                                        </p:tav>
                                      </p:tavLst>
                                    </p:anim>
                                    <p:anim calcmode="lin" valueType="num">
                                      <p:cBhvr>
                                        <p:cTn id="192" dur="100" decel="100000"/>
                                        <p:tgtEl>
                                          <p:spTgt spid="177"/>
                                        </p:tgtEl>
                                        <p:attrNameLst>
                                          <p:attrName>ppt_y</p:attrName>
                                        </p:attrNameLst>
                                      </p:cBhvr>
                                      <p:tavLst>
                                        <p:tav tm="0">
                                          <p:val>
                                            <p:strVal val="ppt_y"/>
                                          </p:val>
                                        </p:tav>
                                        <p:tav tm="100000">
                                          <p:val>
                                            <p:strVal val="ppt_y-.03"/>
                                          </p:val>
                                        </p:tav>
                                      </p:tavLst>
                                    </p:anim>
                                    <p:anim calcmode="lin" valueType="num">
                                      <p:cBhvr>
                                        <p:cTn id="193" dur="900" accel="100000">
                                          <p:stCondLst>
                                            <p:cond delay="100"/>
                                          </p:stCondLst>
                                        </p:cTn>
                                        <p:tgtEl>
                                          <p:spTgt spid="177"/>
                                        </p:tgtEl>
                                        <p:attrNameLst>
                                          <p:attrName>ppt_y</p:attrName>
                                        </p:attrNameLst>
                                      </p:cBhvr>
                                      <p:tavLst>
                                        <p:tav tm="0">
                                          <p:val>
                                            <p:strVal val="ppt_y"/>
                                          </p:val>
                                        </p:tav>
                                        <p:tav tm="100000">
                                          <p:val>
                                            <p:strVal val="ppt_y+1"/>
                                          </p:val>
                                        </p:tav>
                                      </p:tavLst>
                                    </p:anim>
                                    <p:set>
                                      <p:cBhvr>
                                        <p:cTn id="194" dur="1" fill="hold">
                                          <p:stCondLst>
                                            <p:cond delay="999"/>
                                          </p:stCondLst>
                                        </p:cTn>
                                        <p:tgtEl>
                                          <p:spTgt spid="177"/>
                                        </p:tgtEl>
                                        <p:attrNameLst>
                                          <p:attrName>style.visibility</p:attrName>
                                        </p:attrNameLst>
                                      </p:cBhvr>
                                      <p:to>
                                        <p:strVal val="hidden"/>
                                      </p:to>
                                    </p:set>
                                  </p:childTnLst>
                                </p:cTn>
                              </p:par>
                              <p:par>
                                <p:cTn id="195" presetID="37" presetClass="exit" presetSubtype="0" fill="hold" nodeType="withEffect">
                                  <p:stCondLst>
                                    <p:cond delay="0"/>
                                  </p:stCondLst>
                                  <p:childTnLst>
                                    <p:animEffect transition="out" filter="fade">
                                      <p:cBhvr>
                                        <p:cTn id="196" dur="1000"/>
                                        <p:tgtEl>
                                          <p:spTgt spid="178"/>
                                        </p:tgtEl>
                                      </p:cBhvr>
                                    </p:animEffect>
                                    <p:anim calcmode="lin" valueType="num">
                                      <p:cBhvr>
                                        <p:cTn id="197" dur="1000"/>
                                        <p:tgtEl>
                                          <p:spTgt spid="178"/>
                                        </p:tgtEl>
                                        <p:attrNameLst>
                                          <p:attrName>ppt_x</p:attrName>
                                        </p:attrNameLst>
                                      </p:cBhvr>
                                      <p:tavLst>
                                        <p:tav tm="0">
                                          <p:val>
                                            <p:strVal val="ppt_x"/>
                                          </p:val>
                                        </p:tav>
                                        <p:tav tm="100000">
                                          <p:val>
                                            <p:strVal val="ppt_x"/>
                                          </p:val>
                                        </p:tav>
                                      </p:tavLst>
                                    </p:anim>
                                    <p:anim calcmode="lin" valueType="num">
                                      <p:cBhvr>
                                        <p:cTn id="198" dur="100" decel="100000"/>
                                        <p:tgtEl>
                                          <p:spTgt spid="178"/>
                                        </p:tgtEl>
                                        <p:attrNameLst>
                                          <p:attrName>ppt_y</p:attrName>
                                        </p:attrNameLst>
                                      </p:cBhvr>
                                      <p:tavLst>
                                        <p:tav tm="0">
                                          <p:val>
                                            <p:strVal val="ppt_y"/>
                                          </p:val>
                                        </p:tav>
                                        <p:tav tm="100000">
                                          <p:val>
                                            <p:strVal val="ppt_y-.03"/>
                                          </p:val>
                                        </p:tav>
                                      </p:tavLst>
                                    </p:anim>
                                    <p:anim calcmode="lin" valueType="num">
                                      <p:cBhvr>
                                        <p:cTn id="199" dur="900" accel="100000">
                                          <p:stCondLst>
                                            <p:cond delay="100"/>
                                          </p:stCondLst>
                                        </p:cTn>
                                        <p:tgtEl>
                                          <p:spTgt spid="178"/>
                                        </p:tgtEl>
                                        <p:attrNameLst>
                                          <p:attrName>ppt_y</p:attrName>
                                        </p:attrNameLst>
                                      </p:cBhvr>
                                      <p:tavLst>
                                        <p:tav tm="0">
                                          <p:val>
                                            <p:strVal val="ppt_y"/>
                                          </p:val>
                                        </p:tav>
                                        <p:tav tm="100000">
                                          <p:val>
                                            <p:strVal val="ppt_y+1"/>
                                          </p:val>
                                        </p:tav>
                                      </p:tavLst>
                                    </p:anim>
                                    <p:set>
                                      <p:cBhvr>
                                        <p:cTn id="200" dur="1" fill="hold">
                                          <p:stCondLst>
                                            <p:cond delay="999"/>
                                          </p:stCondLst>
                                        </p:cTn>
                                        <p:tgtEl>
                                          <p:spTgt spid="178"/>
                                        </p:tgtEl>
                                        <p:attrNameLst>
                                          <p:attrName>style.visibility</p:attrName>
                                        </p:attrNameLst>
                                      </p:cBhvr>
                                      <p:to>
                                        <p:strVal val="hidden"/>
                                      </p:to>
                                    </p:set>
                                  </p:childTnLst>
                                </p:cTn>
                              </p:par>
                              <p:par>
                                <p:cTn id="201" presetID="37" presetClass="exit" presetSubtype="0" fill="hold" nodeType="withEffect">
                                  <p:stCondLst>
                                    <p:cond delay="0"/>
                                  </p:stCondLst>
                                  <p:childTnLst>
                                    <p:animEffect transition="out" filter="fade">
                                      <p:cBhvr>
                                        <p:cTn id="202" dur="1000"/>
                                        <p:tgtEl>
                                          <p:spTgt spid="195"/>
                                        </p:tgtEl>
                                      </p:cBhvr>
                                    </p:animEffect>
                                    <p:anim calcmode="lin" valueType="num">
                                      <p:cBhvr>
                                        <p:cTn id="203" dur="1000"/>
                                        <p:tgtEl>
                                          <p:spTgt spid="195"/>
                                        </p:tgtEl>
                                        <p:attrNameLst>
                                          <p:attrName>ppt_x</p:attrName>
                                        </p:attrNameLst>
                                      </p:cBhvr>
                                      <p:tavLst>
                                        <p:tav tm="0">
                                          <p:val>
                                            <p:strVal val="ppt_x"/>
                                          </p:val>
                                        </p:tav>
                                        <p:tav tm="100000">
                                          <p:val>
                                            <p:strVal val="ppt_x"/>
                                          </p:val>
                                        </p:tav>
                                      </p:tavLst>
                                    </p:anim>
                                    <p:anim calcmode="lin" valueType="num">
                                      <p:cBhvr>
                                        <p:cTn id="204" dur="100" decel="100000"/>
                                        <p:tgtEl>
                                          <p:spTgt spid="195"/>
                                        </p:tgtEl>
                                        <p:attrNameLst>
                                          <p:attrName>ppt_y</p:attrName>
                                        </p:attrNameLst>
                                      </p:cBhvr>
                                      <p:tavLst>
                                        <p:tav tm="0">
                                          <p:val>
                                            <p:strVal val="ppt_y"/>
                                          </p:val>
                                        </p:tav>
                                        <p:tav tm="100000">
                                          <p:val>
                                            <p:strVal val="ppt_y-.03"/>
                                          </p:val>
                                        </p:tav>
                                      </p:tavLst>
                                    </p:anim>
                                    <p:anim calcmode="lin" valueType="num">
                                      <p:cBhvr>
                                        <p:cTn id="205" dur="900" accel="100000">
                                          <p:stCondLst>
                                            <p:cond delay="100"/>
                                          </p:stCondLst>
                                        </p:cTn>
                                        <p:tgtEl>
                                          <p:spTgt spid="195"/>
                                        </p:tgtEl>
                                        <p:attrNameLst>
                                          <p:attrName>ppt_y</p:attrName>
                                        </p:attrNameLst>
                                      </p:cBhvr>
                                      <p:tavLst>
                                        <p:tav tm="0">
                                          <p:val>
                                            <p:strVal val="ppt_y"/>
                                          </p:val>
                                        </p:tav>
                                        <p:tav tm="100000">
                                          <p:val>
                                            <p:strVal val="ppt_y+1"/>
                                          </p:val>
                                        </p:tav>
                                      </p:tavLst>
                                    </p:anim>
                                    <p:set>
                                      <p:cBhvr>
                                        <p:cTn id="206" dur="1" fill="hold">
                                          <p:stCondLst>
                                            <p:cond delay="999"/>
                                          </p:stCondLst>
                                        </p:cTn>
                                        <p:tgtEl>
                                          <p:spTgt spid="195"/>
                                        </p:tgtEl>
                                        <p:attrNameLst>
                                          <p:attrName>style.visibility</p:attrName>
                                        </p:attrNameLst>
                                      </p:cBhvr>
                                      <p:to>
                                        <p:strVal val="hidden"/>
                                      </p:to>
                                    </p:set>
                                  </p:childTnLst>
                                </p:cTn>
                              </p:par>
                              <p:par>
                                <p:cTn id="207" presetID="37" presetClass="exit" presetSubtype="0" fill="hold" grpId="0" nodeType="withEffect">
                                  <p:stCondLst>
                                    <p:cond delay="0"/>
                                  </p:stCondLst>
                                  <p:childTnLst>
                                    <p:animEffect transition="out" filter="fade">
                                      <p:cBhvr>
                                        <p:cTn id="208" dur="1000"/>
                                        <p:tgtEl>
                                          <p:spTgt spid="225"/>
                                        </p:tgtEl>
                                      </p:cBhvr>
                                    </p:animEffect>
                                    <p:anim calcmode="lin" valueType="num">
                                      <p:cBhvr>
                                        <p:cTn id="209" dur="1000"/>
                                        <p:tgtEl>
                                          <p:spTgt spid="225"/>
                                        </p:tgtEl>
                                        <p:attrNameLst>
                                          <p:attrName>ppt_x</p:attrName>
                                        </p:attrNameLst>
                                      </p:cBhvr>
                                      <p:tavLst>
                                        <p:tav tm="0">
                                          <p:val>
                                            <p:strVal val="ppt_x"/>
                                          </p:val>
                                        </p:tav>
                                        <p:tav tm="100000">
                                          <p:val>
                                            <p:strVal val="ppt_x"/>
                                          </p:val>
                                        </p:tav>
                                      </p:tavLst>
                                    </p:anim>
                                    <p:anim calcmode="lin" valueType="num">
                                      <p:cBhvr>
                                        <p:cTn id="210" dur="100" decel="100000"/>
                                        <p:tgtEl>
                                          <p:spTgt spid="225"/>
                                        </p:tgtEl>
                                        <p:attrNameLst>
                                          <p:attrName>ppt_y</p:attrName>
                                        </p:attrNameLst>
                                      </p:cBhvr>
                                      <p:tavLst>
                                        <p:tav tm="0">
                                          <p:val>
                                            <p:strVal val="ppt_y"/>
                                          </p:val>
                                        </p:tav>
                                        <p:tav tm="100000">
                                          <p:val>
                                            <p:strVal val="ppt_y-.03"/>
                                          </p:val>
                                        </p:tav>
                                      </p:tavLst>
                                    </p:anim>
                                    <p:anim calcmode="lin" valueType="num">
                                      <p:cBhvr>
                                        <p:cTn id="211" dur="900" accel="100000">
                                          <p:stCondLst>
                                            <p:cond delay="100"/>
                                          </p:stCondLst>
                                        </p:cTn>
                                        <p:tgtEl>
                                          <p:spTgt spid="225"/>
                                        </p:tgtEl>
                                        <p:attrNameLst>
                                          <p:attrName>ppt_y</p:attrName>
                                        </p:attrNameLst>
                                      </p:cBhvr>
                                      <p:tavLst>
                                        <p:tav tm="0">
                                          <p:val>
                                            <p:strVal val="ppt_y"/>
                                          </p:val>
                                        </p:tav>
                                        <p:tav tm="100000">
                                          <p:val>
                                            <p:strVal val="ppt_y+1"/>
                                          </p:val>
                                        </p:tav>
                                      </p:tavLst>
                                    </p:anim>
                                    <p:set>
                                      <p:cBhvr>
                                        <p:cTn id="212" dur="1" fill="hold">
                                          <p:stCondLst>
                                            <p:cond delay="999"/>
                                          </p:stCondLst>
                                        </p:cTn>
                                        <p:tgtEl>
                                          <p:spTgt spid="225"/>
                                        </p:tgtEl>
                                        <p:attrNameLst>
                                          <p:attrName>style.visibility</p:attrName>
                                        </p:attrNameLst>
                                      </p:cBhvr>
                                      <p:to>
                                        <p:strVal val="hidden"/>
                                      </p:to>
                                    </p:set>
                                  </p:childTnLst>
                                </p:cTn>
                              </p:par>
                              <p:par>
                                <p:cTn id="213" presetID="37" presetClass="exit" presetSubtype="0" fill="hold" grpId="0" nodeType="withEffect">
                                  <p:stCondLst>
                                    <p:cond delay="0"/>
                                  </p:stCondLst>
                                  <p:childTnLst>
                                    <p:animEffect transition="out" filter="fade">
                                      <p:cBhvr>
                                        <p:cTn id="214" dur="1000"/>
                                        <p:tgtEl>
                                          <p:spTgt spid="226"/>
                                        </p:tgtEl>
                                      </p:cBhvr>
                                    </p:animEffect>
                                    <p:anim calcmode="lin" valueType="num">
                                      <p:cBhvr>
                                        <p:cTn id="215" dur="1000"/>
                                        <p:tgtEl>
                                          <p:spTgt spid="226"/>
                                        </p:tgtEl>
                                        <p:attrNameLst>
                                          <p:attrName>ppt_x</p:attrName>
                                        </p:attrNameLst>
                                      </p:cBhvr>
                                      <p:tavLst>
                                        <p:tav tm="0">
                                          <p:val>
                                            <p:strVal val="ppt_x"/>
                                          </p:val>
                                        </p:tav>
                                        <p:tav tm="100000">
                                          <p:val>
                                            <p:strVal val="ppt_x"/>
                                          </p:val>
                                        </p:tav>
                                      </p:tavLst>
                                    </p:anim>
                                    <p:anim calcmode="lin" valueType="num">
                                      <p:cBhvr>
                                        <p:cTn id="216" dur="100" decel="100000"/>
                                        <p:tgtEl>
                                          <p:spTgt spid="226"/>
                                        </p:tgtEl>
                                        <p:attrNameLst>
                                          <p:attrName>ppt_y</p:attrName>
                                        </p:attrNameLst>
                                      </p:cBhvr>
                                      <p:tavLst>
                                        <p:tav tm="0">
                                          <p:val>
                                            <p:strVal val="ppt_y"/>
                                          </p:val>
                                        </p:tav>
                                        <p:tav tm="100000">
                                          <p:val>
                                            <p:strVal val="ppt_y-.03"/>
                                          </p:val>
                                        </p:tav>
                                      </p:tavLst>
                                    </p:anim>
                                    <p:anim calcmode="lin" valueType="num">
                                      <p:cBhvr>
                                        <p:cTn id="217" dur="900" accel="100000">
                                          <p:stCondLst>
                                            <p:cond delay="100"/>
                                          </p:stCondLst>
                                        </p:cTn>
                                        <p:tgtEl>
                                          <p:spTgt spid="226"/>
                                        </p:tgtEl>
                                        <p:attrNameLst>
                                          <p:attrName>ppt_y</p:attrName>
                                        </p:attrNameLst>
                                      </p:cBhvr>
                                      <p:tavLst>
                                        <p:tav tm="0">
                                          <p:val>
                                            <p:strVal val="ppt_y"/>
                                          </p:val>
                                        </p:tav>
                                        <p:tav tm="100000">
                                          <p:val>
                                            <p:strVal val="ppt_y+1"/>
                                          </p:val>
                                        </p:tav>
                                      </p:tavLst>
                                    </p:anim>
                                    <p:set>
                                      <p:cBhvr>
                                        <p:cTn id="218" dur="1" fill="hold">
                                          <p:stCondLst>
                                            <p:cond delay="999"/>
                                          </p:stCondLst>
                                        </p:cTn>
                                        <p:tgtEl>
                                          <p:spTgt spid="226"/>
                                        </p:tgtEl>
                                        <p:attrNameLst>
                                          <p:attrName>style.visibility</p:attrName>
                                        </p:attrNameLst>
                                      </p:cBhvr>
                                      <p:to>
                                        <p:strVal val="hidden"/>
                                      </p:to>
                                    </p:set>
                                  </p:childTnLst>
                                </p:cTn>
                              </p:par>
                              <p:par>
                                <p:cTn id="219" presetID="37" presetClass="exit" presetSubtype="0" fill="hold" grpId="0" nodeType="withEffect">
                                  <p:stCondLst>
                                    <p:cond delay="0"/>
                                  </p:stCondLst>
                                  <p:childTnLst>
                                    <p:animEffect transition="out" filter="fade">
                                      <p:cBhvr>
                                        <p:cTn id="220" dur="1000"/>
                                        <p:tgtEl>
                                          <p:spTgt spid="229"/>
                                        </p:tgtEl>
                                      </p:cBhvr>
                                    </p:animEffect>
                                    <p:anim calcmode="lin" valueType="num">
                                      <p:cBhvr>
                                        <p:cTn id="221" dur="1000"/>
                                        <p:tgtEl>
                                          <p:spTgt spid="229"/>
                                        </p:tgtEl>
                                        <p:attrNameLst>
                                          <p:attrName>ppt_x</p:attrName>
                                        </p:attrNameLst>
                                      </p:cBhvr>
                                      <p:tavLst>
                                        <p:tav tm="0">
                                          <p:val>
                                            <p:strVal val="ppt_x"/>
                                          </p:val>
                                        </p:tav>
                                        <p:tav tm="100000">
                                          <p:val>
                                            <p:strVal val="ppt_x"/>
                                          </p:val>
                                        </p:tav>
                                      </p:tavLst>
                                    </p:anim>
                                    <p:anim calcmode="lin" valueType="num">
                                      <p:cBhvr>
                                        <p:cTn id="222" dur="100" decel="100000"/>
                                        <p:tgtEl>
                                          <p:spTgt spid="229"/>
                                        </p:tgtEl>
                                        <p:attrNameLst>
                                          <p:attrName>ppt_y</p:attrName>
                                        </p:attrNameLst>
                                      </p:cBhvr>
                                      <p:tavLst>
                                        <p:tav tm="0">
                                          <p:val>
                                            <p:strVal val="ppt_y"/>
                                          </p:val>
                                        </p:tav>
                                        <p:tav tm="100000">
                                          <p:val>
                                            <p:strVal val="ppt_y-.03"/>
                                          </p:val>
                                        </p:tav>
                                      </p:tavLst>
                                    </p:anim>
                                    <p:anim calcmode="lin" valueType="num">
                                      <p:cBhvr>
                                        <p:cTn id="223" dur="900" accel="100000">
                                          <p:stCondLst>
                                            <p:cond delay="100"/>
                                          </p:stCondLst>
                                        </p:cTn>
                                        <p:tgtEl>
                                          <p:spTgt spid="229"/>
                                        </p:tgtEl>
                                        <p:attrNameLst>
                                          <p:attrName>ppt_y</p:attrName>
                                        </p:attrNameLst>
                                      </p:cBhvr>
                                      <p:tavLst>
                                        <p:tav tm="0">
                                          <p:val>
                                            <p:strVal val="ppt_y"/>
                                          </p:val>
                                        </p:tav>
                                        <p:tav tm="100000">
                                          <p:val>
                                            <p:strVal val="ppt_y+1"/>
                                          </p:val>
                                        </p:tav>
                                      </p:tavLst>
                                    </p:anim>
                                    <p:set>
                                      <p:cBhvr>
                                        <p:cTn id="224" dur="1" fill="hold">
                                          <p:stCondLst>
                                            <p:cond delay="999"/>
                                          </p:stCondLst>
                                        </p:cTn>
                                        <p:tgtEl>
                                          <p:spTgt spid="229"/>
                                        </p:tgtEl>
                                        <p:attrNameLst>
                                          <p:attrName>style.visibility</p:attrName>
                                        </p:attrNameLst>
                                      </p:cBhvr>
                                      <p:to>
                                        <p:strVal val="hidden"/>
                                      </p:to>
                                    </p:set>
                                  </p:childTnLst>
                                </p:cTn>
                              </p:par>
                              <p:par>
                                <p:cTn id="225" presetID="37" presetClass="exit" presetSubtype="0" fill="hold" grpId="0" nodeType="withEffect">
                                  <p:stCondLst>
                                    <p:cond delay="0"/>
                                  </p:stCondLst>
                                  <p:childTnLst>
                                    <p:animEffect transition="out" filter="fade">
                                      <p:cBhvr>
                                        <p:cTn id="226" dur="1000"/>
                                        <p:tgtEl>
                                          <p:spTgt spid="238"/>
                                        </p:tgtEl>
                                      </p:cBhvr>
                                    </p:animEffect>
                                    <p:anim calcmode="lin" valueType="num">
                                      <p:cBhvr>
                                        <p:cTn id="227" dur="1000"/>
                                        <p:tgtEl>
                                          <p:spTgt spid="238"/>
                                        </p:tgtEl>
                                        <p:attrNameLst>
                                          <p:attrName>ppt_x</p:attrName>
                                        </p:attrNameLst>
                                      </p:cBhvr>
                                      <p:tavLst>
                                        <p:tav tm="0">
                                          <p:val>
                                            <p:strVal val="ppt_x"/>
                                          </p:val>
                                        </p:tav>
                                        <p:tav tm="100000">
                                          <p:val>
                                            <p:strVal val="ppt_x"/>
                                          </p:val>
                                        </p:tav>
                                      </p:tavLst>
                                    </p:anim>
                                    <p:anim calcmode="lin" valueType="num">
                                      <p:cBhvr>
                                        <p:cTn id="228" dur="100" decel="100000"/>
                                        <p:tgtEl>
                                          <p:spTgt spid="238"/>
                                        </p:tgtEl>
                                        <p:attrNameLst>
                                          <p:attrName>ppt_y</p:attrName>
                                        </p:attrNameLst>
                                      </p:cBhvr>
                                      <p:tavLst>
                                        <p:tav tm="0">
                                          <p:val>
                                            <p:strVal val="ppt_y"/>
                                          </p:val>
                                        </p:tav>
                                        <p:tav tm="100000">
                                          <p:val>
                                            <p:strVal val="ppt_y-.03"/>
                                          </p:val>
                                        </p:tav>
                                      </p:tavLst>
                                    </p:anim>
                                    <p:anim calcmode="lin" valueType="num">
                                      <p:cBhvr>
                                        <p:cTn id="229" dur="900" accel="100000">
                                          <p:stCondLst>
                                            <p:cond delay="100"/>
                                          </p:stCondLst>
                                        </p:cTn>
                                        <p:tgtEl>
                                          <p:spTgt spid="238"/>
                                        </p:tgtEl>
                                        <p:attrNameLst>
                                          <p:attrName>ppt_y</p:attrName>
                                        </p:attrNameLst>
                                      </p:cBhvr>
                                      <p:tavLst>
                                        <p:tav tm="0">
                                          <p:val>
                                            <p:strVal val="ppt_y"/>
                                          </p:val>
                                        </p:tav>
                                        <p:tav tm="100000">
                                          <p:val>
                                            <p:strVal val="ppt_y+1"/>
                                          </p:val>
                                        </p:tav>
                                      </p:tavLst>
                                    </p:anim>
                                    <p:set>
                                      <p:cBhvr>
                                        <p:cTn id="230" dur="1" fill="hold">
                                          <p:stCondLst>
                                            <p:cond delay="999"/>
                                          </p:stCondLst>
                                        </p:cTn>
                                        <p:tgtEl>
                                          <p:spTgt spid="238"/>
                                        </p:tgtEl>
                                        <p:attrNameLst>
                                          <p:attrName>style.visibility</p:attrName>
                                        </p:attrNameLst>
                                      </p:cBhvr>
                                      <p:to>
                                        <p:strVal val="hidden"/>
                                      </p:to>
                                    </p:set>
                                  </p:childTnLst>
                                </p:cTn>
                              </p:par>
                              <p:par>
                                <p:cTn id="231" presetID="37" presetClass="exit" presetSubtype="0" fill="hold" nodeType="withEffect">
                                  <p:stCondLst>
                                    <p:cond delay="0"/>
                                  </p:stCondLst>
                                  <p:childTnLst>
                                    <p:animEffect transition="out" filter="fade">
                                      <p:cBhvr>
                                        <p:cTn id="232" dur="1000"/>
                                        <p:tgtEl>
                                          <p:spTgt spid="244"/>
                                        </p:tgtEl>
                                      </p:cBhvr>
                                    </p:animEffect>
                                    <p:anim calcmode="lin" valueType="num">
                                      <p:cBhvr>
                                        <p:cTn id="233" dur="1000"/>
                                        <p:tgtEl>
                                          <p:spTgt spid="244"/>
                                        </p:tgtEl>
                                        <p:attrNameLst>
                                          <p:attrName>ppt_x</p:attrName>
                                        </p:attrNameLst>
                                      </p:cBhvr>
                                      <p:tavLst>
                                        <p:tav tm="0">
                                          <p:val>
                                            <p:strVal val="ppt_x"/>
                                          </p:val>
                                        </p:tav>
                                        <p:tav tm="100000">
                                          <p:val>
                                            <p:strVal val="ppt_x"/>
                                          </p:val>
                                        </p:tav>
                                      </p:tavLst>
                                    </p:anim>
                                    <p:anim calcmode="lin" valueType="num">
                                      <p:cBhvr>
                                        <p:cTn id="234" dur="100" decel="100000"/>
                                        <p:tgtEl>
                                          <p:spTgt spid="244"/>
                                        </p:tgtEl>
                                        <p:attrNameLst>
                                          <p:attrName>ppt_y</p:attrName>
                                        </p:attrNameLst>
                                      </p:cBhvr>
                                      <p:tavLst>
                                        <p:tav tm="0">
                                          <p:val>
                                            <p:strVal val="ppt_y"/>
                                          </p:val>
                                        </p:tav>
                                        <p:tav tm="100000">
                                          <p:val>
                                            <p:strVal val="ppt_y-.03"/>
                                          </p:val>
                                        </p:tav>
                                      </p:tavLst>
                                    </p:anim>
                                    <p:anim calcmode="lin" valueType="num">
                                      <p:cBhvr>
                                        <p:cTn id="235" dur="900" accel="100000">
                                          <p:stCondLst>
                                            <p:cond delay="100"/>
                                          </p:stCondLst>
                                        </p:cTn>
                                        <p:tgtEl>
                                          <p:spTgt spid="244"/>
                                        </p:tgtEl>
                                        <p:attrNameLst>
                                          <p:attrName>ppt_y</p:attrName>
                                        </p:attrNameLst>
                                      </p:cBhvr>
                                      <p:tavLst>
                                        <p:tav tm="0">
                                          <p:val>
                                            <p:strVal val="ppt_y"/>
                                          </p:val>
                                        </p:tav>
                                        <p:tav tm="100000">
                                          <p:val>
                                            <p:strVal val="ppt_y+1"/>
                                          </p:val>
                                        </p:tav>
                                      </p:tavLst>
                                    </p:anim>
                                    <p:set>
                                      <p:cBhvr>
                                        <p:cTn id="236" dur="1" fill="hold">
                                          <p:stCondLst>
                                            <p:cond delay="999"/>
                                          </p:stCondLst>
                                        </p:cTn>
                                        <p:tgtEl>
                                          <p:spTgt spid="244"/>
                                        </p:tgtEl>
                                        <p:attrNameLst>
                                          <p:attrName>style.visibility</p:attrName>
                                        </p:attrNameLst>
                                      </p:cBhvr>
                                      <p:to>
                                        <p:strVal val="hidden"/>
                                      </p:to>
                                    </p:set>
                                  </p:childTnLst>
                                </p:cTn>
                              </p:par>
                              <p:par>
                                <p:cTn id="237" presetID="37" presetClass="exit" presetSubtype="0" fill="hold" grpId="0" nodeType="withEffect">
                                  <p:stCondLst>
                                    <p:cond delay="0"/>
                                  </p:stCondLst>
                                  <p:childTnLst>
                                    <p:animEffect transition="out" filter="fade">
                                      <p:cBhvr>
                                        <p:cTn id="238" dur="1000"/>
                                        <p:tgtEl>
                                          <p:spTgt spid="251"/>
                                        </p:tgtEl>
                                      </p:cBhvr>
                                    </p:animEffect>
                                    <p:anim calcmode="lin" valueType="num">
                                      <p:cBhvr>
                                        <p:cTn id="239" dur="1000"/>
                                        <p:tgtEl>
                                          <p:spTgt spid="251"/>
                                        </p:tgtEl>
                                        <p:attrNameLst>
                                          <p:attrName>ppt_x</p:attrName>
                                        </p:attrNameLst>
                                      </p:cBhvr>
                                      <p:tavLst>
                                        <p:tav tm="0">
                                          <p:val>
                                            <p:strVal val="ppt_x"/>
                                          </p:val>
                                        </p:tav>
                                        <p:tav tm="100000">
                                          <p:val>
                                            <p:strVal val="ppt_x"/>
                                          </p:val>
                                        </p:tav>
                                      </p:tavLst>
                                    </p:anim>
                                    <p:anim calcmode="lin" valueType="num">
                                      <p:cBhvr>
                                        <p:cTn id="240" dur="100" decel="100000"/>
                                        <p:tgtEl>
                                          <p:spTgt spid="251"/>
                                        </p:tgtEl>
                                        <p:attrNameLst>
                                          <p:attrName>ppt_y</p:attrName>
                                        </p:attrNameLst>
                                      </p:cBhvr>
                                      <p:tavLst>
                                        <p:tav tm="0">
                                          <p:val>
                                            <p:strVal val="ppt_y"/>
                                          </p:val>
                                        </p:tav>
                                        <p:tav tm="100000">
                                          <p:val>
                                            <p:strVal val="ppt_y-.03"/>
                                          </p:val>
                                        </p:tav>
                                      </p:tavLst>
                                    </p:anim>
                                    <p:anim calcmode="lin" valueType="num">
                                      <p:cBhvr>
                                        <p:cTn id="241" dur="900" accel="100000">
                                          <p:stCondLst>
                                            <p:cond delay="100"/>
                                          </p:stCondLst>
                                        </p:cTn>
                                        <p:tgtEl>
                                          <p:spTgt spid="251"/>
                                        </p:tgtEl>
                                        <p:attrNameLst>
                                          <p:attrName>ppt_y</p:attrName>
                                        </p:attrNameLst>
                                      </p:cBhvr>
                                      <p:tavLst>
                                        <p:tav tm="0">
                                          <p:val>
                                            <p:strVal val="ppt_y"/>
                                          </p:val>
                                        </p:tav>
                                        <p:tav tm="100000">
                                          <p:val>
                                            <p:strVal val="ppt_y+1"/>
                                          </p:val>
                                        </p:tav>
                                      </p:tavLst>
                                    </p:anim>
                                    <p:set>
                                      <p:cBhvr>
                                        <p:cTn id="242" dur="1" fill="hold">
                                          <p:stCondLst>
                                            <p:cond delay="999"/>
                                          </p:stCondLst>
                                        </p:cTn>
                                        <p:tgtEl>
                                          <p:spTgt spid="251"/>
                                        </p:tgtEl>
                                        <p:attrNameLst>
                                          <p:attrName>style.visibility</p:attrName>
                                        </p:attrNameLst>
                                      </p:cBhvr>
                                      <p:to>
                                        <p:strVal val="hidden"/>
                                      </p:to>
                                    </p:set>
                                  </p:childTnLst>
                                </p:cTn>
                              </p:par>
                              <p:par>
                                <p:cTn id="243" presetID="37" presetClass="exit" presetSubtype="0" fill="hold" grpId="0" nodeType="withEffect">
                                  <p:stCondLst>
                                    <p:cond delay="0"/>
                                  </p:stCondLst>
                                  <p:childTnLst>
                                    <p:animEffect transition="out" filter="fade">
                                      <p:cBhvr>
                                        <p:cTn id="244" dur="1000"/>
                                        <p:tgtEl>
                                          <p:spTgt spid="252"/>
                                        </p:tgtEl>
                                      </p:cBhvr>
                                    </p:animEffect>
                                    <p:anim calcmode="lin" valueType="num">
                                      <p:cBhvr>
                                        <p:cTn id="245" dur="1000"/>
                                        <p:tgtEl>
                                          <p:spTgt spid="252"/>
                                        </p:tgtEl>
                                        <p:attrNameLst>
                                          <p:attrName>ppt_x</p:attrName>
                                        </p:attrNameLst>
                                      </p:cBhvr>
                                      <p:tavLst>
                                        <p:tav tm="0">
                                          <p:val>
                                            <p:strVal val="ppt_x"/>
                                          </p:val>
                                        </p:tav>
                                        <p:tav tm="100000">
                                          <p:val>
                                            <p:strVal val="ppt_x"/>
                                          </p:val>
                                        </p:tav>
                                      </p:tavLst>
                                    </p:anim>
                                    <p:anim calcmode="lin" valueType="num">
                                      <p:cBhvr>
                                        <p:cTn id="246" dur="100" decel="100000"/>
                                        <p:tgtEl>
                                          <p:spTgt spid="252"/>
                                        </p:tgtEl>
                                        <p:attrNameLst>
                                          <p:attrName>ppt_y</p:attrName>
                                        </p:attrNameLst>
                                      </p:cBhvr>
                                      <p:tavLst>
                                        <p:tav tm="0">
                                          <p:val>
                                            <p:strVal val="ppt_y"/>
                                          </p:val>
                                        </p:tav>
                                        <p:tav tm="100000">
                                          <p:val>
                                            <p:strVal val="ppt_y-.03"/>
                                          </p:val>
                                        </p:tav>
                                      </p:tavLst>
                                    </p:anim>
                                    <p:anim calcmode="lin" valueType="num">
                                      <p:cBhvr>
                                        <p:cTn id="247" dur="900" accel="100000">
                                          <p:stCondLst>
                                            <p:cond delay="100"/>
                                          </p:stCondLst>
                                        </p:cTn>
                                        <p:tgtEl>
                                          <p:spTgt spid="252"/>
                                        </p:tgtEl>
                                        <p:attrNameLst>
                                          <p:attrName>ppt_y</p:attrName>
                                        </p:attrNameLst>
                                      </p:cBhvr>
                                      <p:tavLst>
                                        <p:tav tm="0">
                                          <p:val>
                                            <p:strVal val="ppt_y"/>
                                          </p:val>
                                        </p:tav>
                                        <p:tav tm="100000">
                                          <p:val>
                                            <p:strVal val="ppt_y+1"/>
                                          </p:val>
                                        </p:tav>
                                      </p:tavLst>
                                    </p:anim>
                                    <p:set>
                                      <p:cBhvr>
                                        <p:cTn id="248" dur="1" fill="hold">
                                          <p:stCondLst>
                                            <p:cond delay="999"/>
                                          </p:stCondLst>
                                        </p:cTn>
                                        <p:tgtEl>
                                          <p:spTgt spid="252"/>
                                        </p:tgtEl>
                                        <p:attrNameLst>
                                          <p:attrName>style.visibility</p:attrName>
                                        </p:attrNameLst>
                                      </p:cBhvr>
                                      <p:to>
                                        <p:strVal val="hidden"/>
                                      </p:to>
                                    </p:set>
                                  </p:childTnLst>
                                </p:cTn>
                              </p:par>
                              <p:par>
                                <p:cTn id="249" presetID="37" presetClass="exit" presetSubtype="0" fill="hold" nodeType="withEffect">
                                  <p:stCondLst>
                                    <p:cond delay="0"/>
                                  </p:stCondLst>
                                  <p:childTnLst>
                                    <p:animEffect transition="out" filter="fade">
                                      <p:cBhvr>
                                        <p:cTn id="250" dur="1000"/>
                                        <p:tgtEl>
                                          <p:spTgt spid="253"/>
                                        </p:tgtEl>
                                      </p:cBhvr>
                                    </p:animEffect>
                                    <p:anim calcmode="lin" valueType="num">
                                      <p:cBhvr>
                                        <p:cTn id="251" dur="1000"/>
                                        <p:tgtEl>
                                          <p:spTgt spid="253"/>
                                        </p:tgtEl>
                                        <p:attrNameLst>
                                          <p:attrName>ppt_x</p:attrName>
                                        </p:attrNameLst>
                                      </p:cBhvr>
                                      <p:tavLst>
                                        <p:tav tm="0">
                                          <p:val>
                                            <p:strVal val="ppt_x"/>
                                          </p:val>
                                        </p:tav>
                                        <p:tav tm="100000">
                                          <p:val>
                                            <p:strVal val="ppt_x"/>
                                          </p:val>
                                        </p:tav>
                                      </p:tavLst>
                                    </p:anim>
                                    <p:anim calcmode="lin" valueType="num">
                                      <p:cBhvr>
                                        <p:cTn id="252" dur="100" decel="100000"/>
                                        <p:tgtEl>
                                          <p:spTgt spid="253"/>
                                        </p:tgtEl>
                                        <p:attrNameLst>
                                          <p:attrName>ppt_y</p:attrName>
                                        </p:attrNameLst>
                                      </p:cBhvr>
                                      <p:tavLst>
                                        <p:tav tm="0">
                                          <p:val>
                                            <p:strVal val="ppt_y"/>
                                          </p:val>
                                        </p:tav>
                                        <p:tav tm="100000">
                                          <p:val>
                                            <p:strVal val="ppt_y-.03"/>
                                          </p:val>
                                        </p:tav>
                                      </p:tavLst>
                                    </p:anim>
                                    <p:anim calcmode="lin" valueType="num">
                                      <p:cBhvr>
                                        <p:cTn id="253" dur="900" accel="100000">
                                          <p:stCondLst>
                                            <p:cond delay="100"/>
                                          </p:stCondLst>
                                        </p:cTn>
                                        <p:tgtEl>
                                          <p:spTgt spid="253"/>
                                        </p:tgtEl>
                                        <p:attrNameLst>
                                          <p:attrName>ppt_y</p:attrName>
                                        </p:attrNameLst>
                                      </p:cBhvr>
                                      <p:tavLst>
                                        <p:tav tm="0">
                                          <p:val>
                                            <p:strVal val="ppt_y"/>
                                          </p:val>
                                        </p:tav>
                                        <p:tav tm="100000">
                                          <p:val>
                                            <p:strVal val="ppt_y+1"/>
                                          </p:val>
                                        </p:tav>
                                      </p:tavLst>
                                    </p:anim>
                                    <p:set>
                                      <p:cBhvr>
                                        <p:cTn id="254" dur="1" fill="hold">
                                          <p:stCondLst>
                                            <p:cond delay="999"/>
                                          </p:stCondLst>
                                        </p:cTn>
                                        <p:tgtEl>
                                          <p:spTgt spid="253"/>
                                        </p:tgtEl>
                                        <p:attrNameLst>
                                          <p:attrName>style.visibility</p:attrName>
                                        </p:attrNameLst>
                                      </p:cBhvr>
                                      <p:to>
                                        <p:strVal val="hidden"/>
                                      </p:to>
                                    </p:set>
                                  </p:childTnLst>
                                </p:cTn>
                              </p:par>
                              <p:par>
                                <p:cTn id="255" presetID="37" presetClass="exit" presetSubtype="0" fill="hold" grpId="0" nodeType="withEffect">
                                  <p:stCondLst>
                                    <p:cond delay="0"/>
                                  </p:stCondLst>
                                  <p:childTnLst>
                                    <p:animEffect transition="out" filter="fade">
                                      <p:cBhvr>
                                        <p:cTn id="256" dur="1000"/>
                                        <p:tgtEl>
                                          <p:spTgt spid="254"/>
                                        </p:tgtEl>
                                      </p:cBhvr>
                                    </p:animEffect>
                                    <p:anim calcmode="lin" valueType="num">
                                      <p:cBhvr>
                                        <p:cTn id="257" dur="1000"/>
                                        <p:tgtEl>
                                          <p:spTgt spid="254"/>
                                        </p:tgtEl>
                                        <p:attrNameLst>
                                          <p:attrName>ppt_x</p:attrName>
                                        </p:attrNameLst>
                                      </p:cBhvr>
                                      <p:tavLst>
                                        <p:tav tm="0">
                                          <p:val>
                                            <p:strVal val="ppt_x"/>
                                          </p:val>
                                        </p:tav>
                                        <p:tav tm="100000">
                                          <p:val>
                                            <p:strVal val="ppt_x"/>
                                          </p:val>
                                        </p:tav>
                                      </p:tavLst>
                                    </p:anim>
                                    <p:anim calcmode="lin" valueType="num">
                                      <p:cBhvr>
                                        <p:cTn id="258" dur="100" decel="100000"/>
                                        <p:tgtEl>
                                          <p:spTgt spid="254"/>
                                        </p:tgtEl>
                                        <p:attrNameLst>
                                          <p:attrName>ppt_y</p:attrName>
                                        </p:attrNameLst>
                                      </p:cBhvr>
                                      <p:tavLst>
                                        <p:tav tm="0">
                                          <p:val>
                                            <p:strVal val="ppt_y"/>
                                          </p:val>
                                        </p:tav>
                                        <p:tav tm="100000">
                                          <p:val>
                                            <p:strVal val="ppt_y-.03"/>
                                          </p:val>
                                        </p:tav>
                                      </p:tavLst>
                                    </p:anim>
                                    <p:anim calcmode="lin" valueType="num">
                                      <p:cBhvr>
                                        <p:cTn id="259" dur="900" accel="100000">
                                          <p:stCondLst>
                                            <p:cond delay="100"/>
                                          </p:stCondLst>
                                        </p:cTn>
                                        <p:tgtEl>
                                          <p:spTgt spid="254"/>
                                        </p:tgtEl>
                                        <p:attrNameLst>
                                          <p:attrName>ppt_y</p:attrName>
                                        </p:attrNameLst>
                                      </p:cBhvr>
                                      <p:tavLst>
                                        <p:tav tm="0">
                                          <p:val>
                                            <p:strVal val="ppt_y"/>
                                          </p:val>
                                        </p:tav>
                                        <p:tav tm="100000">
                                          <p:val>
                                            <p:strVal val="ppt_y+1"/>
                                          </p:val>
                                        </p:tav>
                                      </p:tavLst>
                                    </p:anim>
                                    <p:set>
                                      <p:cBhvr>
                                        <p:cTn id="260" dur="1" fill="hold">
                                          <p:stCondLst>
                                            <p:cond delay="999"/>
                                          </p:stCondLst>
                                        </p:cTn>
                                        <p:tgtEl>
                                          <p:spTgt spid="254"/>
                                        </p:tgtEl>
                                        <p:attrNameLst>
                                          <p:attrName>style.visibility</p:attrName>
                                        </p:attrNameLst>
                                      </p:cBhvr>
                                      <p:to>
                                        <p:strVal val="hidden"/>
                                      </p:to>
                                    </p:set>
                                  </p:childTnLst>
                                </p:cTn>
                              </p:par>
                              <p:par>
                                <p:cTn id="261" presetID="37" presetClass="exit" presetSubtype="0" fill="hold" grpId="0" nodeType="withEffect">
                                  <p:stCondLst>
                                    <p:cond delay="0"/>
                                  </p:stCondLst>
                                  <p:childTnLst>
                                    <p:animEffect transition="out" filter="fade">
                                      <p:cBhvr>
                                        <p:cTn id="262" dur="1000"/>
                                        <p:tgtEl>
                                          <p:spTgt spid="255"/>
                                        </p:tgtEl>
                                      </p:cBhvr>
                                    </p:animEffect>
                                    <p:anim calcmode="lin" valueType="num">
                                      <p:cBhvr>
                                        <p:cTn id="263" dur="1000"/>
                                        <p:tgtEl>
                                          <p:spTgt spid="255"/>
                                        </p:tgtEl>
                                        <p:attrNameLst>
                                          <p:attrName>ppt_x</p:attrName>
                                        </p:attrNameLst>
                                      </p:cBhvr>
                                      <p:tavLst>
                                        <p:tav tm="0">
                                          <p:val>
                                            <p:strVal val="ppt_x"/>
                                          </p:val>
                                        </p:tav>
                                        <p:tav tm="100000">
                                          <p:val>
                                            <p:strVal val="ppt_x"/>
                                          </p:val>
                                        </p:tav>
                                      </p:tavLst>
                                    </p:anim>
                                    <p:anim calcmode="lin" valueType="num">
                                      <p:cBhvr>
                                        <p:cTn id="264" dur="100" decel="100000"/>
                                        <p:tgtEl>
                                          <p:spTgt spid="255"/>
                                        </p:tgtEl>
                                        <p:attrNameLst>
                                          <p:attrName>ppt_y</p:attrName>
                                        </p:attrNameLst>
                                      </p:cBhvr>
                                      <p:tavLst>
                                        <p:tav tm="0">
                                          <p:val>
                                            <p:strVal val="ppt_y"/>
                                          </p:val>
                                        </p:tav>
                                        <p:tav tm="100000">
                                          <p:val>
                                            <p:strVal val="ppt_y-.03"/>
                                          </p:val>
                                        </p:tav>
                                      </p:tavLst>
                                    </p:anim>
                                    <p:anim calcmode="lin" valueType="num">
                                      <p:cBhvr>
                                        <p:cTn id="265" dur="900" accel="100000">
                                          <p:stCondLst>
                                            <p:cond delay="100"/>
                                          </p:stCondLst>
                                        </p:cTn>
                                        <p:tgtEl>
                                          <p:spTgt spid="255"/>
                                        </p:tgtEl>
                                        <p:attrNameLst>
                                          <p:attrName>ppt_y</p:attrName>
                                        </p:attrNameLst>
                                      </p:cBhvr>
                                      <p:tavLst>
                                        <p:tav tm="0">
                                          <p:val>
                                            <p:strVal val="ppt_y"/>
                                          </p:val>
                                        </p:tav>
                                        <p:tav tm="100000">
                                          <p:val>
                                            <p:strVal val="ppt_y+1"/>
                                          </p:val>
                                        </p:tav>
                                      </p:tavLst>
                                    </p:anim>
                                    <p:set>
                                      <p:cBhvr>
                                        <p:cTn id="266" dur="1" fill="hold">
                                          <p:stCondLst>
                                            <p:cond delay="999"/>
                                          </p:stCondLst>
                                        </p:cTn>
                                        <p:tgtEl>
                                          <p:spTgt spid="255"/>
                                        </p:tgtEl>
                                        <p:attrNameLst>
                                          <p:attrName>style.visibility</p:attrName>
                                        </p:attrNameLst>
                                      </p:cBhvr>
                                      <p:to>
                                        <p:strVal val="hidden"/>
                                      </p:to>
                                    </p:set>
                                  </p:childTnLst>
                                </p:cTn>
                              </p:par>
                              <p:par>
                                <p:cTn id="267" presetID="37" presetClass="exit" presetSubtype="0" fill="hold" grpId="0" nodeType="withEffect">
                                  <p:stCondLst>
                                    <p:cond delay="0"/>
                                  </p:stCondLst>
                                  <p:childTnLst>
                                    <p:animEffect transition="out" filter="fade">
                                      <p:cBhvr>
                                        <p:cTn id="268" dur="1000"/>
                                        <p:tgtEl>
                                          <p:spTgt spid="256"/>
                                        </p:tgtEl>
                                      </p:cBhvr>
                                    </p:animEffect>
                                    <p:anim calcmode="lin" valueType="num">
                                      <p:cBhvr>
                                        <p:cTn id="269" dur="1000"/>
                                        <p:tgtEl>
                                          <p:spTgt spid="256"/>
                                        </p:tgtEl>
                                        <p:attrNameLst>
                                          <p:attrName>ppt_x</p:attrName>
                                        </p:attrNameLst>
                                      </p:cBhvr>
                                      <p:tavLst>
                                        <p:tav tm="0">
                                          <p:val>
                                            <p:strVal val="ppt_x"/>
                                          </p:val>
                                        </p:tav>
                                        <p:tav tm="100000">
                                          <p:val>
                                            <p:strVal val="ppt_x"/>
                                          </p:val>
                                        </p:tav>
                                      </p:tavLst>
                                    </p:anim>
                                    <p:anim calcmode="lin" valueType="num">
                                      <p:cBhvr>
                                        <p:cTn id="270" dur="100" decel="100000"/>
                                        <p:tgtEl>
                                          <p:spTgt spid="256"/>
                                        </p:tgtEl>
                                        <p:attrNameLst>
                                          <p:attrName>ppt_y</p:attrName>
                                        </p:attrNameLst>
                                      </p:cBhvr>
                                      <p:tavLst>
                                        <p:tav tm="0">
                                          <p:val>
                                            <p:strVal val="ppt_y"/>
                                          </p:val>
                                        </p:tav>
                                        <p:tav tm="100000">
                                          <p:val>
                                            <p:strVal val="ppt_y-.03"/>
                                          </p:val>
                                        </p:tav>
                                      </p:tavLst>
                                    </p:anim>
                                    <p:anim calcmode="lin" valueType="num">
                                      <p:cBhvr>
                                        <p:cTn id="271" dur="900" accel="100000">
                                          <p:stCondLst>
                                            <p:cond delay="100"/>
                                          </p:stCondLst>
                                        </p:cTn>
                                        <p:tgtEl>
                                          <p:spTgt spid="256"/>
                                        </p:tgtEl>
                                        <p:attrNameLst>
                                          <p:attrName>ppt_y</p:attrName>
                                        </p:attrNameLst>
                                      </p:cBhvr>
                                      <p:tavLst>
                                        <p:tav tm="0">
                                          <p:val>
                                            <p:strVal val="ppt_y"/>
                                          </p:val>
                                        </p:tav>
                                        <p:tav tm="100000">
                                          <p:val>
                                            <p:strVal val="ppt_y+1"/>
                                          </p:val>
                                        </p:tav>
                                      </p:tavLst>
                                    </p:anim>
                                    <p:set>
                                      <p:cBhvr>
                                        <p:cTn id="272" dur="1" fill="hold">
                                          <p:stCondLst>
                                            <p:cond delay="999"/>
                                          </p:stCondLst>
                                        </p:cTn>
                                        <p:tgtEl>
                                          <p:spTgt spid="256"/>
                                        </p:tgtEl>
                                        <p:attrNameLst>
                                          <p:attrName>style.visibility</p:attrName>
                                        </p:attrNameLst>
                                      </p:cBhvr>
                                      <p:to>
                                        <p:strVal val="hidden"/>
                                      </p:to>
                                    </p:set>
                                  </p:childTnLst>
                                </p:cTn>
                              </p:par>
                              <p:par>
                                <p:cTn id="273" presetID="37" presetClass="exit" presetSubtype="0" fill="hold" nodeType="withEffect">
                                  <p:stCondLst>
                                    <p:cond delay="0"/>
                                  </p:stCondLst>
                                  <p:childTnLst>
                                    <p:animEffect transition="out" filter="fade">
                                      <p:cBhvr>
                                        <p:cTn id="274" dur="1000"/>
                                        <p:tgtEl>
                                          <p:spTgt spid="257"/>
                                        </p:tgtEl>
                                      </p:cBhvr>
                                    </p:animEffect>
                                    <p:anim calcmode="lin" valueType="num">
                                      <p:cBhvr>
                                        <p:cTn id="275" dur="1000"/>
                                        <p:tgtEl>
                                          <p:spTgt spid="257"/>
                                        </p:tgtEl>
                                        <p:attrNameLst>
                                          <p:attrName>ppt_x</p:attrName>
                                        </p:attrNameLst>
                                      </p:cBhvr>
                                      <p:tavLst>
                                        <p:tav tm="0">
                                          <p:val>
                                            <p:strVal val="ppt_x"/>
                                          </p:val>
                                        </p:tav>
                                        <p:tav tm="100000">
                                          <p:val>
                                            <p:strVal val="ppt_x"/>
                                          </p:val>
                                        </p:tav>
                                      </p:tavLst>
                                    </p:anim>
                                    <p:anim calcmode="lin" valueType="num">
                                      <p:cBhvr>
                                        <p:cTn id="276" dur="100" decel="100000"/>
                                        <p:tgtEl>
                                          <p:spTgt spid="257"/>
                                        </p:tgtEl>
                                        <p:attrNameLst>
                                          <p:attrName>ppt_y</p:attrName>
                                        </p:attrNameLst>
                                      </p:cBhvr>
                                      <p:tavLst>
                                        <p:tav tm="0">
                                          <p:val>
                                            <p:strVal val="ppt_y"/>
                                          </p:val>
                                        </p:tav>
                                        <p:tav tm="100000">
                                          <p:val>
                                            <p:strVal val="ppt_y-.03"/>
                                          </p:val>
                                        </p:tav>
                                      </p:tavLst>
                                    </p:anim>
                                    <p:anim calcmode="lin" valueType="num">
                                      <p:cBhvr>
                                        <p:cTn id="277" dur="900" accel="100000">
                                          <p:stCondLst>
                                            <p:cond delay="100"/>
                                          </p:stCondLst>
                                        </p:cTn>
                                        <p:tgtEl>
                                          <p:spTgt spid="257"/>
                                        </p:tgtEl>
                                        <p:attrNameLst>
                                          <p:attrName>ppt_y</p:attrName>
                                        </p:attrNameLst>
                                      </p:cBhvr>
                                      <p:tavLst>
                                        <p:tav tm="0">
                                          <p:val>
                                            <p:strVal val="ppt_y"/>
                                          </p:val>
                                        </p:tav>
                                        <p:tav tm="100000">
                                          <p:val>
                                            <p:strVal val="ppt_y+1"/>
                                          </p:val>
                                        </p:tav>
                                      </p:tavLst>
                                    </p:anim>
                                    <p:set>
                                      <p:cBhvr>
                                        <p:cTn id="278" dur="1" fill="hold">
                                          <p:stCondLst>
                                            <p:cond delay="999"/>
                                          </p:stCondLst>
                                        </p:cTn>
                                        <p:tgtEl>
                                          <p:spTgt spid="257"/>
                                        </p:tgtEl>
                                        <p:attrNameLst>
                                          <p:attrName>style.visibility</p:attrName>
                                        </p:attrNameLst>
                                      </p:cBhvr>
                                      <p:to>
                                        <p:strVal val="hidden"/>
                                      </p:to>
                                    </p:set>
                                  </p:childTnLst>
                                </p:cTn>
                              </p:par>
                              <p:par>
                                <p:cTn id="279" presetID="37" presetClass="exit" presetSubtype="0" fill="hold" grpId="0" nodeType="withEffect">
                                  <p:stCondLst>
                                    <p:cond delay="0"/>
                                  </p:stCondLst>
                                  <p:childTnLst>
                                    <p:animEffect transition="out" filter="fade">
                                      <p:cBhvr>
                                        <p:cTn id="280" dur="1000"/>
                                        <p:tgtEl>
                                          <p:spTgt spid="265"/>
                                        </p:tgtEl>
                                      </p:cBhvr>
                                    </p:animEffect>
                                    <p:anim calcmode="lin" valueType="num">
                                      <p:cBhvr>
                                        <p:cTn id="281" dur="1000"/>
                                        <p:tgtEl>
                                          <p:spTgt spid="265"/>
                                        </p:tgtEl>
                                        <p:attrNameLst>
                                          <p:attrName>ppt_x</p:attrName>
                                        </p:attrNameLst>
                                      </p:cBhvr>
                                      <p:tavLst>
                                        <p:tav tm="0">
                                          <p:val>
                                            <p:strVal val="ppt_x"/>
                                          </p:val>
                                        </p:tav>
                                        <p:tav tm="100000">
                                          <p:val>
                                            <p:strVal val="ppt_x"/>
                                          </p:val>
                                        </p:tav>
                                      </p:tavLst>
                                    </p:anim>
                                    <p:anim calcmode="lin" valueType="num">
                                      <p:cBhvr>
                                        <p:cTn id="282" dur="100" decel="100000"/>
                                        <p:tgtEl>
                                          <p:spTgt spid="265"/>
                                        </p:tgtEl>
                                        <p:attrNameLst>
                                          <p:attrName>ppt_y</p:attrName>
                                        </p:attrNameLst>
                                      </p:cBhvr>
                                      <p:tavLst>
                                        <p:tav tm="0">
                                          <p:val>
                                            <p:strVal val="ppt_y"/>
                                          </p:val>
                                        </p:tav>
                                        <p:tav tm="100000">
                                          <p:val>
                                            <p:strVal val="ppt_y-.03"/>
                                          </p:val>
                                        </p:tav>
                                      </p:tavLst>
                                    </p:anim>
                                    <p:anim calcmode="lin" valueType="num">
                                      <p:cBhvr>
                                        <p:cTn id="283" dur="900" accel="100000">
                                          <p:stCondLst>
                                            <p:cond delay="100"/>
                                          </p:stCondLst>
                                        </p:cTn>
                                        <p:tgtEl>
                                          <p:spTgt spid="265"/>
                                        </p:tgtEl>
                                        <p:attrNameLst>
                                          <p:attrName>ppt_y</p:attrName>
                                        </p:attrNameLst>
                                      </p:cBhvr>
                                      <p:tavLst>
                                        <p:tav tm="0">
                                          <p:val>
                                            <p:strVal val="ppt_y"/>
                                          </p:val>
                                        </p:tav>
                                        <p:tav tm="100000">
                                          <p:val>
                                            <p:strVal val="ppt_y+1"/>
                                          </p:val>
                                        </p:tav>
                                      </p:tavLst>
                                    </p:anim>
                                    <p:set>
                                      <p:cBhvr>
                                        <p:cTn id="284" dur="1" fill="hold">
                                          <p:stCondLst>
                                            <p:cond delay="999"/>
                                          </p:stCondLst>
                                        </p:cTn>
                                        <p:tgtEl>
                                          <p:spTgt spid="265"/>
                                        </p:tgtEl>
                                        <p:attrNameLst>
                                          <p:attrName>style.visibility</p:attrName>
                                        </p:attrNameLst>
                                      </p:cBhvr>
                                      <p:to>
                                        <p:strVal val="hidden"/>
                                      </p:to>
                                    </p:set>
                                  </p:childTnLst>
                                </p:cTn>
                              </p:par>
                              <p:par>
                                <p:cTn id="285" presetID="37" presetClass="exit" presetSubtype="0" fill="hold" grpId="0" nodeType="withEffect">
                                  <p:stCondLst>
                                    <p:cond delay="0"/>
                                  </p:stCondLst>
                                  <p:childTnLst>
                                    <p:animEffect transition="out" filter="fade">
                                      <p:cBhvr>
                                        <p:cTn id="286" dur="1000"/>
                                        <p:tgtEl>
                                          <p:spTgt spid="266"/>
                                        </p:tgtEl>
                                      </p:cBhvr>
                                    </p:animEffect>
                                    <p:anim calcmode="lin" valueType="num">
                                      <p:cBhvr>
                                        <p:cTn id="287" dur="1000"/>
                                        <p:tgtEl>
                                          <p:spTgt spid="266"/>
                                        </p:tgtEl>
                                        <p:attrNameLst>
                                          <p:attrName>ppt_x</p:attrName>
                                        </p:attrNameLst>
                                      </p:cBhvr>
                                      <p:tavLst>
                                        <p:tav tm="0">
                                          <p:val>
                                            <p:strVal val="ppt_x"/>
                                          </p:val>
                                        </p:tav>
                                        <p:tav tm="100000">
                                          <p:val>
                                            <p:strVal val="ppt_x"/>
                                          </p:val>
                                        </p:tav>
                                      </p:tavLst>
                                    </p:anim>
                                    <p:anim calcmode="lin" valueType="num">
                                      <p:cBhvr>
                                        <p:cTn id="288" dur="100" decel="100000"/>
                                        <p:tgtEl>
                                          <p:spTgt spid="266"/>
                                        </p:tgtEl>
                                        <p:attrNameLst>
                                          <p:attrName>ppt_y</p:attrName>
                                        </p:attrNameLst>
                                      </p:cBhvr>
                                      <p:tavLst>
                                        <p:tav tm="0">
                                          <p:val>
                                            <p:strVal val="ppt_y"/>
                                          </p:val>
                                        </p:tav>
                                        <p:tav tm="100000">
                                          <p:val>
                                            <p:strVal val="ppt_y-.03"/>
                                          </p:val>
                                        </p:tav>
                                      </p:tavLst>
                                    </p:anim>
                                    <p:anim calcmode="lin" valueType="num">
                                      <p:cBhvr>
                                        <p:cTn id="289" dur="900" accel="100000">
                                          <p:stCondLst>
                                            <p:cond delay="100"/>
                                          </p:stCondLst>
                                        </p:cTn>
                                        <p:tgtEl>
                                          <p:spTgt spid="266"/>
                                        </p:tgtEl>
                                        <p:attrNameLst>
                                          <p:attrName>ppt_y</p:attrName>
                                        </p:attrNameLst>
                                      </p:cBhvr>
                                      <p:tavLst>
                                        <p:tav tm="0">
                                          <p:val>
                                            <p:strVal val="ppt_y"/>
                                          </p:val>
                                        </p:tav>
                                        <p:tav tm="100000">
                                          <p:val>
                                            <p:strVal val="ppt_y+1"/>
                                          </p:val>
                                        </p:tav>
                                      </p:tavLst>
                                    </p:anim>
                                    <p:set>
                                      <p:cBhvr>
                                        <p:cTn id="290" dur="1" fill="hold">
                                          <p:stCondLst>
                                            <p:cond delay="999"/>
                                          </p:stCondLst>
                                        </p:cTn>
                                        <p:tgtEl>
                                          <p:spTgt spid="266"/>
                                        </p:tgtEl>
                                        <p:attrNameLst>
                                          <p:attrName>style.visibility</p:attrName>
                                        </p:attrNameLst>
                                      </p:cBhvr>
                                      <p:to>
                                        <p:strVal val="hidden"/>
                                      </p:to>
                                    </p:set>
                                  </p:childTnLst>
                                </p:cTn>
                              </p:par>
                              <p:par>
                                <p:cTn id="291" presetID="37" presetClass="exit" presetSubtype="0" fill="hold" grpId="0" nodeType="withEffect">
                                  <p:stCondLst>
                                    <p:cond delay="0"/>
                                  </p:stCondLst>
                                  <p:childTnLst>
                                    <p:animEffect transition="out" filter="fade">
                                      <p:cBhvr>
                                        <p:cTn id="292" dur="1000"/>
                                        <p:tgtEl>
                                          <p:spTgt spid="267"/>
                                        </p:tgtEl>
                                      </p:cBhvr>
                                    </p:animEffect>
                                    <p:anim calcmode="lin" valueType="num">
                                      <p:cBhvr>
                                        <p:cTn id="293" dur="1000"/>
                                        <p:tgtEl>
                                          <p:spTgt spid="267"/>
                                        </p:tgtEl>
                                        <p:attrNameLst>
                                          <p:attrName>ppt_x</p:attrName>
                                        </p:attrNameLst>
                                      </p:cBhvr>
                                      <p:tavLst>
                                        <p:tav tm="0">
                                          <p:val>
                                            <p:strVal val="ppt_x"/>
                                          </p:val>
                                        </p:tav>
                                        <p:tav tm="100000">
                                          <p:val>
                                            <p:strVal val="ppt_x"/>
                                          </p:val>
                                        </p:tav>
                                      </p:tavLst>
                                    </p:anim>
                                    <p:anim calcmode="lin" valueType="num">
                                      <p:cBhvr>
                                        <p:cTn id="294" dur="100" decel="100000"/>
                                        <p:tgtEl>
                                          <p:spTgt spid="267"/>
                                        </p:tgtEl>
                                        <p:attrNameLst>
                                          <p:attrName>ppt_y</p:attrName>
                                        </p:attrNameLst>
                                      </p:cBhvr>
                                      <p:tavLst>
                                        <p:tav tm="0">
                                          <p:val>
                                            <p:strVal val="ppt_y"/>
                                          </p:val>
                                        </p:tav>
                                        <p:tav tm="100000">
                                          <p:val>
                                            <p:strVal val="ppt_y-.03"/>
                                          </p:val>
                                        </p:tav>
                                      </p:tavLst>
                                    </p:anim>
                                    <p:anim calcmode="lin" valueType="num">
                                      <p:cBhvr>
                                        <p:cTn id="295" dur="900" accel="100000">
                                          <p:stCondLst>
                                            <p:cond delay="100"/>
                                          </p:stCondLst>
                                        </p:cTn>
                                        <p:tgtEl>
                                          <p:spTgt spid="267"/>
                                        </p:tgtEl>
                                        <p:attrNameLst>
                                          <p:attrName>ppt_y</p:attrName>
                                        </p:attrNameLst>
                                      </p:cBhvr>
                                      <p:tavLst>
                                        <p:tav tm="0">
                                          <p:val>
                                            <p:strVal val="ppt_y"/>
                                          </p:val>
                                        </p:tav>
                                        <p:tav tm="100000">
                                          <p:val>
                                            <p:strVal val="ppt_y+1"/>
                                          </p:val>
                                        </p:tav>
                                      </p:tavLst>
                                    </p:anim>
                                    <p:set>
                                      <p:cBhvr>
                                        <p:cTn id="296" dur="1" fill="hold">
                                          <p:stCondLst>
                                            <p:cond delay="999"/>
                                          </p:stCondLst>
                                        </p:cTn>
                                        <p:tgtEl>
                                          <p:spTgt spid="267"/>
                                        </p:tgtEl>
                                        <p:attrNameLst>
                                          <p:attrName>style.visibility</p:attrName>
                                        </p:attrNameLst>
                                      </p:cBhvr>
                                      <p:to>
                                        <p:strVal val="hidden"/>
                                      </p:to>
                                    </p:set>
                                  </p:childTnLst>
                                </p:cTn>
                              </p:par>
                              <p:par>
                                <p:cTn id="297" presetID="37" presetClass="exit" presetSubtype="0" fill="hold" grpId="0" nodeType="withEffect">
                                  <p:stCondLst>
                                    <p:cond delay="0"/>
                                  </p:stCondLst>
                                  <p:childTnLst>
                                    <p:animEffect transition="out" filter="fade">
                                      <p:cBhvr>
                                        <p:cTn id="298" dur="1000"/>
                                        <p:tgtEl>
                                          <p:spTgt spid="268"/>
                                        </p:tgtEl>
                                      </p:cBhvr>
                                    </p:animEffect>
                                    <p:anim calcmode="lin" valueType="num">
                                      <p:cBhvr>
                                        <p:cTn id="299" dur="1000"/>
                                        <p:tgtEl>
                                          <p:spTgt spid="268"/>
                                        </p:tgtEl>
                                        <p:attrNameLst>
                                          <p:attrName>ppt_x</p:attrName>
                                        </p:attrNameLst>
                                      </p:cBhvr>
                                      <p:tavLst>
                                        <p:tav tm="0">
                                          <p:val>
                                            <p:strVal val="ppt_x"/>
                                          </p:val>
                                        </p:tav>
                                        <p:tav tm="100000">
                                          <p:val>
                                            <p:strVal val="ppt_x"/>
                                          </p:val>
                                        </p:tav>
                                      </p:tavLst>
                                    </p:anim>
                                    <p:anim calcmode="lin" valueType="num">
                                      <p:cBhvr>
                                        <p:cTn id="300" dur="100" decel="100000"/>
                                        <p:tgtEl>
                                          <p:spTgt spid="268"/>
                                        </p:tgtEl>
                                        <p:attrNameLst>
                                          <p:attrName>ppt_y</p:attrName>
                                        </p:attrNameLst>
                                      </p:cBhvr>
                                      <p:tavLst>
                                        <p:tav tm="0">
                                          <p:val>
                                            <p:strVal val="ppt_y"/>
                                          </p:val>
                                        </p:tav>
                                        <p:tav tm="100000">
                                          <p:val>
                                            <p:strVal val="ppt_y-.03"/>
                                          </p:val>
                                        </p:tav>
                                      </p:tavLst>
                                    </p:anim>
                                    <p:anim calcmode="lin" valueType="num">
                                      <p:cBhvr>
                                        <p:cTn id="301" dur="900" accel="100000">
                                          <p:stCondLst>
                                            <p:cond delay="100"/>
                                          </p:stCondLst>
                                        </p:cTn>
                                        <p:tgtEl>
                                          <p:spTgt spid="268"/>
                                        </p:tgtEl>
                                        <p:attrNameLst>
                                          <p:attrName>ppt_y</p:attrName>
                                        </p:attrNameLst>
                                      </p:cBhvr>
                                      <p:tavLst>
                                        <p:tav tm="0">
                                          <p:val>
                                            <p:strVal val="ppt_y"/>
                                          </p:val>
                                        </p:tav>
                                        <p:tav tm="100000">
                                          <p:val>
                                            <p:strVal val="ppt_y+1"/>
                                          </p:val>
                                        </p:tav>
                                      </p:tavLst>
                                    </p:anim>
                                    <p:set>
                                      <p:cBhvr>
                                        <p:cTn id="302" dur="1" fill="hold">
                                          <p:stCondLst>
                                            <p:cond delay="999"/>
                                          </p:stCondLst>
                                        </p:cTn>
                                        <p:tgtEl>
                                          <p:spTgt spid="268"/>
                                        </p:tgtEl>
                                        <p:attrNameLst>
                                          <p:attrName>style.visibility</p:attrName>
                                        </p:attrNameLst>
                                      </p:cBhvr>
                                      <p:to>
                                        <p:strVal val="hidden"/>
                                      </p:to>
                                    </p:set>
                                  </p:childTnLst>
                                </p:cTn>
                              </p:par>
                              <p:par>
                                <p:cTn id="303" presetID="37" presetClass="exit" presetSubtype="0" fill="hold" grpId="0" nodeType="withEffect">
                                  <p:stCondLst>
                                    <p:cond delay="0"/>
                                  </p:stCondLst>
                                  <p:childTnLst>
                                    <p:animEffect transition="out" filter="fade">
                                      <p:cBhvr>
                                        <p:cTn id="304" dur="1000"/>
                                        <p:tgtEl>
                                          <p:spTgt spid="269"/>
                                        </p:tgtEl>
                                      </p:cBhvr>
                                    </p:animEffect>
                                    <p:anim calcmode="lin" valueType="num">
                                      <p:cBhvr>
                                        <p:cTn id="305" dur="1000"/>
                                        <p:tgtEl>
                                          <p:spTgt spid="269"/>
                                        </p:tgtEl>
                                        <p:attrNameLst>
                                          <p:attrName>ppt_x</p:attrName>
                                        </p:attrNameLst>
                                      </p:cBhvr>
                                      <p:tavLst>
                                        <p:tav tm="0">
                                          <p:val>
                                            <p:strVal val="ppt_x"/>
                                          </p:val>
                                        </p:tav>
                                        <p:tav tm="100000">
                                          <p:val>
                                            <p:strVal val="ppt_x"/>
                                          </p:val>
                                        </p:tav>
                                      </p:tavLst>
                                    </p:anim>
                                    <p:anim calcmode="lin" valueType="num">
                                      <p:cBhvr>
                                        <p:cTn id="306" dur="100" decel="100000"/>
                                        <p:tgtEl>
                                          <p:spTgt spid="269"/>
                                        </p:tgtEl>
                                        <p:attrNameLst>
                                          <p:attrName>ppt_y</p:attrName>
                                        </p:attrNameLst>
                                      </p:cBhvr>
                                      <p:tavLst>
                                        <p:tav tm="0">
                                          <p:val>
                                            <p:strVal val="ppt_y"/>
                                          </p:val>
                                        </p:tav>
                                        <p:tav tm="100000">
                                          <p:val>
                                            <p:strVal val="ppt_y-.03"/>
                                          </p:val>
                                        </p:tav>
                                      </p:tavLst>
                                    </p:anim>
                                    <p:anim calcmode="lin" valueType="num">
                                      <p:cBhvr>
                                        <p:cTn id="307" dur="900" accel="100000">
                                          <p:stCondLst>
                                            <p:cond delay="100"/>
                                          </p:stCondLst>
                                        </p:cTn>
                                        <p:tgtEl>
                                          <p:spTgt spid="269"/>
                                        </p:tgtEl>
                                        <p:attrNameLst>
                                          <p:attrName>ppt_y</p:attrName>
                                        </p:attrNameLst>
                                      </p:cBhvr>
                                      <p:tavLst>
                                        <p:tav tm="0">
                                          <p:val>
                                            <p:strVal val="ppt_y"/>
                                          </p:val>
                                        </p:tav>
                                        <p:tav tm="100000">
                                          <p:val>
                                            <p:strVal val="ppt_y+1"/>
                                          </p:val>
                                        </p:tav>
                                      </p:tavLst>
                                    </p:anim>
                                    <p:set>
                                      <p:cBhvr>
                                        <p:cTn id="308" dur="1" fill="hold">
                                          <p:stCondLst>
                                            <p:cond delay="999"/>
                                          </p:stCondLst>
                                        </p:cTn>
                                        <p:tgtEl>
                                          <p:spTgt spid="269"/>
                                        </p:tgtEl>
                                        <p:attrNameLst>
                                          <p:attrName>style.visibility</p:attrName>
                                        </p:attrNameLst>
                                      </p:cBhvr>
                                      <p:to>
                                        <p:strVal val="hidden"/>
                                      </p:to>
                                    </p:set>
                                  </p:childTnLst>
                                </p:cTn>
                              </p:par>
                              <p:par>
                                <p:cTn id="309" presetID="37" presetClass="exit" presetSubtype="0" fill="hold" grpId="0" nodeType="withEffect">
                                  <p:stCondLst>
                                    <p:cond delay="0"/>
                                  </p:stCondLst>
                                  <p:childTnLst>
                                    <p:animEffect transition="out" filter="fade">
                                      <p:cBhvr>
                                        <p:cTn id="310" dur="1000"/>
                                        <p:tgtEl>
                                          <p:spTgt spid="270"/>
                                        </p:tgtEl>
                                      </p:cBhvr>
                                    </p:animEffect>
                                    <p:anim calcmode="lin" valueType="num">
                                      <p:cBhvr>
                                        <p:cTn id="311" dur="1000"/>
                                        <p:tgtEl>
                                          <p:spTgt spid="270"/>
                                        </p:tgtEl>
                                        <p:attrNameLst>
                                          <p:attrName>ppt_x</p:attrName>
                                        </p:attrNameLst>
                                      </p:cBhvr>
                                      <p:tavLst>
                                        <p:tav tm="0">
                                          <p:val>
                                            <p:strVal val="ppt_x"/>
                                          </p:val>
                                        </p:tav>
                                        <p:tav tm="100000">
                                          <p:val>
                                            <p:strVal val="ppt_x"/>
                                          </p:val>
                                        </p:tav>
                                      </p:tavLst>
                                    </p:anim>
                                    <p:anim calcmode="lin" valueType="num">
                                      <p:cBhvr>
                                        <p:cTn id="312" dur="100" decel="100000"/>
                                        <p:tgtEl>
                                          <p:spTgt spid="270"/>
                                        </p:tgtEl>
                                        <p:attrNameLst>
                                          <p:attrName>ppt_y</p:attrName>
                                        </p:attrNameLst>
                                      </p:cBhvr>
                                      <p:tavLst>
                                        <p:tav tm="0">
                                          <p:val>
                                            <p:strVal val="ppt_y"/>
                                          </p:val>
                                        </p:tav>
                                        <p:tav tm="100000">
                                          <p:val>
                                            <p:strVal val="ppt_y-.03"/>
                                          </p:val>
                                        </p:tav>
                                      </p:tavLst>
                                    </p:anim>
                                    <p:anim calcmode="lin" valueType="num">
                                      <p:cBhvr>
                                        <p:cTn id="313" dur="900" accel="100000">
                                          <p:stCondLst>
                                            <p:cond delay="100"/>
                                          </p:stCondLst>
                                        </p:cTn>
                                        <p:tgtEl>
                                          <p:spTgt spid="270"/>
                                        </p:tgtEl>
                                        <p:attrNameLst>
                                          <p:attrName>ppt_y</p:attrName>
                                        </p:attrNameLst>
                                      </p:cBhvr>
                                      <p:tavLst>
                                        <p:tav tm="0">
                                          <p:val>
                                            <p:strVal val="ppt_y"/>
                                          </p:val>
                                        </p:tav>
                                        <p:tav tm="100000">
                                          <p:val>
                                            <p:strVal val="ppt_y+1"/>
                                          </p:val>
                                        </p:tav>
                                      </p:tavLst>
                                    </p:anim>
                                    <p:set>
                                      <p:cBhvr>
                                        <p:cTn id="314" dur="1" fill="hold">
                                          <p:stCondLst>
                                            <p:cond delay="999"/>
                                          </p:stCondLst>
                                        </p:cTn>
                                        <p:tgtEl>
                                          <p:spTgt spid="270"/>
                                        </p:tgtEl>
                                        <p:attrNameLst>
                                          <p:attrName>style.visibility</p:attrName>
                                        </p:attrNameLst>
                                      </p:cBhvr>
                                      <p:to>
                                        <p:strVal val="hidden"/>
                                      </p:to>
                                    </p:set>
                                  </p:childTnLst>
                                </p:cTn>
                              </p:par>
                              <p:par>
                                <p:cTn id="315" presetID="37" presetClass="exit" presetSubtype="0" fill="hold" grpId="0" nodeType="withEffect">
                                  <p:stCondLst>
                                    <p:cond delay="0"/>
                                  </p:stCondLst>
                                  <p:childTnLst>
                                    <p:animEffect transition="out" filter="fade">
                                      <p:cBhvr>
                                        <p:cTn id="316" dur="1000"/>
                                        <p:tgtEl>
                                          <p:spTgt spid="271"/>
                                        </p:tgtEl>
                                      </p:cBhvr>
                                    </p:animEffect>
                                    <p:anim calcmode="lin" valueType="num">
                                      <p:cBhvr>
                                        <p:cTn id="317" dur="1000"/>
                                        <p:tgtEl>
                                          <p:spTgt spid="271"/>
                                        </p:tgtEl>
                                        <p:attrNameLst>
                                          <p:attrName>ppt_x</p:attrName>
                                        </p:attrNameLst>
                                      </p:cBhvr>
                                      <p:tavLst>
                                        <p:tav tm="0">
                                          <p:val>
                                            <p:strVal val="ppt_x"/>
                                          </p:val>
                                        </p:tav>
                                        <p:tav tm="100000">
                                          <p:val>
                                            <p:strVal val="ppt_x"/>
                                          </p:val>
                                        </p:tav>
                                      </p:tavLst>
                                    </p:anim>
                                    <p:anim calcmode="lin" valueType="num">
                                      <p:cBhvr>
                                        <p:cTn id="318" dur="100" decel="100000"/>
                                        <p:tgtEl>
                                          <p:spTgt spid="271"/>
                                        </p:tgtEl>
                                        <p:attrNameLst>
                                          <p:attrName>ppt_y</p:attrName>
                                        </p:attrNameLst>
                                      </p:cBhvr>
                                      <p:tavLst>
                                        <p:tav tm="0">
                                          <p:val>
                                            <p:strVal val="ppt_y"/>
                                          </p:val>
                                        </p:tav>
                                        <p:tav tm="100000">
                                          <p:val>
                                            <p:strVal val="ppt_y-.03"/>
                                          </p:val>
                                        </p:tav>
                                      </p:tavLst>
                                    </p:anim>
                                    <p:anim calcmode="lin" valueType="num">
                                      <p:cBhvr>
                                        <p:cTn id="319" dur="900" accel="100000">
                                          <p:stCondLst>
                                            <p:cond delay="100"/>
                                          </p:stCondLst>
                                        </p:cTn>
                                        <p:tgtEl>
                                          <p:spTgt spid="271"/>
                                        </p:tgtEl>
                                        <p:attrNameLst>
                                          <p:attrName>ppt_y</p:attrName>
                                        </p:attrNameLst>
                                      </p:cBhvr>
                                      <p:tavLst>
                                        <p:tav tm="0">
                                          <p:val>
                                            <p:strVal val="ppt_y"/>
                                          </p:val>
                                        </p:tav>
                                        <p:tav tm="100000">
                                          <p:val>
                                            <p:strVal val="ppt_y+1"/>
                                          </p:val>
                                        </p:tav>
                                      </p:tavLst>
                                    </p:anim>
                                    <p:set>
                                      <p:cBhvr>
                                        <p:cTn id="320" dur="1" fill="hold">
                                          <p:stCondLst>
                                            <p:cond delay="999"/>
                                          </p:stCondLst>
                                        </p:cTn>
                                        <p:tgtEl>
                                          <p:spTgt spid="271"/>
                                        </p:tgtEl>
                                        <p:attrNameLst>
                                          <p:attrName>style.visibility</p:attrName>
                                        </p:attrNameLst>
                                      </p:cBhvr>
                                      <p:to>
                                        <p:strVal val="hidden"/>
                                      </p:to>
                                    </p:set>
                                  </p:childTnLst>
                                </p:cTn>
                              </p:par>
                              <p:par>
                                <p:cTn id="321" presetID="37" presetClass="exit" presetSubtype="0" fill="hold" grpId="0" nodeType="withEffect">
                                  <p:stCondLst>
                                    <p:cond delay="0"/>
                                  </p:stCondLst>
                                  <p:childTnLst>
                                    <p:animEffect transition="out" filter="fade">
                                      <p:cBhvr>
                                        <p:cTn id="322" dur="1000"/>
                                        <p:tgtEl>
                                          <p:spTgt spid="272"/>
                                        </p:tgtEl>
                                      </p:cBhvr>
                                    </p:animEffect>
                                    <p:anim calcmode="lin" valueType="num">
                                      <p:cBhvr>
                                        <p:cTn id="323" dur="1000"/>
                                        <p:tgtEl>
                                          <p:spTgt spid="272"/>
                                        </p:tgtEl>
                                        <p:attrNameLst>
                                          <p:attrName>ppt_x</p:attrName>
                                        </p:attrNameLst>
                                      </p:cBhvr>
                                      <p:tavLst>
                                        <p:tav tm="0">
                                          <p:val>
                                            <p:strVal val="ppt_x"/>
                                          </p:val>
                                        </p:tav>
                                        <p:tav tm="100000">
                                          <p:val>
                                            <p:strVal val="ppt_x"/>
                                          </p:val>
                                        </p:tav>
                                      </p:tavLst>
                                    </p:anim>
                                    <p:anim calcmode="lin" valueType="num">
                                      <p:cBhvr>
                                        <p:cTn id="324" dur="100" decel="100000"/>
                                        <p:tgtEl>
                                          <p:spTgt spid="272"/>
                                        </p:tgtEl>
                                        <p:attrNameLst>
                                          <p:attrName>ppt_y</p:attrName>
                                        </p:attrNameLst>
                                      </p:cBhvr>
                                      <p:tavLst>
                                        <p:tav tm="0">
                                          <p:val>
                                            <p:strVal val="ppt_y"/>
                                          </p:val>
                                        </p:tav>
                                        <p:tav tm="100000">
                                          <p:val>
                                            <p:strVal val="ppt_y-.03"/>
                                          </p:val>
                                        </p:tav>
                                      </p:tavLst>
                                    </p:anim>
                                    <p:anim calcmode="lin" valueType="num">
                                      <p:cBhvr>
                                        <p:cTn id="325" dur="900" accel="100000">
                                          <p:stCondLst>
                                            <p:cond delay="100"/>
                                          </p:stCondLst>
                                        </p:cTn>
                                        <p:tgtEl>
                                          <p:spTgt spid="272"/>
                                        </p:tgtEl>
                                        <p:attrNameLst>
                                          <p:attrName>ppt_y</p:attrName>
                                        </p:attrNameLst>
                                      </p:cBhvr>
                                      <p:tavLst>
                                        <p:tav tm="0">
                                          <p:val>
                                            <p:strVal val="ppt_y"/>
                                          </p:val>
                                        </p:tav>
                                        <p:tav tm="100000">
                                          <p:val>
                                            <p:strVal val="ppt_y+1"/>
                                          </p:val>
                                        </p:tav>
                                      </p:tavLst>
                                    </p:anim>
                                    <p:set>
                                      <p:cBhvr>
                                        <p:cTn id="326" dur="1" fill="hold">
                                          <p:stCondLst>
                                            <p:cond delay="999"/>
                                          </p:stCondLst>
                                        </p:cTn>
                                        <p:tgtEl>
                                          <p:spTgt spid="272"/>
                                        </p:tgtEl>
                                        <p:attrNameLst>
                                          <p:attrName>style.visibility</p:attrName>
                                        </p:attrNameLst>
                                      </p:cBhvr>
                                      <p:to>
                                        <p:strVal val="hidden"/>
                                      </p:to>
                                    </p:set>
                                  </p:childTnLst>
                                </p:cTn>
                              </p:par>
                              <p:par>
                                <p:cTn id="327" presetID="37" presetClass="exit" presetSubtype="0" fill="hold" grpId="0" nodeType="withEffect">
                                  <p:stCondLst>
                                    <p:cond delay="0"/>
                                  </p:stCondLst>
                                  <p:childTnLst>
                                    <p:animEffect transition="out" filter="fade">
                                      <p:cBhvr>
                                        <p:cTn id="328" dur="1000"/>
                                        <p:tgtEl>
                                          <p:spTgt spid="273"/>
                                        </p:tgtEl>
                                      </p:cBhvr>
                                    </p:animEffect>
                                    <p:anim calcmode="lin" valueType="num">
                                      <p:cBhvr>
                                        <p:cTn id="329" dur="1000"/>
                                        <p:tgtEl>
                                          <p:spTgt spid="273"/>
                                        </p:tgtEl>
                                        <p:attrNameLst>
                                          <p:attrName>ppt_x</p:attrName>
                                        </p:attrNameLst>
                                      </p:cBhvr>
                                      <p:tavLst>
                                        <p:tav tm="0">
                                          <p:val>
                                            <p:strVal val="ppt_x"/>
                                          </p:val>
                                        </p:tav>
                                        <p:tav tm="100000">
                                          <p:val>
                                            <p:strVal val="ppt_x"/>
                                          </p:val>
                                        </p:tav>
                                      </p:tavLst>
                                    </p:anim>
                                    <p:anim calcmode="lin" valueType="num">
                                      <p:cBhvr>
                                        <p:cTn id="330" dur="100" decel="100000"/>
                                        <p:tgtEl>
                                          <p:spTgt spid="273"/>
                                        </p:tgtEl>
                                        <p:attrNameLst>
                                          <p:attrName>ppt_y</p:attrName>
                                        </p:attrNameLst>
                                      </p:cBhvr>
                                      <p:tavLst>
                                        <p:tav tm="0">
                                          <p:val>
                                            <p:strVal val="ppt_y"/>
                                          </p:val>
                                        </p:tav>
                                        <p:tav tm="100000">
                                          <p:val>
                                            <p:strVal val="ppt_y-.03"/>
                                          </p:val>
                                        </p:tav>
                                      </p:tavLst>
                                    </p:anim>
                                    <p:anim calcmode="lin" valueType="num">
                                      <p:cBhvr>
                                        <p:cTn id="331" dur="900" accel="100000">
                                          <p:stCondLst>
                                            <p:cond delay="100"/>
                                          </p:stCondLst>
                                        </p:cTn>
                                        <p:tgtEl>
                                          <p:spTgt spid="273"/>
                                        </p:tgtEl>
                                        <p:attrNameLst>
                                          <p:attrName>ppt_y</p:attrName>
                                        </p:attrNameLst>
                                      </p:cBhvr>
                                      <p:tavLst>
                                        <p:tav tm="0">
                                          <p:val>
                                            <p:strVal val="ppt_y"/>
                                          </p:val>
                                        </p:tav>
                                        <p:tav tm="100000">
                                          <p:val>
                                            <p:strVal val="ppt_y+1"/>
                                          </p:val>
                                        </p:tav>
                                      </p:tavLst>
                                    </p:anim>
                                    <p:set>
                                      <p:cBhvr>
                                        <p:cTn id="332" dur="1" fill="hold">
                                          <p:stCondLst>
                                            <p:cond delay="999"/>
                                          </p:stCondLst>
                                        </p:cTn>
                                        <p:tgtEl>
                                          <p:spTgt spid="273"/>
                                        </p:tgtEl>
                                        <p:attrNameLst>
                                          <p:attrName>style.visibility</p:attrName>
                                        </p:attrNameLst>
                                      </p:cBhvr>
                                      <p:to>
                                        <p:strVal val="hidden"/>
                                      </p:to>
                                    </p:set>
                                  </p:childTnLst>
                                </p:cTn>
                              </p:par>
                              <p:par>
                                <p:cTn id="333" presetID="37" presetClass="exit" presetSubtype="0" fill="hold" grpId="0" nodeType="withEffect">
                                  <p:stCondLst>
                                    <p:cond delay="0"/>
                                  </p:stCondLst>
                                  <p:childTnLst>
                                    <p:animEffect transition="out" filter="fade">
                                      <p:cBhvr>
                                        <p:cTn id="334" dur="1000"/>
                                        <p:tgtEl>
                                          <p:spTgt spid="274"/>
                                        </p:tgtEl>
                                      </p:cBhvr>
                                    </p:animEffect>
                                    <p:anim calcmode="lin" valueType="num">
                                      <p:cBhvr>
                                        <p:cTn id="335" dur="1000"/>
                                        <p:tgtEl>
                                          <p:spTgt spid="274"/>
                                        </p:tgtEl>
                                        <p:attrNameLst>
                                          <p:attrName>ppt_x</p:attrName>
                                        </p:attrNameLst>
                                      </p:cBhvr>
                                      <p:tavLst>
                                        <p:tav tm="0">
                                          <p:val>
                                            <p:strVal val="ppt_x"/>
                                          </p:val>
                                        </p:tav>
                                        <p:tav tm="100000">
                                          <p:val>
                                            <p:strVal val="ppt_x"/>
                                          </p:val>
                                        </p:tav>
                                      </p:tavLst>
                                    </p:anim>
                                    <p:anim calcmode="lin" valueType="num">
                                      <p:cBhvr>
                                        <p:cTn id="336" dur="100" decel="100000"/>
                                        <p:tgtEl>
                                          <p:spTgt spid="274"/>
                                        </p:tgtEl>
                                        <p:attrNameLst>
                                          <p:attrName>ppt_y</p:attrName>
                                        </p:attrNameLst>
                                      </p:cBhvr>
                                      <p:tavLst>
                                        <p:tav tm="0">
                                          <p:val>
                                            <p:strVal val="ppt_y"/>
                                          </p:val>
                                        </p:tav>
                                        <p:tav tm="100000">
                                          <p:val>
                                            <p:strVal val="ppt_y-.03"/>
                                          </p:val>
                                        </p:tav>
                                      </p:tavLst>
                                    </p:anim>
                                    <p:anim calcmode="lin" valueType="num">
                                      <p:cBhvr>
                                        <p:cTn id="337" dur="900" accel="100000">
                                          <p:stCondLst>
                                            <p:cond delay="100"/>
                                          </p:stCondLst>
                                        </p:cTn>
                                        <p:tgtEl>
                                          <p:spTgt spid="274"/>
                                        </p:tgtEl>
                                        <p:attrNameLst>
                                          <p:attrName>ppt_y</p:attrName>
                                        </p:attrNameLst>
                                      </p:cBhvr>
                                      <p:tavLst>
                                        <p:tav tm="0">
                                          <p:val>
                                            <p:strVal val="ppt_y"/>
                                          </p:val>
                                        </p:tav>
                                        <p:tav tm="100000">
                                          <p:val>
                                            <p:strVal val="ppt_y+1"/>
                                          </p:val>
                                        </p:tav>
                                      </p:tavLst>
                                    </p:anim>
                                    <p:set>
                                      <p:cBhvr>
                                        <p:cTn id="338" dur="1" fill="hold">
                                          <p:stCondLst>
                                            <p:cond delay="999"/>
                                          </p:stCondLst>
                                        </p:cTn>
                                        <p:tgtEl>
                                          <p:spTgt spid="274"/>
                                        </p:tgtEl>
                                        <p:attrNameLst>
                                          <p:attrName>style.visibility</p:attrName>
                                        </p:attrNameLst>
                                      </p:cBhvr>
                                      <p:to>
                                        <p:strVal val="hidden"/>
                                      </p:to>
                                    </p:set>
                                  </p:childTnLst>
                                </p:cTn>
                              </p:par>
                              <p:par>
                                <p:cTn id="339" presetID="42" presetClass="exit" presetSubtype="0" fill="hold" grpId="0" nodeType="withEffect">
                                  <p:stCondLst>
                                    <p:cond delay="0"/>
                                  </p:stCondLst>
                                  <p:childTnLst>
                                    <p:animEffect transition="out" filter="fade">
                                      <p:cBhvr>
                                        <p:cTn id="340" dur="1000"/>
                                        <p:tgtEl>
                                          <p:spTgt spid="250"/>
                                        </p:tgtEl>
                                      </p:cBhvr>
                                    </p:animEffect>
                                    <p:anim calcmode="lin" valueType="num">
                                      <p:cBhvr>
                                        <p:cTn id="341" dur="1000"/>
                                        <p:tgtEl>
                                          <p:spTgt spid="250"/>
                                        </p:tgtEl>
                                        <p:attrNameLst>
                                          <p:attrName>ppt_x</p:attrName>
                                        </p:attrNameLst>
                                      </p:cBhvr>
                                      <p:tavLst>
                                        <p:tav tm="0">
                                          <p:val>
                                            <p:strVal val="ppt_x"/>
                                          </p:val>
                                        </p:tav>
                                        <p:tav tm="100000">
                                          <p:val>
                                            <p:strVal val="ppt_x"/>
                                          </p:val>
                                        </p:tav>
                                      </p:tavLst>
                                    </p:anim>
                                    <p:anim calcmode="lin" valueType="num">
                                      <p:cBhvr>
                                        <p:cTn id="342" dur="1000"/>
                                        <p:tgtEl>
                                          <p:spTgt spid="250"/>
                                        </p:tgtEl>
                                        <p:attrNameLst>
                                          <p:attrName>ppt_y</p:attrName>
                                        </p:attrNameLst>
                                      </p:cBhvr>
                                      <p:tavLst>
                                        <p:tav tm="0">
                                          <p:val>
                                            <p:strVal val="ppt_y"/>
                                          </p:val>
                                        </p:tav>
                                        <p:tav tm="100000">
                                          <p:val>
                                            <p:strVal val="ppt_y+.1"/>
                                          </p:val>
                                        </p:tav>
                                      </p:tavLst>
                                    </p:anim>
                                    <p:set>
                                      <p:cBhvr>
                                        <p:cTn id="343" dur="1" fill="hold">
                                          <p:stCondLst>
                                            <p:cond delay="999"/>
                                          </p:stCondLst>
                                        </p:cTn>
                                        <p:tgtEl>
                                          <p:spTgt spid="250"/>
                                        </p:tgtEl>
                                        <p:attrNameLst>
                                          <p:attrName>style.visibility</p:attrName>
                                        </p:attrNameLst>
                                      </p:cBhvr>
                                      <p:to>
                                        <p:strVal val="hidden"/>
                                      </p:to>
                                    </p:set>
                                  </p:childTnLst>
                                </p:cTn>
                              </p:par>
                              <p:par>
                                <p:cTn id="344" presetID="42" presetClass="exit" presetSubtype="0" fill="hold" grpId="0" nodeType="withEffect">
                                  <p:stCondLst>
                                    <p:cond delay="0"/>
                                  </p:stCondLst>
                                  <p:childTnLst>
                                    <p:animEffect transition="out" filter="fade">
                                      <p:cBhvr>
                                        <p:cTn id="345" dur="1000"/>
                                        <p:tgtEl>
                                          <p:spTgt spid="2"/>
                                        </p:tgtEl>
                                      </p:cBhvr>
                                    </p:animEffect>
                                    <p:anim calcmode="lin" valueType="num">
                                      <p:cBhvr>
                                        <p:cTn id="346" dur="1000"/>
                                        <p:tgtEl>
                                          <p:spTgt spid="2"/>
                                        </p:tgtEl>
                                        <p:attrNameLst>
                                          <p:attrName>ppt_x</p:attrName>
                                        </p:attrNameLst>
                                      </p:cBhvr>
                                      <p:tavLst>
                                        <p:tav tm="0">
                                          <p:val>
                                            <p:strVal val="ppt_x"/>
                                          </p:val>
                                        </p:tav>
                                        <p:tav tm="100000">
                                          <p:val>
                                            <p:strVal val="ppt_x"/>
                                          </p:val>
                                        </p:tav>
                                      </p:tavLst>
                                    </p:anim>
                                    <p:anim calcmode="lin" valueType="num">
                                      <p:cBhvr>
                                        <p:cTn id="347" dur="1000"/>
                                        <p:tgtEl>
                                          <p:spTgt spid="2"/>
                                        </p:tgtEl>
                                        <p:attrNameLst>
                                          <p:attrName>ppt_y</p:attrName>
                                        </p:attrNameLst>
                                      </p:cBhvr>
                                      <p:tavLst>
                                        <p:tav tm="0">
                                          <p:val>
                                            <p:strVal val="ppt_y"/>
                                          </p:val>
                                        </p:tav>
                                        <p:tav tm="100000">
                                          <p:val>
                                            <p:strVal val="ppt_y+.1"/>
                                          </p:val>
                                        </p:tav>
                                      </p:tavLst>
                                    </p:anim>
                                    <p:set>
                                      <p:cBhvr>
                                        <p:cTn id="348" dur="1" fill="hold">
                                          <p:stCondLst>
                                            <p:cond delay="999"/>
                                          </p:stCondLst>
                                        </p:cTn>
                                        <p:tgtEl>
                                          <p:spTgt spid="2"/>
                                        </p:tgtEl>
                                        <p:attrNameLst>
                                          <p:attrName>style.visibility</p:attrName>
                                        </p:attrNameLst>
                                      </p:cBhvr>
                                      <p:to>
                                        <p:strVal val="hidden"/>
                                      </p:to>
                                    </p:set>
                                  </p:childTnLst>
                                </p:cTn>
                              </p:par>
                              <p:par>
                                <p:cTn id="349" presetID="42" presetClass="exit" presetSubtype="0" fill="hold" grpId="0" nodeType="withEffect">
                                  <p:stCondLst>
                                    <p:cond delay="0"/>
                                  </p:stCondLst>
                                  <p:childTnLst>
                                    <p:animEffect transition="out" filter="fade">
                                      <p:cBhvr>
                                        <p:cTn id="350" dur="1000"/>
                                        <p:tgtEl>
                                          <p:spTgt spid="3"/>
                                        </p:tgtEl>
                                      </p:cBhvr>
                                    </p:animEffect>
                                    <p:anim calcmode="lin" valueType="num">
                                      <p:cBhvr>
                                        <p:cTn id="351" dur="1000"/>
                                        <p:tgtEl>
                                          <p:spTgt spid="3"/>
                                        </p:tgtEl>
                                        <p:attrNameLst>
                                          <p:attrName>ppt_x</p:attrName>
                                        </p:attrNameLst>
                                      </p:cBhvr>
                                      <p:tavLst>
                                        <p:tav tm="0">
                                          <p:val>
                                            <p:strVal val="ppt_x"/>
                                          </p:val>
                                        </p:tav>
                                        <p:tav tm="100000">
                                          <p:val>
                                            <p:strVal val="ppt_x"/>
                                          </p:val>
                                        </p:tav>
                                      </p:tavLst>
                                    </p:anim>
                                    <p:anim calcmode="lin" valueType="num">
                                      <p:cBhvr>
                                        <p:cTn id="352" dur="1000"/>
                                        <p:tgtEl>
                                          <p:spTgt spid="3"/>
                                        </p:tgtEl>
                                        <p:attrNameLst>
                                          <p:attrName>ppt_y</p:attrName>
                                        </p:attrNameLst>
                                      </p:cBhvr>
                                      <p:tavLst>
                                        <p:tav tm="0">
                                          <p:val>
                                            <p:strVal val="ppt_y"/>
                                          </p:val>
                                        </p:tav>
                                        <p:tav tm="100000">
                                          <p:val>
                                            <p:strVal val="ppt_y+.1"/>
                                          </p:val>
                                        </p:tav>
                                      </p:tavLst>
                                    </p:anim>
                                    <p:set>
                                      <p:cBhvr>
                                        <p:cTn id="353" dur="1" fill="hold">
                                          <p:stCondLst>
                                            <p:cond delay="999"/>
                                          </p:stCondLst>
                                        </p:cTn>
                                        <p:tgtEl>
                                          <p:spTgt spid="3"/>
                                        </p:tgtEl>
                                        <p:attrNameLst>
                                          <p:attrName>style.visibility</p:attrName>
                                        </p:attrNameLst>
                                      </p:cBhvr>
                                      <p:to>
                                        <p:strVal val="hidden"/>
                                      </p:to>
                                    </p:set>
                                  </p:childTnLst>
                                </p:cTn>
                              </p:par>
                              <p:par>
                                <p:cTn id="354" presetID="42" presetClass="exit" presetSubtype="0" fill="hold" grpId="0" nodeType="withEffect">
                                  <p:stCondLst>
                                    <p:cond delay="0"/>
                                  </p:stCondLst>
                                  <p:childTnLst>
                                    <p:animEffect transition="out" filter="fade">
                                      <p:cBhvr>
                                        <p:cTn id="355" dur="1000"/>
                                        <p:tgtEl>
                                          <p:spTgt spid="233"/>
                                        </p:tgtEl>
                                      </p:cBhvr>
                                    </p:animEffect>
                                    <p:anim calcmode="lin" valueType="num">
                                      <p:cBhvr>
                                        <p:cTn id="356" dur="1000"/>
                                        <p:tgtEl>
                                          <p:spTgt spid="233"/>
                                        </p:tgtEl>
                                        <p:attrNameLst>
                                          <p:attrName>ppt_x</p:attrName>
                                        </p:attrNameLst>
                                      </p:cBhvr>
                                      <p:tavLst>
                                        <p:tav tm="0">
                                          <p:val>
                                            <p:strVal val="ppt_x"/>
                                          </p:val>
                                        </p:tav>
                                        <p:tav tm="100000">
                                          <p:val>
                                            <p:strVal val="ppt_x"/>
                                          </p:val>
                                        </p:tav>
                                      </p:tavLst>
                                    </p:anim>
                                    <p:anim calcmode="lin" valueType="num">
                                      <p:cBhvr>
                                        <p:cTn id="357" dur="1000"/>
                                        <p:tgtEl>
                                          <p:spTgt spid="233"/>
                                        </p:tgtEl>
                                        <p:attrNameLst>
                                          <p:attrName>ppt_y</p:attrName>
                                        </p:attrNameLst>
                                      </p:cBhvr>
                                      <p:tavLst>
                                        <p:tav tm="0">
                                          <p:val>
                                            <p:strVal val="ppt_y"/>
                                          </p:val>
                                        </p:tav>
                                        <p:tav tm="100000">
                                          <p:val>
                                            <p:strVal val="ppt_y+.1"/>
                                          </p:val>
                                        </p:tav>
                                      </p:tavLst>
                                    </p:anim>
                                    <p:set>
                                      <p:cBhvr>
                                        <p:cTn id="358" dur="1" fill="hold">
                                          <p:stCondLst>
                                            <p:cond delay="999"/>
                                          </p:stCondLst>
                                        </p:cTn>
                                        <p:tgtEl>
                                          <p:spTgt spid="233"/>
                                        </p:tgtEl>
                                        <p:attrNameLst>
                                          <p:attrName>style.visibility</p:attrName>
                                        </p:attrNameLst>
                                      </p:cBhvr>
                                      <p:to>
                                        <p:strVal val="hidden"/>
                                      </p:to>
                                    </p:set>
                                  </p:childTnLst>
                                </p:cTn>
                              </p:par>
                              <p:par>
                                <p:cTn id="359" presetID="42" presetClass="exit" presetSubtype="0" fill="hold" grpId="0" nodeType="withEffect">
                                  <p:stCondLst>
                                    <p:cond delay="0"/>
                                  </p:stCondLst>
                                  <p:childTnLst>
                                    <p:animEffect transition="out" filter="fade">
                                      <p:cBhvr>
                                        <p:cTn id="360" dur="1000"/>
                                        <p:tgtEl>
                                          <p:spTgt spid="231"/>
                                        </p:tgtEl>
                                      </p:cBhvr>
                                    </p:animEffect>
                                    <p:anim calcmode="lin" valueType="num">
                                      <p:cBhvr>
                                        <p:cTn id="361" dur="1000"/>
                                        <p:tgtEl>
                                          <p:spTgt spid="231"/>
                                        </p:tgtEl>
                                        <p:attrNameLst>
                                          <p:attrName>ppt_x</p:attrName>
                                        </p:attrNameLst>
                                      </p:cBhvr>
                                      <p:tavLst>
                                        <p:tav tm="0">
                                          <p:val>
                                            <p:strVal val="ppt_x"/>
                                          </p:val>
                                        </p:tav>
                                        <p:tav tm="100000">
                                          <p:val>
                                            <p:strVal val="ppt_x"/>
                                          </p:val>
                                        </p:tav>
                                      </p:tavLst>
                                    </p:anim>
                                    <p:anim calcmode="lin" valueType="num">
                                      <p:cBhvr>
                                        <p:cTn id="362" dur="1000"/>
                                        <p:tgtEl>
                                          <p:spTgt spid="231"/>
                                        </p:tgtEl>
                                        <p:attrNameLst>
                                          <p:attrName>ppt_y</p:attrName>
                                        </p:attrNameLst>
                                      </p:cBhvr>
                                      <p:tavLst>
                                        <p:tav tm="0">
                                          <p:val>
                                            <p:strVal val="ppt_y"/>
                                          </p:val>
                                        </p:tav>
                                        <p:tav tm="100000">
                                          <p:val>
                                            <p:strVal val="ppt_y+.1"/>
                                          </p:val>
                                        </p:tav>
                                      </p:tavLst>
                                    </p:anim>
                                    <p:set>
                                      <p:cBhvr>
                                        <p:cTn id="363" dur="1" fill="hold">
                                          <p:stCondLst>
                                            <p:cond delay="999"/>
                                          </p:stCondLst>
                                        </p:cTn>
                                        <p:tgtEl>
                                          <p:spTgt spid="231"/>
                                        </p:tgtEl>
                                        <p:attrNameLst>
                                          <p:attrName>style.visibility</p:attrName>
                                        </p:attrNameLst>
                                      </p:cBhvr>
                                      <p:to>
                                        <p:strVal val="hidden"/>
                                      </p:to>
                                    </p:set>
                                  </p:childTnLst>
                                </p:cTn>
                              </p:par>
                              <p:par>
                                <p:cTn id="364" presetID="42" presetClass="exit" presetSubtype="0" fill="hold" grpId="0" nodeType="withEffect">
                                  <p:stCondLst>
                                    <p:cond delay="0"/>
                                  </p:stCondLst>
                                  <p:childTnLst>
                                    <p:animEffect transition="out" filter="fade">
                                      <p:cBhvr>
                                        <p:cTn id="365" dur="1000"/>
                                        <p:tgtEl>
                                          <p:spTgt spid="230"/>
                                        </p:tgtEl>
                                      </p:cBhvr>
                                    </p:animEffect>
                                    <p:anim calcmode="lin" valueType="num">
                                      <p:cBhvr>
                                        <p:cTn id="366" dur="1000"/>
                                        <p:tgtEl>
                                          <p:spTgt spid="230"/>
                                        </p:tgtEl>
                                        <p:attrNameLst>
                                          <p:attrName>ppt_x</p:attrName>
                                        </p:attrNameLst>
                                      </p:cBhvr>
                                      <p:tavLst>
                                        <p:tav tm="0">
                                          <p:val>
                                            <p:strVal val="ppt_x"/>
                                          </p:val>
                                        </p:tav>
                                        <p:tav tm="100000">
                                          <p:val>
                                            <p:strVal val="ppt_x"/>
                                          </p:val>
                                        </p:tav>
                                      </p:tavLst>
                                    </p:anim>
                                    <p:anim calcmode="lin" valueType="num">
                                      <p:cBhvr>
                                        <p:cTn id="367" dur="1000"/>
                                        <p:tgtEl>
                                          <p:spTgt spid="230"/>
                                        </p:tgtEl>
                                        <p:attrNameLst>
                                          <p:attrName>ppt_y</p:attrName>
                                        </p:attrNameLst>
                                      </p:cBhvr>
                                      <p:tavLst>
                                        <p:tav tm="0">
                                          <p:val>
                                            <p:strVal val="ppt_y"/>
                                          </p:val>
                                        </p:tav>
                                        <p:tav tm="100000">
                                          <p:val>
                                            <p:strVal val="ppt_y+.1"/>
                                          </p:val>
                                        </p:tav>
                                      </p:tavLst>
                                    </p:anim>
                                    <p:set>
                                      <p:cBhvr>
                                        <p:cTn id="368" dur="1" fill="hold">
                                          <p:stCondLst>
                                            <p:cond delay="999"/>
                                          </p:stCondLst>
                                        </p:cTn>
                                        <p:tgtEl>
                                          <p:spTgt spid="230"/>
                                        </p:tgtEl>
                                        <p:attrNameLst>
                                          <p:attrName>style.visibility</p:attrName>
                                        </p:attrNameLst>
                                      </p:cBhvr>
                                      <p:to>
                                        <p:strVal val="hidden"/>
                                      </p:to>
                                    </p:set>
                                  </p:childTnLst>
                                </p:cTn>
                              </p:par>
                              <p:par>
                                <p:cTn id="369" presetID="42" presetClass="exit" presetSubtype="0" fill="hold" grpId="0" nodeType="withEffect">
                                  <p:stCondLst>
                                    <p:cond delay="0"/>
                                  </p:stCondLst>
                                  <p:childTnLst>
                                    <p:animEffect transition="out" filter="fade">
                                      <p:cBhvr>
                                        <p:cTn id="370" dur="1000"/>
                                        <p:tgtEl>
                                          <p:spTgt spid="241"/>
                                        </p:tgtEl>
                                      </p:cBhvr>
                                    </p:animEffect>
                                    <p:anim calcmode="lin" valueType="num">
                                      <p:cBhvr>
                                        <p:cTn id="371" dur="1000"/>
                                        <p:tgtEl>
                                          <p:spTgt spid="241"/>
                                        </p:tgtEl>
                                        <p:attrNameLst>
                                          <p:attrName>ppt_x</p:attrName>
                                        </p:attrNameLst>
                                      </p:cBhvr>
                                      <p:tavLst>
                                        <p:tav tm="0">
                                          <p:val>
                                            <p:strVal val="ppt_x"/>
                                          </p:val>
                                        </p:tav>
                                        <p:tav tm="100000">
                                          <p:val>
                                            <p:strVal val="ppt_x"/>
                                          </p:val>
                                        </p:tav>
                                      </p:tavLst>
                                    </p:anim>
                                    <p:anim calcmode="lin" valueType="num">
                                      <p:cBhvr>
                                        <p:cTn id="372" dur="1000"/>
                                        <p:tgtEl>
                                          <p:spTgt spid="241"/>
                                        </p:tgtEl>
                                        <p:attrNameLst>
                                          <p:attrName>ppt_y</p:attrName>
                                        </p:attrNameLst>
                                      </p:cBhvr>
                                      <p:tavLst>
                                        <p:tav tm="0">
                                          <p:val>
                                            <p:strVal val="ppt_y"/>
                                          </p:val>
                                        </p:tav>
                                        <p:tav tm="100000">
                                          <p:val>
                                            <p:strVal val="ppt_y+.1"/>
                                          </p:val>
                                        </p:tav>
                                      </p:tavLst>
                                    </p:anim>
                                    <p:set>
                                      <p:cBhvr>
                                        <p:cTn id="373" dur="1" fill="hold">
                                          <p:stCondLst>
                                            <p:cond delay="999"/>
                                          </p:stCondLst>
                                        </p:cTn>
                                        <p:tgtEl>
                                          <p:spTgt spid="241"/>
                                        </p:tgtEl>
                                        <p:attrNameLst>
                                          <p:attrName>style.visibility</p:attrName>
                                        </p:attrNameLst>
                                      </p:cBhvr>
                                      <p:to>
                                        <p:strVal val="hidden"/>
                                      </p:to>
                                    </p:set>
                                  </p:childTnLst>
                                </p:cTn>
                              </p:par>
                              <p:par>
                                <p:cTn id="374" presetID="42" presetClass="exit" presetSubtype="0" fill="hold" grpId="0" nodeType="withEffect">
                                  <p:stCondLst>
                                    <p:cond delay="0"/>
                                  </p:stCondLst>
                                  <p:childTnLst>
                                    <p:animEffect transition="out" filter="fade">
                                      <p:cBhvr>
                                        <p:cTn id="375" dur="1000"/>
                                        <p:tgtEl>
                                          <p:spTgt spid="243"/>
                                        </p:tgtEl>
                                      </p:cBhvr>
                                    </p:animEffect>
                                    <p:anim calcmode="lin" valueType="num">
                                      <p:cBhvr>
                                        <p:cTn id="376" dur="1000"/>
                                        <p:tgtEl>
                                          <p:spTgt spid="243"/>
                                        </p:tgtEl>
                                        <p:attrNameLst>
                                          <p:attrName>ppt_x</p:attrName>
                                        </p:attrNameLst>
                                      </p:cBhvr>
                                      <p:tavLst>
                                        <p:tav tm="0">
                                          <p:val>
                                            <p:strVal val="ppt_x"/>
                                          </p:val>
                                        </p:tav>
                                        <p:tav tm="100000">
                                          <p:val>
                                            <p:strVal val="ppt_x"/>
                                          </p:val>
                                        </p:tav>
                                      </p:tavLst>
                                    </p:anim>
                                    <p:anim calcmode="lin" valueType="num">
                                      <p:cBhvr>
                                        <p:cTn id="377" dur="1000"/>
                                        <p:tgtEl>
                                          <p:spTgt spid="243"/>
                                        </p:tgtEl>
                                        <p:attrNameLst>
                                          <p:attrName>ppt_y</p:attrName>
                                        </p:attrNameLst>
                                      </p:cBhvr>
                                      <p:tavLst>
                                        <p:tav tm="0">
                                          <p:val>
                                            <p:strVal val="ppt_y"/>
                                          </p:val>
                                        </p:tav>
                                        <p:tav tm="100000">
                                          <p:val>
                                            <p:strVal val="ppt_y+.1"/>
                                          </p:val>
                                        </p:tav>
                                      </p:tavLst>
                                    </p:anim>
                                    <p:set>
                                      <p:cBhvr>
                                        <p:cTn id="378" dur="1" fill="hold">
                                          <p:stCondLst>
                                            <p:cond delay="999"/>
                                          </p:stCondLst>
                                        </p:cTn>
                                        <p:tgtEl>
                                          <p:spTgt spid="243"/>
                                        </p:tgtEl>
                                        <p:attrNameLst>
                                          <p:attrName>style.visibility</p:attrName>
                                        </p:attrNameLst>
                                      </p:cBhvr>
                                      <p:to>
                                        <p:strVal val="hidden"/>
                                      </p:to>
                                    </p:set>
                                  </p:childTnLst>
                                </p:cTn>
                              </p:par>
                              <p:par>
                                <p:cTn id="379" presetID="42" presetClass="exit" presetSubtype="0" fill="hold" grpId="0" nodeType="withEffect">
                                  <p:stCondLst>
                                    <p:cond delay="0"/>
                                  </p:stCondLst>
                                  <p:childTnLst>
                                    <p:animEffect transition="out" filter="fade">
                                      <p:cBhvr>
                                        <p:cTn id="380" dur="1000"/>
                                        <p:tgtEl>
                                          <p:spTgt spid="240"/>
                                        </p:tgtEl>
                                      </p:cBhvr>
                                    </p:animEffect>
                                    <p:anim calcmode="lin" valueType="num">
                                      <p:cBhvr>
                                        <p:cTn id="381" dur="1000"/>
                                        <p:tgtEl>
                                          <p:spTgt spid="240"/>
                                        </p:tgtEl>
                                        <p:attrNameLst>
                                          <p:attrName>ppt_x</p:attrName>
                                        </p:attrNameLst>
                                      </p:cBhvr>
                                      <p:tavLst>
                                        <p:tav tm="0">
                                          <p:val>
                                            <p:strVal val="ppt_x"/>
                                          </p:val>
                                        </p:tav>
                                        <p:tav tm="100000">
                                          <p:val>
                                            <p:strVal val="ppt_x"/>
                                          </p:val>
                                        </p:tav>
                                      </p:tavLst>
                                    </p:anim>
                                    <p:anim calcmode="lin" valueType="num">
                                      <p:cBhvr>
                                        <p:cTn id="382" dur="1000"/>
                                        <p:tgtEl>
                                          <p:spTgt spid="240"/>
                                        </p:tgtEl>
                                        <p:attrNameLst>
                                          <p:attrName>ppt_y</p:attrName>
                                        </p:attrNameLst>
                                      </p:cBhvr>
                                      <p:tavLst>
                                        <p:tav tm="0">
                                          <p:val>
                                            <p:strVal val="ppt_y"/>
                                          </p:val>
                                        </p:tav>
                                        <p:tav tm="100000">
                                          <p:val>
                                            <p:strVal val="ppt_y+.1"/>
                                          </p:val>
                                        </p:tav>
                                      </p:tavLst>
                                    </p:anim>
                                    <p:set>
                                      <p:cBhvr>
                                        <p:cTn id="383" dur="1" fill="hold">
                                          <p:stCondLst>
                                            <p:cond delay="999"/>
                                          </p:stCondLst>
                                        </p:cTn>
                                        <p:tgtEl>
                                          <p:spTgt spid="240"/>
                                        </p:tgtEl>
                                        <p:attrNameLst>
                                          <p:attrName>style.visibility</p:attrName>
                                        </p:attrNameLst>
                                      </p:cBhvr>
                                      <p:to>
                                        <p:strVal val="hidden"/>
                                      </p:to>
                                    </p:set>
                                  </p:childTnLst>
                                </p:cTn>
                              </p:par>
                              <p:par>
                                <p:cTn id="384" presetID="42" presetClass="exit" presetSubtype="0" fill="hold" grpId="0" nodeType="withEffect">
                                  <p:stCondLst>
                                    <p:cond delay="0"/>
                                  </p:stCondLst>
                                  <p:childTnLst>
                                    <p:animEffect transition="out" filter="fade">
                                      <p:cBhvr>
                                        <p:cTn id="385" dur="1000"/>
                                        <p:tgtEl>
                                          <p:spTgt spid="242"/>
                                        </p:tgtEl>
                                      </p:cBhvr>
                                    </p:animEffect>
                                    <p:anim calcmode="lin" valueType="num">
                                      <p:cBhvr>
                                        <p:cTn id="386" dur="1000"/>
                                        <p:tgtEl>
                                          <p:spTgt spid="242"/>
                                        </p:tgtEl>
                                        <p:attrNameLst>
                                          <p:attrName>ppt_x</p:attrName>
                                        </p:attrNameLst>
                                      </p:cBhvr>
                                      <p:tavLst>
                                        <p:tav tm="0">
                                          <p:val>
                                            <p:strVal val="ppt_x"/>
                                          </p:val>
                                        </p:tav>
                                        <p:tav tm="100000">
                                          <p:val>
                                            <p:strVal val="ppt_x"/>
                                          </p:val>
                                        </p:tav>
                                      </p:tavLst>
                                    </p:anim>
                                    <p:anim calcmode="lin" valueType="num">
                                      <p:cBhvr>
                                        <p:cTn id="387" dur="1000"/>
                                        <p:tgtEl>
                                          <p:spTgt spid="242"/>
                                        </p:tgtEl>
                                        <p:attrNameLst>
                                          <p:attrName>ppt_y</p:attrName>
                                        </p:attrNameLst>
                                      </p:cBhvr>
                                      <p:tavLst>
                                        <p:tav tm="0">
                                          <p:val>
                                            <p:strVal val="ppt_y"/>
                                          </p:val>
                                        </p:tav>
                                        <p:tav tm="100000">
                                          <p:val>
                                            <p:strVal val="ppt_y+.1"/>
                                          </p:val>
                                        </p:tav>
                                      </p:tavLst>
                                    </p:anim>
                                    <p:set>
                                      <p:cBhvr>
                                        <p:cTn id="388" dur="1" fill="hold">
                                          <p:stCondLst>
                                            <p:cond delay="999"/>
                                          </p:stCondLst>
                                        </p:cTn>
                                        <p:tgtEl>
                                          <p:spTgt spid="242"/>
                                        </p:tgtEl>
                                        <p:attrNameLst>
                                          <p:attrName>style.visibility</p:attrName>
                                        </p:attrNameLst>
                                      </p:cBhvr>
                                      <p:to>
                                        <p:strVal val="hidden"/>
                                      </p:to>
                                    </p:set>
                                  </p:childTnLst>
                                </p:cTn>
                              </p:par>
                              <p:par>
                                <p:cTn id="389" presetID="42" presetClass="exit" presetSubtype="0" fill="hold" grpId="0" nodeType="withEffect">
                                  <p:stCondLst>
                                    <p:cond delay="0"/>
                                  </p:stCondLst>
                                  <p:childTnLst>
                                    <p:animEffect transition="out" filter="fade">
                                      <p:cBhvr>
                                        <p:cTn id="390" dur="1000"/>
                                        <p:tgtEl>
                                          <p:spTgt spid="220"/>
                                        </p:tgtEl>
                                      </p:cBhvr>
                                    </p:animEffect>
                                    <p:anim calcmode="lin" valueType="num">
                                      <p:cBhvr>
                                        <p:cTn id="391" dur="1000"/>
                                        <p:tgtEl>
                                          <p:spTgt spid="220"/>
                                        </p:tgtEl>
                                        <p:attrNameLst>
                                          <p:attrName>ppt_x</p:attrName>
                                        </p:attrNameLst>
                                      </p:cBhvr>
                                      <p:tavLst>
                                        <p:tav tm="0">
                                          <p:val>
                                            <p:strVal val="ppt_x"/>
                                          </p:val>
                                        </p:tav>
                                        <p:tav tm="100000">
                                          <p:val>
                                            <p:strVal val="ppt_x"/>
                                          </p:val>
                                        </p:tav>
                                      </p:tavLst>
                                    </p:anim>
                                    <p:anim calcmode="lin" valueType="num">
                                      <p:cBhvr>
                                        <p:cTn id="392" dur="1000"/>
                                        <p:tgtEl>
                                          <p:spTgt spid="220"/>
                                        </p:tgtEl>
                                        <p:attrNameLst>
                                          <p:attrName>ppt_y</p:attrName>
                                        </p:attrNameLst>
                                      </p:cBhvr>
                                      <p:tavLst>
                                        <p:tav tm="0">
                                          <p:val>
                                            <p:strVal val="ppt_y"/>
                                          </p:val>
                                        </p:tav>
                                        <p:tav tm="100000">
                                          <p:val>
                                            <p:strVal val="ppt_y+.1"/>
                                          </p:val>
                                        </p:tav>
                                      </p:tavLst>
                                    </p:anim>
                                    <p:set>
                                      <p:cBhvr>
                                        <p:cTn id="393" dur="1" fill="hold">
                                          <p:stCondLst>
                                            <p:cond delay="999"/>
                                          </p:stCondLst>
                                        </p:cTn>
                                        <p:tgtEl>
                                          <p:spTgt spid="220"/>
                                        </p:tgtEl>
                                        <p:attrNameLst>
                                          <p:attrName>style.visibility</p:attrName>
                                        </p:attrNameLst>
                                      </p:cBhvr>
                                      <p:to>
                                        <p:strVal val="hidden"/>
                                      </p:to>
                                    </p:set>
                                  </p:childTnLst>
                                </p:cTn>
                              </p:par>
                              <p:par>
                                <p:cTn id="394" presetID="42" presetClass="exit" presetSubtype="0" fill="hold" grpId="0" nodeType="withEffect">
                                  <p:stCondLst>
                                    <p:cond delay="0"/>
                                  </p:stCondLst>
                                  <p:childTnLst>
                                    <p:animEffect transition="out" filter="fade">
                                      <p:cBhvr>
                                        <p:cTn id="395" dur="1000"/>
                                        <p:tgtEl>
                                          <p:spTgt spid="232"/>
                                        </p:tgtEl>
                                      </p:cBhvr>
                                    </p:animEffect>
                                    <p:anim calcmode="lin" valueType="num">
                                      <p:cBhvr>
                                        <p:cTn id="396" dur="1000"/>
                                        <p:tgtEl>
                                          <p:spTgt spid="232"/>
                                        </p:tgtEl>
                                        <p:attrNameLst>
                                          <p:attrName>ppt_x</p:attrName>
                                        </p:attrNameLst>
                                      </p:cBhvr>
                                      <p:tavLst>
                                        <p:tav tm="0">
                                          <p:val>
                                            <p:strVal val="ppt_x"/>
                                          </p:val>
                                        </p:tav>
                                        <p:tav tm="100000">
                                          <p:val>
                                            <p:strVal val="ppt_x"/>
                                          </p:val>
                                        </p:tav>
                                      </p:tavLst>
                                    </p:anim>
                                    <p:anim calcmode="lin" valueType="num">
                                      <p:cBhvr>
                                        <p:cTn id="397" dur="1000"/>
                                        <p:tgtEl>
                                          <p:spTgt spid="232"/>
                                        </p:tgtEl>
                                        <p:attrNameLst>
                                          <p:attrName>ppt_y</p:attrName>
                                        </p:attrNameLst>
                                      </p:cBhvr>
                                      <p:tavLst>
                                        <p:tav tm="0">
                                          <p:val>
                                            <p:strVal val="ppt_y"/>
                                          </p:val>
                                        </p:tav>
                                        <p:tav tm="100000">
                                          <p:val>
                                            <p:strVal val="ppt_y+.1"/>
                                          </p:val>
                                        </p:tav>
                                      </p:tavLst>
                                    </p:anim>
                                    <p:set>
                                      <p:cBhvr>
                                        <p:cTn id="398" dur="1" fill="hold">
                                          <p:stCondLst>
                                            <p:cond delay="999"/>
                                          </p:stCondLst>
                                        </p:cTn>
                                        <p:tgtEl>
                                          <p:spTgt spid="232"/>
                                        </p:tgtEl>
                                        <p:attrNameLst>
                                          <p:attrName>style.visibility</p:attrName>
                                        </p:attrNameLst>
                                      </p:cBhvr>
                                      <p:to>
                                        <p:strVal val="hidden"/>
                                      </p:to>
                                    </p:set>
                                  </p:childTnLst>
                                </p:cTn>
                              </p:par>
                              <p:par>
                                <p:cTn id="399" presetID="42" presetClass="exit" presetSubtype="0" fill="hold" grpId="0" nodeType="withEffect">
                                  <p:stCondLst>
                                    <p:cond delay="0"/>
                                  </p:stCondLst>
                                  <p:childTnLst>
                                    <p:animEffect transition="out" filter="fade">
                                      <p:cBhvr>
                                        <p:cTn id="400" dur="1000"/>
                                        <p:tgtEl>
                                          <p:spTgt spid="224"/>
                                        </p:tgtEl>
                                      </p:cBhvr>
                                    </p:animEffect>
                                    <p:anim calcmode="lin" valueType="num">
                                      <p:cBhvr>
                                        <p:cTn id="401" dur="1000"/>
                                        <p:tgtEl>
                                          <p:spTgt spid="224"/>
                                        </p:tgtEl>
                                        <p:attrNameLst>
                                          <p:attrName>ppt_x</p:attrName>
                                        </p:attrNameLst>
                                      </p:cBhvr>
                                      <p:tavLst>
                                        <p:tav tm="0">
                                          <p:val>
                                            <p:strVal val="ppt_x"/>
                                          </p:val>
                                        </p:tav>
                                        <p:tav tm="100000">
                                          <p:val>
                                            <p:strVal val="ppt_x"/>
                                          </p:val>
                                        </p:tav>
                                      </p:tavLst>
                                    </p:anim>
                                    <p:anim calcmode="lin" valueType="num">
                                      <p:cBhvr>
                                        <p:cTn id="402" dur="1000"/>
                                        <p:tgtEl>
                                          <p:spTgt spid="224"/>
                                        </p:tgtEl>
                                        <p:attrNameLst>
                                          <p:attrName>ppt_y</p:attrName>
                                        </p:attrNameLst>
                                      </p:cBhvr>
                                      <p:tavLst>
                                        <p:tav tm="0">
                                          <p:val>
                                            <p:strVal val="ppt_y"/>
                                          </p:val>
                                        </p:tav>
                                        <p:tav tm="100000">
                                          <p:val>
                                            <p:strVal val="ppt_y+.1"/>
                                          </p:val>
                                        </p:tav>
                                      </p:tavLst>
                                    </p:anim>
                                    <p:set>
                                      <p:cBhvr>
                                        <p:cTn id="403" dur="1" fill="hold">
                                          <p:stCondLst>
                                            <p:cond delay="999"/>
                                          </p:stCondLst>
                                        </p:cTn>
                                        <p:tgtEl>
                                          <p:spTgt spid="224"/>
                                        </p:tgtEl>
                                        <p:attrNameLst>
                                          <p:attrName>style.visibility</p:attrName>
                                        </p:attrNameLst>
                                      </p:cBhvr>
                                      <p:to>
                                        <p:strVal val="hidden"/>
                                      </p:to>
                                    </p:set>
                                  </p:childTnLst>
                                </p:cTn>
                              </p:par>
                              <p:par>
                                <p:cTn id="404" presetID="42" presetClass="exit" presetSubtype="0" fill="hold" grpId="0" nodeType="withEffect">
                                  <p:stCondLst>
                                    <p:cond delay="0"/>
                                  </p:stCondLst>
                                  <p:childTnLst>
                                    <p:animEffect transition="out" filter="fade">
                                      <p:cBhvr>
                                        <p:cTn id="405" dur="1000"/>
                                        <p:tgtEl>
                                          <p:spTgt spid="223"/>
                                        </p:tgtEl>
                                      </p:cBhvr>
                                    </p:animEffect>
                                    <p:anim calcmode="lin" valueType="num">
                                      <p:cBhvr>
                                        <p:cTn id="406" dur="1000"/>
                                        <p:tgtEl>
                                          <p:spTgt spid="223"/>
                                        </p:tgtEl>
                                        <p:attrNameLst>
                                          <p:attrName>ppt_x</p:attrName>
                                        </p:attrNameLst>
                                      </p:cBhvr>
                                      <p:tavLst>
                                        <p:tav tm="0">
                                          <p:val>
                                            <p:strVal val="ppt_x"/>
                                          </p:val>
                                        </p:tav>
                                        <p:tav tm="100000">
                                          <p:val>
                                            <p:strVal val="ppt_x"/>
                                          </p:val>
                                        </p:tav>
                                      </p:tavLst>
                                    </p:anim>
                                    <p:anim calcmode="lin" valueType="num">
                                      <p:cBhvr>
                                        <p:cTn id="407" dur="1000"/>
                                        <p:tgtEl>
                                          <p:spTgt spid="223"/>
                                        </p:tgtEl>
                                        <p:attrNameLst>
                                          <p:attrName>ppt_y</p:attrName>
                                        </p:attrNameLst>
                                      </p:cBhvr>
                                      <p:tavLst>
                                        <p:tav tm="0">
                                          <p:val>
                                            <p:strVal val="ppt_y"/>
                                          </p:val>
                                        </p:tav>
                                        <p:tav tm="100000">
                                          <p:val>
                                            <p:strVal val="ppt_y+.1"/>
                                          </p:val>
                                        </p:tav>
                                      </p:tavLst>
                                    </p:anim>
                                    <p:set>
                                      <p:cBhvr>
                                        <p:cTn id="408" dur="1" fill="hold">
                                          <p:stCondLst>
                                            <p:cond delay="999"/>
                                          </p:stCondLst>
                                        </p:cTn>
                                        <p:tgtEl>
                                          <p:spTgt spid="223"/>
                                        </p:tgtEl>
                                        <p:attrNameLst>
                                          <p:attrName>style.visibility</p:attrName>
                                        </p:attrNameLst>
                                      </p:cBhvr>
                                      <p:to>
                                        <p:strVal val="hidden"/>
                                      </p:to>
                                    </p:set>
                                  </p:childTnLst>
                                </p:cTn>
                              </p:par>
                              <p:par>
                                <p:cTn id="409" presetID="42" presetClass="exit" presetSubtype="0" fill="hold" grpId="0" nodeType="withEffect">
                                  <p:stCondLst>
                                    <p:cond delay="0"/>
                                  </p:stCondLst>
                                  <p:childTnLst>
                                    <p:animEffect transition="out" filter="fade">
                                      <p:cBhvr>
                                        <p:cTn id="410" dur="1000"/>
                                        <p:tgtEl>
                                          <p:spTgt spid="222"/>
                                        </p:tgtEl>
                                      </p:cBhvr>
                                    </p:animEffect>
                                    <p:anim calcmode="lin" valueType="num">
                                      <p:cBhvr>
                                        <p:cTn id="411" dur="1000"/>
                                        <p:tgtEl>
                                          <p:spTgt spid="222"/>
                                        </p:tgtEl>
                                        <p:attrNameLst>
                                          <p:attrName>ppt_x</p:attrName>
                                        </p:attrNameLst>
                                      </p:cBhvr>
                                      <p:tavLst>
                                        <p:tav tm="0">
                                          <p:val>
                                            <p:strVal val="ppt_x"/>
                                          </p:val>
                                        </p:tav>
                                        <p:tav tm="100000">
                                          <p:val>
                                            <p:strVal val="ppt_x"/>
                                          </p:val>
                                        </p:tav>
                                      </p:tavLst>
                                    </p:anim>
                                    <p:anim calcmode="lin" valueType="num">
                                      <p:cBhvr>
                                        <p:cTn id="412" dur="1000"/>
                                        <p:tgtEl>
                                          <p:spTgt spid="222"/>
                                        </p:tgtEl>
                                        <p:attrNameLst>
                                          <p:attrName>ppt_y</p:attrName>
                                        </p:attrNameLst>
                                      </p:cBhvr>
                                      <p:tavLst>
                                        <p:tav tm="0">
                                          <p:val>
                                            <p:strVal val="ppt_y"/>
                                          </p:val>
                                        </p:tav>
                                        <p:tav tm="100000">
                                          <p:val>
                                            <p:strVal val="ppt_y+.1"/>
                                          </p:val>
                                        </p:tav>
                                      </p:tavLst>
                                    </p:anim>
                                    <p:set>
                                      <p:cBhvr>
                                        <p:cTn id="413" dur="1" fill="hold">
                                          <p:stCondLst>
                                            <p:cond delay="999"/>
                                          </p:stCondLst>
                                        </p:cTn>
                                        <p:tgtEl>
                                          <p:spTgt spid="222"/>
                                        </p:tgtEl>
                                        <p:attrNameLst>
                                          <p:attrName>style.visibility</p:attrName>
                                        </p:attrNameLst>
                                      </p:cBhvr>
                                      <p:to>
                                        <p:strVal val="hidden"/>
                                      </p:to>
                                    </p:set>
                                  </p:childTnLst>
                                </p:cTn>
                              </p:par>
                              <p:par>
                                <p:cTn id="414" presetID="42" presetClass="exit" presetSubtype="0" fill="hold" grpId="0" nodeType="withEffect">
                                  <p:stCondLst>
                                    <p:cond delay="0"/>
                                  </p:stCondLst>
                                  <p:childTnLst>
                                    <p:animEffect transition="out" filter="fade">
                                      <p:cBhvr>
                                        <p:cTn id="415" dur="1000"/>
                                        <p:tgtEl>
                                          <p:spTgt spid="221"/>
                                        </p:tgtEl>
                                      </p:cBhvr>
                                    </p:animEffect>
                                    <p:anim calcmode="lin" valueType="num">
                                      <p:cBhvr>
                                        <p:cTn id="416" dur="1000"/>
                                        <p:tgtEl>
                                          <p:spTgt spid="221"/>
                                        </p:tgtEl>
                                        <p:attrNameLst>
                                          <p:attrName>ppt_x</p:attrName>
                                        </p:attrNameLst>
                                      </p:cBhvr>
                                      <p:tavLst>
                                        <p:tav tm="0">
                                          <p:val>
                                            <p:strVal val="ppt_x"/>
                                          </p:val>
                                        </p:tav>
                                        <p:tav tm="100000">
                                          <p:val>
                                            <p:strVal val="ppt_x"/>
                                          </p:val>
                                        </p:tav>
                                      </p:tavLst>
                                    </p:anim>
                                    <p:anim calcmode="lin" valueType="num">
                                      <p:cBhvr>
                                        <p:cTn id="417" dur="1000"/>
                                        <p:tgtEl>
                                          <p:spTgt spid="221"/>
                                        </p:tgtEl>
                                        <p:attrNameLst>
                                          <p:attrName>ppt_y</p:attrName>
                                        </p:attrNameLst>
                                      </p:cBhvr>
                                      <p:tavLst>
                                        <p:tav tm="0">
                                          <p:val>
                                            <p:strVal val="ppt_y"/>
                                          </p:val>
                                        </p:tav>
                                        <p:tav tm="100000">
                                          <p:val>
                                            <p:strVal val="ppt_y+.1"/>
                                          </p:val>
                                        </p:tav>
                                      </p:tavLst>
                                    </p:anim>
                                    <p:set>
                                      <p:cBhvr>
                                        <p:cTn id="418" dur="1" fill="hold">
                                          <p:stCondLst>
                                            <p:cond delay="999"/>
                                          </p:stCondLst>
                                        </p:cTn>
                                        <p:tgtEl>
                                          <p:spTgt spid="221"/>
                                        </p:tgtEl>
                                        <p:attrNameLst>
                                          <p:attrName>style.visibility</p:attrName>
                                        </p:attrNameLst>
                                      </p:cBhvr>
                                      <p:to>
                                        <p:strVal val="hidden"/>
                                      </p:to>
                                    </p:set>
                                  </p:childTnLst>
                                </p:cTn>
                              </p:par>
                              <p:par>
                                <p:cTn id="419" presetID="42" presetClass="exit" presetSubtype="0" fill="hold" grpId="0" nodeType="withEffect">
                                  <p:stCondLst>
                                    <p:cond delay="0"/>
                                  </p:stCondLst>
                                  <p:childTnLst>
                                    <p:animEffect transition="out" filter="fade">
                                      <p:cBhvr>
                                        <p:cTn id="420" dur="1000"/>
                                        <p:tgtEl>
                                          <p:spTgt spid="239"/>
                                        </p:tgtEl>
                                      </p:cBhvr>
                                    </p:animEffect>
                                    <p:anim calcmode="lin" valueType="num">
                                      <p:cBhvr>
                                        <p:cTn id="421" dur="1000"/>
                                        <p:tgtEl>
                                          <p:spTgt spid="239"/>
                                        </p:tgtEl>
                                        <p:attrNameLst>
                                          <p:attrName>ppt_x</p:attrName>
                                        </p:attrNameLst>
                                      </p:cBhvr>
                                      <p:tavLst>
                                        <p:tav tm="0">
                                          <p:val>
                                            <p:strVal val="ppt_x"/>
                                          </p:val>
                                        </p:tav>
                                        <p:tav tm="100000">
                                          <p:val>
                                            <p:strVal val="ppt_x"/>
                                          </p:val>
                                        </p:tav>
                                      </p:tavLst>
                                    </p:anim>
                                    <p:anim calcmode="lin" valueType="num">
                                      <p:cBhvr>
                                        <p:cTn id="422" dur="1000"/>
                                        <p:tgtEl>
                                          <p:spTgt spid="239"/>
                                        </p:tgtEl>
                                        <p:attrNameLst>
                                          <p:attrName>ppt_y</p:attrName>
                                        </p:attrNameLst>
                                      </p:cBhvr>
                                      <p:tavLst>
                                        <p:tav tm="0">
                                          <p:val>
                                            <p:strVal val="ppt_y"/>
                                          </p:val>
                                        </p:tav>
                                        <p:tav tm="100000">
                                          <p:val>
                                            <p:strVal val="ppt_y+.1"/>
                                          </p:val>
                                        </p:tav>
                                      </p:tavLst>
                                    </p:anim>
                                    <p:set>
                                      <p:cBhvr>
                                        <p:cTn id="423" dur="1" fill="hold">
                                          <p:stCondLst>
                                            <p:cond delay="999"/>
                                          </p:stCondLst>
                                        </p:cTn>
                                        <p:tgtEl>
                                          <p:spTgt spid="239"/>
                                        </p:tgtEl>
                                        <p:attrNameLst>
                                          <p:attrName>style.visibility</p:attrName>
                                        </p:attrNameLst>
                                      </p:cBhvr>
                                      <p:to>
                                        <p:strVal val="hidden"/>
                                      </p:to>
                                    </p:set>
                                  </p:childTnLst>
                                </p:cTn>
                              </p:par>
                              <p:par>
                                <p:cTn id="424" presetID="42" presetClass="exit" presetSubtype="0" fill="hold" grpId="0" nodeType="withEffect">
                                  <p:stCondLst>
                                    <p:cond delay="0"/>
                                  </p:stCondLst>
                                  <p:childTnLst>
                                    <p:animEffect transition="out" filter="fade">
                                      <p:cBhvr>
                                        <p:cTn id="425" dur="1000"/>
                                        <p:tgtEl>
                                          <p:spTgt spid="155"/>
                                        </p:tgtEl>
                                      </p:cBhvr>
                                    </p:animEffect>
                                    <p:anim calcmode="lin" valueType="num">
                                      <p:cBhvr>
                                        <p:cTn id="426" dur="1000"/>
                                        <p:tgtEl>
                                          <p:spTgt spid="155"/>
                                        </p:tgtEl>
                                        <p:attrNameLst>
                                          <p:attrName>ppt_x</p:attrName>
                                        </p:attrNameLst>
                                      </p:cBhvr>
                                      <p:tavLst>
                                        <p:tav tm="0">
                                          <p:val>
                                            <p:strVal val="ppt_x"/>
                                          </p:val>
                                        </p:tav>
                                        <p:tav tm="100000">
                                          <p:val>
                                            <p:strVal val="ppt_x"/>
                                          </p:val>
                                        </p:tav>
                                      </p:tavLst>
                                    </p:anim>
                                    <p:anim calcmode="lin" valueType="num">
                                      <p:cBhvr>
                                        <p:cTn id="427" dur="1000"/>
                                        <p:tgtEl>
                                          <p:spTgt spid="155"/>
                                        </p:tgtEl>
                                        <p:attrNameLst>
                                          <p:attrName>ppt_y</p:attrName>
                                        </p:attrNameLst>
                                      </p:cBhvr>
                                      <p:tavLst>
                                        <p:tav tm="0">
                                          <p:val>
                                            <p:strVal val="ppt_y"/>
                                          </p:val>
                                        </p:tav>
                                        <p:tav tm="100000">
                                          <p:val>
                                            <p:strVal val="ppt_y+.1"/>
                                          </p:val>
                                        </p:tav>
                                      </p:tavLst>
                                    </p:anim>
                                    <p:set>
                                      <p:cBhvr>
                                        <p:cTn id="428" dur="1" fill="hold">
                                          <p:stCondLst>
                                            <p:cond delay="999"/>
                                          </p:stCondLst>
                                        </p:cTn>
                                        <p:tgtEl>
                                          <p:spTgt spid="155"/>
                                        </p:tgtEl>
                                        <p:attrNameLst>
                                          <p:attrName>style.visibility</p:attrName>
                                        </p:attrNameLst>
                                      </p:cBhvr>
                                      <p:to>
                                        <p:strVal val="hidden"/>
                                      </p:to>
                                    </p:set>
                                  </p:childTnLst>
                                </p:cTn>
                              </p:par>
                              <p:par>
                                <p:cTn id="429" presetID="42" presetClass="exit" presetSubtype="0" fill="hold" grpId="0" nodeType="withEffect">
                                  <p:stCondLst>
                                    <p:cond delay="0"/>
                                  </p:stCondLst>
                                  <p:childTnLst>
                                    <p:animEffect transition="out" filter="fade">
                                      <p:cBhvr>
                                        <p:cTn id="430" dur="1000"/>
                                        <p:tgtEl>
                                          <p:spTgt spid="228"/>
                                        </p:tgtEl>
                                      </p:cBhvr>
                                    </p:animEffect>
                                    <p:anim calcmode="lin" valueType="num">
                                      <p:cBhvr>
                                        <p:cTn id="431" dur="1000"/>
                                        <p:tgtEl>
                                          <p:spTgt spid="228"/>
                                        </p:tgtEl>
                                        <p:attrNameLst>
                                          <p:attrName>ppt_x</p:attrName>
                                        </p:attrNameLst>
                                      </p:cBhvr>
                                      <p:tavLst>
                                        <p:tav tm="0">
                                          <p:val>
                                            <p:strVal val="ppt_x"/>
                                          </p:val>
                                        </p:tav>
                                        <p:tav tm="100000">
                                          <p:val>
                                            <p:strVal val="ppt_x"/>
                                          </p:val>
                                        </p:tav>
                                      </p:tavLst>
                                    </p:anim>
                                    <p:anim calcmode="lin" valueType="num">
                                      <p:cBhvr>
                                        <p:cTn id="432" dur="1000"/>
                                        <p:tgtEl>
                                          <p:spTgt spid="228"/>
                                        </p:tgtEl>
                                        <p:attrNameLst>
                                          <p:attrName>ppt_y</p:attrName>
                                        </p:attrNameLst>
                                      </p:cBhvr>
                                      <p:tavLst>
                                        <p:tav tm="0">
                                          <p:val>
                                            <p:strVal val="ppt_y"/>
                                          </p:val>
                                        </p:tav>
                                        <p:tav tm="100000">
                                          <p:val>
                                            <p:strVal val="ppt_y+.1"/>
                                          </p:val>
                                        </p:tav>
                                      </p:tavLst>
                                    </p:anim>
                                    <p:set>
                                      <p:cBhvr>
                                        <p:cTn id="433" dur="1" fill="hold">
                                          <p:stCondLst>
                                            <p:cond delay="999"/>
                                          </p:stCondLst>
                                        </p:cTn>
                                        <p:tgtEl>
                                          <p:spTgt spid="228"/>
                                        </p:tgtEl>
                                        <p:attrNameLst>
                                          <p:attrName>style.visibility</p:attrName>
                                        </p:attrNameLst>
                                      </p:cBhvr>
                                      <p:to>
                                        <p:strVal val="hidden"/>
                                      </p:to>
                                    </p:set>
                                  </p:childTnLst>
                                </p:cTn>
                              </p:par>
                              <p:par>
                                <p:cTn id="434" presetID="42" presetClass="exit" presetSubtype="0" fill="hold" nodeType="withEffect">
                                  <p:stCondLst>
                                    <p:cond delay="0"/>
                                  </p:stCondLst>
                                  <p:childTnLst>
                                    <p:animEffect transition="out" filter="fade">
                                      <p:cBhvr>
                                        <p:cTn id="435" dur="1000"/>
                                        <p:tgtEl>
                                          <p:spTgt spid="227"/>
                                        </p:tgtEl>
                                      </p:cBhvr>
                                    </p:animEffect>
                                    <p:anim calcmode="lin" valueType="num">
                                      <p:cBhvr>
                                        <p:cTn id="436" dur="1000"/>
                                        <p:tgtEl>
                                          <p:spTgt spid="227"/>
                                        </p:tgtEl>
                                        <p:attrNameLst>
                                          <p:attrName>ppt_x</p:attrName>
                                        </p:attrNameLst>
                                      </p:cBhvr>
                                      <p:tavLst>
                                        <p:tav tm="0">
                                          <p:val>
                                            <p:strVal val="ppt_x"/>
                                          </p:val>
                                        </p:tav>
                                        <p:tav tm="100000">
                                          <p:val>
                                            <p:strVal val="ppt_x"/>
                                          </p:val>
                                        </p:tav>
                                      </p:tavLst>
                                    </p:anim>
                                    <p:anim calcmode="lin" valueType="num">
                                      <p:cBhvr>
                                        <p:cTn id="437" dur="1000"/>
                                        <p:tgtEl>
                                          <p:spTgt spid="227"/>
                                        </p:tgtEl>
                                        <p:attrNameLst>
                                          <p:attrName>ppt_y</p:attrName>
                                        </p:attrNameLst>
                                      </p:cBhvr>
                                      <p:tavLst>
                                        <p:tav tm="0">
                                          <p:val>
                                            <p:strVal val="ppt_y"/>
                                          </p:val>
                                        </p:tav>
                                        <p:tav tm="100000">
                                          <p:val>
                                            <p:strVal val="ppt_y+.1"/>
                                          </p:val>
                                        </p:tav>
                                      </p:tavLst>
                                    </p:anim>
                                    <p:set>
                                      <p:cBhvr>
                                        <p:cTn id="438" dur="1" fill="hold">
                                          <p:stCondLst>
                                            <p:cond delay="999"/>
                                          </p:stCondLst>
                                        </p:cTn>
                                        <p:tgtEl>
                                          <p:spTgt spid="227"/>
                                        </p:tgtEl>
                                        <p:attrNameLst>
                                          <p:attrName>style.visibility</p:attrName>
                                        </p:attrNameLst>
                                      </p:cBhvr>
                                      <p:to>
                                        <p:strVal val="hidden"/>
                                      </p:to>
                                    </p:set>
                                  </p:childTnLst>
                                </p:cTn>
                              </p:par>
                              <p:par>
                                <p:cTn id="439" presetID="10" presetClass="exit" presetSubtype="0" fill="hold" grpId="1" nodeType="withEffect">
                                  <p:stCondLst>
                                    <p:cond delay="0"/>
                                  </p:stCondLst>
                                  <p:childTnLst>
                                    <p:animEffect transition="out" filter="fade">
                                      <p:cBhvr>
                                        <p:cTn id="440" dur="500"/>
                                        <p:tgtEl>
                                          <p:spTgt spid="7"/>
                                        </p:tgtEl>
                                      </p:cBhvr>
                                    </p:animEffect>
                                    <p:set>
                                      <p:cBhvr>
                                        <p:cTn id="4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11" grpId="0" animBg="1"/>
      <p:bldP spid="112" grpId="0"/>
      <p:bldP spid="113" grpId="0" animBg="1"/>
      <p:bldP spid="114" grpId="0"/>
      <p:bldP spid="115" grpId="0" animBg="1"/>
      <p:bldP spid="116" grpId="0" animBg="1"/>
      <p:bldP spid="117" grpId="0" animBg="1"/>
      <p:bldP spid="118" grpId="0"/>
      <p:bldP spid="140" grpId="0" animBg="1"/>
      <p:bldP spid="144" grpId="0"/>
      <p:bldP spid="145" grpId="0" animBg="1"/>
      <p:bldP spid="146" grpId="0" animBg="1"/>
      <p:bldP spid="151" grpId="0" animBg="1"/>
      <p:bldP spid="152" grpId="0" animBg="1"/>
      <p:bldP spid="154" grpId="0" animBg="1"/>
      <p:bldP spid="155" grpId="0" animBg="1"/>
      <p:bldP spid="156" grpId="0"/>
      <p:bldP spid="157" grpId="0"/>
      <p:bldP spid="160" grpId="0"/>
      <p:bldP spid="161" grpId="0" animBg="1"/>
      <p:bldP spid="162" grpId="0"/>
      <p:bldP spid="170" grpId="0"/>
      <p:bldP spid="171" grpId="0" animBg="1"/>
      <p:bldP spid="172" grpId="0" animBg="1"/>
      <p:bldP spid="173" grpId="0"/>
      <p:bldP spid="174" grpId="0"/>
      <p:bldP spid="175" grpId="0" animBg="1"/>
      <p:bldP spid="176" grpId="0" animBg="1"/>
      <p:bldP spid="177" grpId="0" animBg="1"/>
      <p:bldP spid="220" grpId="0" animBg="1"/>
      <p:bldP spid="221" grpId="0" animBg="1"/>
      <p:bldP spid="222" grpId="0"/>
      <p:bldP spid="223" grpId="0" animBg="1"/>
      <p:bldP spid="224" grpId="0"/>
      <p:bldP spid="225" grpId="0" animBg="1"/>
      <p:bldP spid="226" grpId="0" animBg="1"/>
      <p:bldP spid="228" grpId="0"/>
      <p:bldP spid="229" grpId="0"/>
      <p:bldP spid="230" grpId="0" animBg="1"/>
      <p:bldP spid="231" grpId="0"/>
      <p:bldP spid="232" grpId="0" animBg="1"/>
      <p:bldP spid="233" grpId="0" animBg="1"/>
      <p:bldP spid="238" grpId="0" animBg="1"/>
      <p:bldP spid="239" grpId="0" animBg="1"/>
      <p:bldP spid="240" grpId="0" animBg="1"/>
      <p:bldP spid="241" grpId="0" animBg="1"/>
      <p:bldP spid="242" grpId="0"/>
      <p:bldP spid="243" grpId="0" animBg="1"/>
      <p:bldP spid="250" grpId="0"/>
      <p:bldP spid="251" grpId="0"/>
      <p:bldP spid="252" grpId="0" animBg="1"/>
      <p:bldP spid="254" grpId="0" animBg="1"/>
      <p:bldP spid="255" grpId="0"/>
      <p:bldP spid="256" grpId="0" animBg="1"/>
      <p:bldP spid="265" grpId="0" animBg="1"/>
      <p:bldP spid="266" grpId="0"/>
      <p:bldP spid="267" grpId="0" animBg="1"/>
      <p:bldP spid="268" grpId="0" animBg="1"/>
      <p:bldP spid="269" grpId="0"/>
      <p:bldP spid="270" grpId="0"/>
      <p:bldP spid="271" grpId="0" animBg="1"/>
      <p:bldP spid="272" grpId="0"/>
      <p:bldP spid="273" grpId="0"/>
      <p:bldP spid="274" grpId="0" animBg="1"/>
      <p:bldP spid="2" grpId="0"/>
      <p:bldP spid="3" grpId="0" animBg="1"/>
      <p:bldP spid="7" grpId="0"/>
      <p:bldP spid="7"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61535-741A-4E1C-BA6B-8361335E1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934" y="6165304"/>
            <a:ext cx="1115616" cy="710556"/>
          </a:xfrm>
          <a:prstGeom prst="rect">
            <a:avLst/>
          </a:prstGeom>
        </p:spPr>
      </p:pic>
      <p:sp>
        <p:nvSpPr>
          <p:cNvPr id="6" name="TextBox 5">
            <a:extLst>
              <a:ext uri="{FF2B5EF4-FFF2-40B4-BE49-F238E27FC236}">
                <a16:creationId xmlns:a16="http://schemas.microsoft.com/office/drawing/2014/main" id="{D0E31E42-29F0-438D-A271-927C60577BDA}"/>
              </a:ext>
            </a:extLst>
          </p:cNvPr>
          <p:cNvSpPr txBox="1"/>
          <p:nvPr/>
        </p:nvSpPr>
        <p:spPr>
          <a:xfrm>
            <a:off x="1556795" y="1726870"/>
            <a:ext cx="6030410" cy="3710568"/>
          </a:xfrm>
          <a:prstGeom prst="rect">
            <a:avLst/>
          </a:prstGeom>
          <a:noFill/>
        </p:spPr>
        <p:txBody>
          <a:bodyPr wrap="square">
            <a:spAutoFit/>
          </a:bodyPr>
          <a:lstStyle/>
          <a:p>
            <a:pPr marR="342900" algn="just">
              <a:lnSpc>
                <a:spcPct val="110000"/>
              </a:lnSpc>
            </a:pPr>
            <a:r>
              <a:rPr lang="nl-BE" sz="1800" dirty="0">
                <a:effectLst/>
                <a:latin typeface="Arial" panose="020B0604020202020204" pitchFamily="34" charset="0"/>
                <a:ea typeface="Arial" panose="020B0604020202020204" pitchFamily="34" charset="0"/>
              </a:rPr>
              <a:t>Art. XX.105 WER, het voormalig artikel 12 van de faillissementswet stelt (onderlijning toegevoegd):</a:t>
            </a:r>
          </a:p>
          <a:p>
            <a:pPr marL="481330" marR="342900" algn="just">
              <a:lnSpc>
                <a:spcPct val="110000"/>
              </a:lnSpc>
              <a:spcAft>
                <a:spcPts val="0"/>
              </a:spcAft>
            </a:pPr>
            <a:r>
              <a:rPr lang="nl-BE" sz="1800" dirty="0">
                <a:effectLst/>
                <a:latin typeface="Arial" panose="020B0604020202020204" pitchFamily="34" charset="0"/>
                <a:ea typeface="Arial" panose="020B0604020202020204" pitchFamily="34" charset="0"/>
              </a:rPr>
              <a:t>“</a:t>
            </a:r>
            <a:r>
              <a:rPr lang="nl-BE" sz="1800" i="1" dirty="0">
                <a:effectLst/>
                <a:latin typeface="Arial" panose="020B0604020202020204" pitchFamily="34" charset="0"/>
                <a:ea typeface="Arial" panose="020B0604020202020204" pitchFamily="34" charset="0"/>
              </a:rPr>
              <a:t>De gefailleerde wordt geacht op te houden te betalen vanaf het vonnis van faillietverklaring of vanaf de dag van zijn overlijden wanneer de faillietverklaring nadien is uitgesproken.</a:t>
            </a:r>
            <a:endParaRPr lang="nl-BE" sz="1800" dirty="0">
              <a:effectLst/>
              <a:latin typeface="Arial" panose="020B0604020202020204" pitchFamily="34" charset="0"/>
              <a:ea typeface="Arial" panose="020B0604020202020204" pitchFamily="34" charset="0"/>
            </a:endParaRPr>
          </a:p>
          <a:p>
            <a:r>
              <a:rPr lang="nl-BE" sz="1800" i="1" dirty="0">
                <a:effectLst/>
                <a:latin typeface="Arial" panose="020B0604020202020204" pitchFamily="34" charset="0"/>
                <a:ea typeface="Arial" panose="020B0604020202020204" pitchFamily="34" charset="0"/>
              </a:rPr>
              <a:t> </a:t>
            </a:r>
            <a:endParaRPr lang="nl-BE" sz="1800" dirty="0">
              <a:effectLst/>
              <a:latin typeface="Arial" panose="020B0604020202020204" pitchFamily="34" charset="0"/>
              <a:ea typeface="Arial" panose="020B0604020202020204" pitchFamily="34" charset="0"/>
            </a:endParaRPr>
          </a:p>
          <a:p>
            <a:pPr marL="481330" marR="341630" indent="-635" algn="just">
              <a:lnSpc>
                <a:spcPct val="111000"/>
              </a:lnSpc>
              <a:spcAft>
                <a:spcPts val="0"/>
              </a:spcAft>
            </a:pPr>
            <a:r>
              <a:rPr lang="nl-BE" sz="1800" i="1" dirty="0">
                <a:effectLst/>
                <a:latin typeface="Arial" panose="020B0604020202020204" pitchFamily="34" charset="0"/>
                <a:ea typeface="Arial" panose="020B0604020202020204" pitchFamily="34" charset="0"/>
              </a:rPr>
              <a:t>Dit tijdstip mag door de rechtbank alleen worden vervroegd wanneer </a:t>
            </a:r>
            <a:r>
              <a:rPr lang="nl-BE" sz="1800" b="1" i="1" dirty="0">
                <a:solidFill>
                  <a:srgbClr val="FF0000"/>
                </a:solidFill>
                <a:effectLst/>
                <a:latin typeface="Arial" panose="020B0604020202020204" pitchFamily="34" charset="0"/>
                <a:ea typeface="Arial" panose="020B0604020202020204" pitchFamily="34" charset="0"/>
              </a:rPr>
              <a:t>ernstige en objectieve omstandigheden </a:t>
            </a:r>
            <a:r>
              <a:rPr lang="nl-BE" sz="1800" b="1" i="1" u="sng" dirty="0">
                <a:solidFill>
                  <a:srgbClr val="FF0000"/>
                </a:solidFill>
                <a:effectLst/>
                <a:latin typeface="Arial" panose="020B0604020202020204" pitchFamily="34" charset="0"/>
                <a:ea typeface="Arial" panose="020B0604020202020204" pitchFamily="34" charset="0"/>
              </a:rPr>
              <a:t>ondubbelzinnig</a:t>
            </a:r>
            <a:r>
              <a:rPr lang="nl-BE" sz="1800" b="1" i="1" dirty="0">
                <a:solidFill>
                  <a:srgbClr val="FF0000"/>
                </a:solidFill>
                <a:effectLst/>
                <a:latin typeface="Arial" panose="020B0604020202020204" pitchFamily="34" charset="0"/>
                <a:ea typeface="Arial" panose="020B0604020202020204" pitchFamily="34" charset="0"/>
              </a:rPr>
              <a:t> aangeven dat de betalingen voor het vonnis hebben opgehouden</a:t>
            </a:r>
            <a:r>
              <a:rPr lang="nl-BE" sz="1800" dirty="0">
                <a:effectLst/>
                <a:latin typeface="Arial" panose="020B0604020202020204" pitchFamily="34" charset="0"/>
                <a:ea typeface="Arial" panose="020B0604020202020204" pitchFamily="34" charset="0"/>
              </a:rPr>
              <a:t>; </a:t>
            </a:r>
          </a:p>
        </p:txBody>
      </p:sp>
      <p:sp>
        <p:nvSpPr>
          <p:cNvPr id="8" name="Title 4">
            <a:extLst>
              <a:ext uri="{FF2B5EF4-FFF2-40B4-BE49-F238E27FC236}">
                <a16:creationId xmlns:a16="http://schemas.microsoft.com/office/drawing/2014/main" id="{7E69AAD6-5122-4BF2-8D76-161152AF6963}"/>
              </a:ext>
            </a:extLst>
          </p:cNvPr>
          <p:cNvSpPr>
            <a:spLocks noGrp="1"/>
          </p:cNvSpPr>
          <p:nvPr>
            <p:ph type="title"/>
          </p:nvPr>
        </p:nvSpPr>
        <p:spPr>
          <a:xfrm>
            <a:off x="473825" y="216616"/>
            <a:ext cx="8229600" cy="1143000"/>
          </a:xfrm>
        </p:spPr>
        <p:txBody>
          <a:bodyPr/>
          <a:lstStyle/>
          <a:p>
            <a:r>
              <a:rPr lang="nl-BE" dirty="0"/>
              <a:t>Staking van betaling</a:t>
            </a:r>
          </a:p>
        </p:txBody>
      </p:sp>
    </p:spTree>
    <p:extLst>
      <p:ext uri="{BB962C8B-B14F-4D97-AF65-F5344CB8AC3E}">
        <p14:creationId xmlns:p14="http://schemas.microsoft.com/office/powerpoint/2010/main" val="13972405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61535-741A-4E1C-BA6B-8361335E1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934" y="6165304"/>
            <a:ext cx="1115616" cy="710556"/>
          </a:xfrm>
          <a:prstGeom prst="rect">
            <a:avLst/>
          </a:prstGeom>
        </p:spPr>
      </p:pic>
      <p:sp>
        <p:nvSpPr>
          <p:cNvPr id="6" name="TextBox 5">
            <a:extLst>
              <a:ext uri="{FF2B5EF4-FFF2-40B4-BE49-F238E27FC236}">
                <a16:creationId xmlns:a16="http://schemas.microsoft.com/office/drawing/2014/main" id="{D0E31E42-29F0-438D-A271-927C60577BDA}"/>
              </a:ext>
            </a:extLst>
          </p:cNvPr>
          <p:cNvSpPr txBox="1"/>
          <p:nvPr/>
        </p:nvSpPr>
        <p:spPr>
          <a:xfrm>
            <a:off x="416689" y="1522045"/>
            <a:ext cx="8449519" cy="4643259"/>
          </a:xfrm>
          <a:prstGeom prst="rect">
            <a:avLst/>
          </a:prstGeom>
          <a:noFill/>
        </p:spPr>
        <p:txBody>
          <a:bodyPr wrap="square">
            <a:spAutoFit/>
          </a:bodyPr>
          <a:lstStyle/>
          <a:p>
            <a:pPr marR="339725" algn="just">
              <a:lnSpc>
                <a:spcPct val="111000"/>
              </a:lnSpc>
            </a:pPr>
            <a:r>
              <a:rPr lang="nl-BE" sz="1800" dirty="0">
                <a:effectLst/>
                <a:latin typeface="Arial" panose="020B0604020202020204" pitchFamily="34" charset="0"/>
                <a:ea typeface="Arial" panose="020B0604020202020204" pitchFamily="34" charset="0"/>
              </a:rPr>
              <a:t>Wanneer de handelaar zijn </a:t>
            </a:r>
            <a:r>
              <a:rPr lang="nl-BE" sz="1800" b="1" dirty="0">
                <a:solidFill>
                  <a:srgbClr val="FF0000"/>
                </a:solidFill>
                <a:effectLst/>
                <a:latin typeface="Arial" panose="020B0604020202020204" pitchFamily="34" charset="0"/>
                <a:ea typeface="Arial" panose="020B0604020202020204" pitchFamily="34" charset="0"/>
              </a:rPr>
              <a:t>zekere</a:t>
            </a:r>
            <a:r>
              <a:rPr lang="nl-BE" sz="1800" dirty="0">
                <a:solidFill>
                  <a:srgbClr val="FF0000"/>
                </a:solidFill>
                <a:effectLst/>
                <a:latin typeface="Arial" panose="020B0604020202020204" pitchFamily="34" charset="0"/>
                <a:ea typeface="Arial" panose="020B0604020202020204" pitchFamily="34" charset="0"/>
              </a:rPr>
              <a:t>,</a:t>
            </a:r>
            <a:r>
              <a:rPr lang="nl-BE" sz="1800" dirty="0">
                <a:effectLst/>
                <a:latin typeface="Arial" panose="020B0604020202020204" pitchFamily="34" charset="0"/>
                <a:ea typeface="Arial" panose="020B0604020202020204" pitchFamily="34" charset="0"/>
              </a:rPr>
              <a:t> </a:t>
            </a:r>
            <a:r>
              <a:rPr lang="nl-BE" sz="1800" b="1" dirty="0">
                <a:solidFill>
                  <a:srgbClr val="FF0000"/>
                </a:solidFill>
                <a:effectLst/>
                <a:latin typeface="Arial" panose="020B0604020202020204" pitchFamily="34" charset="0"/>
                <a:ea typeface="Arial" panose="020B0604020202020204" pitchFamily="34" charset="0"/>
              </a:rPr>
              <a:t>opeisbare</a:t>
            </a:r>
            <a:r>
              <a:rPr lang="nl-BE" sz="1800" dirty="0">
                <a:effectLst/>
                <a:latin typeface="Arial" panose="020B0604020202020204" pitchFamily="34" charset="0"/>
                <a:ea typeface="Arial" panose="020B0604020202020204" pitchFamily="34" charset="0"/>
              </a:rPr>
              <a:t> schulden op </a:t>
            </a:r>
            <a:r>
              <a:rPr lang="nl-BE" sz="1800" b="1" dirty="0">
                <a:solidFill>
                  <a:srgbClr val="FF0000"/>
                </a:solidFill>
                <a:effectLst/>
                <a:latin typeface="Arial" panose="020B0604020202020204" pitchFamily="34" charset="0"/>
                <a:ea typeface="Arial" panose="020B0604020202020204" pitchFamily="34" charset="0"/>
              </a:rPr>
              <a:t>duurzame</a:t>
            </a:r>
            <a:r>
              <a:rPr lang="nl-BE" sz="1800" dirty="0">
                <a:effectLst/>
                <a:latin typeface="Arial" panose="020B0604020202020204" pitchFamily="34" charset="0"/>
                <a:ea typeface="Arial" panose="020B0604020202020204" pitchFamily="34" charset="0"/>
              </a:rPr>
              <a:t> wijze niet langer kan voldoen en zijn kasverrichtingen heeft stopgezet. </a:t>
            </a:r>
          </a:p>
          <a:p>
            <a:pPr marR="339725" algn="just">
              <a:lnSpc>
                <a:spcPct val="111000"/>
              </a:lnSpc>
            </a:pPr>
            <a:endParaRPr lang="nl-BE" dirty="0">
              <a:latin typeface="Arial" panose="020B0604020202020204" pitchFamily="34" charset="0"/>
              <a:ea typeface="Arial" panose="020B0604020202020204" pitchFamily="34" charset="0"/>
            </a:endParaRPr>
          </a:p>
          <a:p>
            <a:pPr marR="339725" algn="just">
              <a:lnSpc>
                <a:spcPct val="111000"/>
              </a:lnSpc>
            </a:pPr>
            <a:r>
              <a:rPr lang="nl-BE" sz="1800" dirty="0">
                <a:effectLst/>
                <a:latin typeface="Arial" panose="020B0604020202020204" pitchFamily="34" charset="0"/>
                <a:ea typeface="Arial" panose="020B0604020202020204" pitchFamily="34" charset="0"/>
              </a:rPr>
              <a:t>Het ophouden te betalen moet </a:t>
            </a:r>
            <a:r>
              <a:rPr lang="nl-BE" sz="1800" b="1" dirty="0">
                <a:solidFill>
                  <a:srgbClr val="FF0000"/>
                </a:solidFill>
                <a:effectLst/>
                <a:latin typeface="Arial" panose="020B0604020202020204" pitchFamily="34" charset="0"/>
                <a:ea typeface="Arial" panose="020B0604020202020204" pitchFamily="34" charset="0"/>
              </a:rPr>
              <a:t>niet volledig </a:t>
            </a:r>
            <a:r>
              <a:rPr lang="nl-BE" sz="1800" dirty="0">
                <a:effectLst/>
                <a:latin typeface="Arial" panose="020B0604020202020204" pitchFamily="34" charset="0"/>
                <a:ea typeface="Arial" panose="020B0604020202020204" pitchFamily="34" charset="0"/>
              </a:rPr>
              <a:t>zijn, maar </a:t>
            </a:r>
            <a:r>
              <a:rPr lang="nl-BE" sz="1800" b="1" dirty="0">
                <a:solidFill>
                  <a:srgbClr val="FF0000"/>
                </a:solidFill>
                <a:effectLst/>
                <a:latin typeface="Arial" panose="020B0604020202020204" pitchFamily="34" charset="0"/>
                <a:ea typeface="Arial" panose="020B0604020202020204" pitchFamily="34" charset="0"/>
              </a:rPr>
              <a:t>wel </a:t>
            </a:r>
            <a:r>
              <a:rPr lang="nl-BE" sz="1800" b="1" u="sng" dirty="0">
                <a:solidFill>
                  <a:srgbClr val="FF0000"/>
                </a:solidFill>
                <a:effectLst/>
                <a:latin typeface="Arial" panose="020B0604020202020204" pitchFamily="34" charset="0"/>
                <a:ea typeface="Arial" panose="020B0604020202020204" pitchFamily="34" charset="0"/>
              </a:rPr>
              <a:t>structureel</a:t>
            </a:r>
            <a:r>
              <a:rPr lang="nl-BE" sz="1800" dirty="0">
                <a:effectLst/>
                <a:latin typeface="Arial" panose="020B0604020202020204" pitchFamily="34" charset="0"/>
                <a:ea typeface="Arial" panose="020B0604020202020204" pitchFamily="34" charset="0"/>
              </a:rPr>
              <a:t>. </a:t>
            </a:r>
          </a:p>
          <a:p>
            <a:pPr marR="339725" algn="just">
              <a:lnSpc>
                <a:spcPct val="111000"/>
              </a:lnSpc>
            </a:pPr>
            <a:endParaRPr lang="nl-BE" dirty="0">
              <a:latin typeface="Arial" panose="020B0604020202020204" pitchFamily="34" charset="0"/>
              <a:ea typeface="Arial" panose="020B0604020202020204" pitchFamily="34" charset="0"/>
            </a:endParaRPr>
          </a:p>
          <a:p>
            <a:pPr marR="339725" algn="just">
              <a:lnSpc>
                <a:spcPct val="111000"/>
              </a:lnSpc>
            </a:pPr>
            <a:r>
              <a:rPr lang="nl-BE" sz="1800" dirty="0">
                <a:effectLst/>
                <a:latin typeface="Arial" panose="020B0604020202020204" pitchFamily="34" charset="0"/>
                <a:ea typeface="Arial" panose="020B0604020202020204" pitchFamily="34" charset="0"/>
              </a:rPr>
              <a:t>De</a:t>
            </a:r>
            <a:r>
              <a:rPr lang="nl-BE" sz="1800" spc="-20" dirty="0">
                <a:effectLst/>
                <a:latin typeface="Arial" panose="020B0604020202020204" pitchFamily="34" charset="0"/>
                <a:ea typeface="Arial" panose="020B0604020202020204" pitchFamily="34" charset="0"/>
              </a:rPr>
              <a:t> </a:t>
            </a:r>
            <a:r>
              <a:rPr lang="nl-BE" sz="1800" dirty="0">
                <a:effectLst/>
                <a:latin typeface="Arial" panose="020B0604020202020204" pitchFamily="34" charset="0"/>
                <a:ea typeface="Arial" panose="020B0604020202020204" pitchFamily="34" charset="0"/>
              </a:rPr>
              <a:t>wanbetaling</a:t>
            </a:r>
            <a:r>
              <a:rPr lang="nl-BE" sz="1800" spc="-30" dirty="0">
                <a:effectLst/>
                <a:latin typeface="Arial" panose="020B0604020202020204" pitchFamily="34" charset="0"/>
                <a:ea typeface="Arial" panose="020B0604020202020204" pitchFamily="34" charset="0"/>
              </a:rPr>
              <a:t> </a:t>
            </a:r>
            <a:r>
              <a:rPr lang="nl-BE" sz="1800" dirty="0">
                <a:effectLst/>
                <a:latin typeface="Arial" panose="020B0604020202020204" pitchFamily="34" charset="0"/>
                <a:ea typeface="Arial" panose="020B0604020202020204" pitchFamily="34" charset="0"/>
              </a:rPr>
              <a:t>van</a:t>
            </a:r>
            <a:r>
              <a:rPr lang="nl-BE" sz="1800" spc="-25" dirty="0">
                <a:effectLst/>
                <a:latin typeface="Arial" panose="020B0604020202020204" pitchFamily="34" charset="0"/>
                <a:ea typeface="Arial" panose="020B0604020202020204" pitchFamily="34" charset="0"/>
              </a:rPr>
              <a:t> </a:t>
            </a:r>
            <a:r>
              <a:rPr lang="nl-BE" sz="1800" b="1" dirty="0">
                <a:solidFill>
                  <a:srgbClr val="FF0000"/>
                </a:solidFill>
                <a:effectLst/>
                <a:latin typeface="Arial" panose="020B0604020202020204" pitchFamily="34" charset="0"/>
                <a:ea typeface="Arial" panose="020B0604020202020204" pitchFamily="34" charset="0"/>
              </a:rPr>
              <a:t>één</a:t>
            </a:r>
            <a:r>
              <a:rPr lang="nl-BE" sz="1800" b="1" spc="-15" dirty="0">
                <a:solidFill>
                  <a:srgbClr val="FF0000"/>
                </a:solidFill>
                <a:effectLst/>
                <a:latin typeface="Arial" panose="020B0604020202020204" pitchFamily="34" charset="0"/>
                <a:ea typeface="Arial" panose="020B0604020202020204" pitchFamily="34" charset="0"/>
              </a:rPr>
              <a:t> </a:t>
            </a:r>
            <a:r>
              <a:rPr lang="nl-BE" sz="1800" b="1" dirty="0">
                <a:solidFill>
                  <a:srgbClr val="FF0000"/>
                </a:solidFill>
                <a:effectLst/>
                <a:latin typeface="Arial" panose="020B0604020202020204" pitchFamily="34" charset="0"/>
                <a:ea typeface="Arial" panose="020B0604020202020204" pitchFamily="34" charset="0"/>
              </a:rPr>
              <a:t>enkele</a:t>
            </a:r>
            <a:r>
              <a:rPr lang="nl-BE" sz="1800" b="1" spc="-25" dirty="0">
                <a:solidFill>
                  <a:srgbClr val="FF0000"/>
                </a:solidFill>
                <a:effectLst/>
                <a:latin typeface="Arial" panose="020B0604020202020204" pitchFamily="34" charset="0"/>
                <a:ea typeface="Arial" panose="020B0604020202020204" pitchFamily="34" charset="0"/>
              </a:rPr>
              <a:t> belangrijke </a:t>
            </a:r>
            <a:r>
              <a:rPr lang="nl-BE" sz="1800" dirty="0">
                <a:effectLst/>
                <a:latin typeface="Arial" panose="020B0604020202020204" pitchFamily="34" charset="0"/>
                <a:ea typeface="Arial" panose="020B0604020202020204" pitchFamily="34" charset="0"/>
              </a:rPr>
              <a:t>schuld</a:t>
            </a:r>
            <a:r>
              <a:rPr lang="nl-BE" sz="1800" spc="-20" dirty="0">
                <a:effectLst/>
                <a:latin typeface="Arial" panose="020B0604020202020204" pitchFamily="34" charset="0"/>
                <a:ea typeface="Arial" panose="020B0604020202020204" pitchFamily="34" charset="0"/>
              </a:rPr>
              <a:t> kan </a:t>
            </a:r>
            <a:r>
              <a:rPr lang="nl-BE" sz="1800" dirty="0">
                <a:effectLst/>
                <a:latin typeface="Arial" panose="020B0604020202020204" pitchFamily="34" charset="0"/>
                <a:ea typeface="Arial" panose="020B0604020202020204" pitchFamily="34" charset="0"/>
              </a:rPr>
              <a:t>volstaan, maar dan moet het gaan om een heel belangrijke en opeisbare schuld. </a:t>
            </a:r>
          </a:p>
          <a:p>
            <a:pPr marR="339725" algn="just">
              <a:lnSpc>
                <a:spcPct val="111000"/>
              </a:lnSpc>
            </a:pPr>
            <a:r>
              <a:rPr lang="nl-BE" sz="1800" dirty="0">
                <a:effectLst/>
                <a:latin typeface="Arial" panose="020B0604020202020204" pitchFamily="34" charset="0"/>
                <a:ea typeface="Arial" panose="020B0604020202020204" pitchFamily="34" charset="0"/>
              </a:rPr>
              <a:t> </a:t>
            </a:r>
          </a:p>
          <a:p>
            <a:pPr marR="339725" algn="just">
              <a:lnSpc>
                <a:spcPct val="111000"/>
              </a:lnSpc>
            </a:pPr>
            <a:r>
              <a:rPr lang="nl-BE" sz="1800" dirty="0">
                <a:effectLst/>
                <a:latin typeface="Arial" panose="020B0604020202020204" pitchFamily="34" charset="0"/>
                <a:ea typeface="Arial" panose="020B0604020202020204" pitchFamily="34" charset="0"/>
              </a:rPr>
              <a:t>“De beoordeling van de toestand van staking van betalingen moet gebeuren in verhouding tot de omvang van het bestaande passief en met het oog op de globale situatie van de schuldenaar, waarbij de omstandigheid dat de handelaar nog bepaalde betalingen doet, niet verhindert om te besluiten tot een toestand van staken van betalen in de zin van de wet”. </a:t>
            </a:r>
          </a:p>
          <a:p>
            <a:r>
              <a:rPr lang="nl-BE" sz="1200" dirty="0">
                <a:effectLst/>
                <a:latin typeface="Arial" panose="020B0604020202020204" pitchFamily="34" charset="0"/>
                <a:ea typeface="Times New Roman" panose="02020603050405020304" pitchFamily="18" charset="0"/>
                <a:cs typeface="Times New Roman" panose="02020603050405020304" pitchFamily="18" charset="0"/>
              </a:rPr>
              <a:t>Hof Gent, 7e kamer, 19 januari 2015, DAOR (samenvatting), afl. 114,126</a:t>
            </a:r>
          </a:p>
          <a:p>
            <a:r>
              <a:rPr lang="nl-BE" sz="1200" dirty="0" err="1">
                <a:effectLst/>
                <a:latin typeface="Arial" panose="020B0604020202020204" pitchFamily="34" charset="0"/>
                <a:ea typeface="Times New Roman" panose="02020603050405020304" pitchFamily="18" charset="0"/>
                <a:cs typeface="Times New Roman" panose="02020603050405020304" pitchFamily="18" charset="0"/>
              </a:rPr>
              <a:t>Kh</a:t>
            </a:r>
            <a:r>
              <a:rPr lang="nl-BE" sz="1200" dirty="0">
                <a:effectLst/>
                <a:latin typeface="Arial" panose="020B0604020202020204" pitchFamily="34" charset="0"/>
                <a:ea typeface="Times New Roman" panose="02020603050405020304" pitchFamily="18" charset="0"/>
                <a:cs typeface="Times New Roman" panose="02020603050405020304" pitchFamily="18" charset="0"/>
              </a:rPr>
              <a:t>. Hasselt 15 mei 1997, T.B.H.   1998, 115-116.</a:t>
            </a:r>
          </a:p>
          <a:p>
            <a:r>
              <a:rPr lang="nl-BE" sz="1200" dirty="0">
                <a:effectLst/>
                <a:latin typeface="Arial" panose="020B0604020202020204" pitchFamily="34" charset="0"/>
                <a:ea typeface="Times New Roman" panose="02020603050405020304" pitchFamily="18" charset="0"/>
                <a:cs typeface="Times New Roman" panose="02020603050405020304" pitchFamily="18" charset="0"/>
              </a:rPr>
              <a:t>Hof Luik (7e k.) nr. 2013/RG/1026, 1 april 2014 DAOR 2014 (samenvatting), afl. 112, 146</a:t>
            </a:r>
          </a:p>
        </p:txBody>
      </p:sp>
      <p:sp>
        <p:nvSpPr>
          <p:cNvPr id="7" name="Title 4">
            <a:extLst>
              <a:ext uri="{FF2B5EF4-FFF2-40B4-BE49-F238E27FC236}">
                <a16:creationId xmlns:a16="http://schemas.microsoft.com/office/drawing/2014/main" id="{957CA0D5-F936-44A7-9C1D-522D592939CC}"/>
              </a:ext>
            </a:extLst>
          </p:cNvPr>
          <p:cNvSpPr>
            <a:spLocks noGrp="1"/>
          </p:cNvSpPr>
          <p:nvPr>
            <p:ph type="title"/>
          </p:nvPr>
        </p:nvSpPr>
        <p:spPr>
          <a:xfrm>
            <a:off x="473825" y="216616"/>
            <a:ext cx="8229600" cy="1143000"/>
          </a:xfrm>
        </p:spPr>
        <p:txBody>
          <a:bodyPr/>
          <a:lstStyle/>
          <a:p>
            <a:r>
              <a:rPr lang="nl-BE" dirty="0"/>
              <a:t>Staking van betaling</a:t>
            </a:r>
          </a:p>
        </p:txBody>
      </p:sp>
    </p:spTree>
    <p:extLst>
      <p:ext uri="{BB962C8B-B14F-4D97-AF65-F5344CB8AC3E}">
        <p14:creationId xmlns:p14="http://schemas.microsoft.com/office/powerpoint/2010/main" val="29433126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61535-741A-4E1C-BA6B-8361335E1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934" y="6165304"/>
            <a:ext cx="1115616" cy="710556"/>
          </a:xfrm>
          <a:prstGeom prst="rect">
            <a:avLst/>
          </a:prstGeom>
        </p:spPr>
      </p:pic>
      <p:sp>
        <p:nvSpPr>
          <p:cNvPr id="6" name="TextBox 5">
            <a:extLst>
              <a:ext uri="{FF2B5EF4-FFF2-40B4-BE49-F238E27FC236}">
                <a16:creationId xmlns:a16="http://schemas.microsoft.com/office/drawing/2014/main" id="{D0E31E42-29F0-438D-A271-927C60577BDA}"/>
              </a:ext>
            </a:extLst>
          </p:cNvPr>
          <p:cNvSpPr txBox="1"/>
          <p:nvPr/>
        </p:nvSpPr>
        <p:spPr>
          <a:xfrm>
            <a:off x="324091" y="1090262"/>
            <a:ext cx="8449519" cy="5455019"/>
          </a:xfrm>
          <a:prstGeom prst="rect">
            <a:avLst/>
          </a:prstGeom>
          <a:noFill/>
        </p:spPr>
        <p:txBody>
          <a:bodyPr wrap="square">
            <a:spAutoFit/>
          </a:bodyPr>
          <a:lstStyle/>
          <a:p>
            <a:pPr marR="339725" algn="just">
              <a:lnSpc>
                <a:spcPct val="111000"/>
              </a:lnSpc>
            </a:pPr>
            <a:r>
              <a:rPr lang="nl-BE" dirty="0">
                <a:latin typeface="Arial" panose="020B0604020202020204" pitchFamily="34" charset="0"/>
                <a:ea typeface="Arial" panose="020B0604020202020204" pitchFamily="34" charset="0"/>
              </a:rPr>
              <a:t>De </a:t>
            </a:r>
            <a:r>
              <a:rPr lang="nl-BE" sz="1800" dirty="0">
                <a:effectLst/>
                <a:latin typeface="Arial" panose="020B0604020202020204" pitchFamily="34" charset="0"/>
                <a:ea typeface="Arial" panose="020B0604020202020204" pitchFamily="34" charset="0"/>
              </a:rPr>
              <a:t>onmogelijkheid om, binnen een </a:t>
            </a:r>
            <a:r>
              <a:rPr lang="nl-BE" sz="1800" b="1" u="sng" dirty="0">
                <a:solidFill>
                  <a:srgbClr val="FF0000"/>
                </a:solidFill>
                <a:effectLst/>
                <a:latin typeface="Arial" panose="020B0604020202020204" pitchFamily="34" charset="0"/>
                <a:ea typeface="Arial" panose="020B0604020202020204" pitchFamily="34" charset="0"/>
              </a:rPr>
              <a:t>redelijk nabije</a:t>
            </a:r>
            <a:r>
              <a:rPr lang="nl-BE" sz="1800" b="1" dirty="0">
                <a:solidFill>
                  <a:srgbClr val="FF0000"/>
                </a:solidFill>
                <a:effectLst/>
                <a:latin typeface="Arial" panose="020B0604020202020204" pitchFamily="34" charset="0"/>
                <a:ea typeface="Arial" panose="020B0604020202020204" pitchFamily="34" charset="0"/>
              </a:rPr>
              <a:t> termijn </a:t>
            </a:r>
            <a:r>
              <a:rPr lang="nl-BE" sz="1800" dirty="0">
                <a:effectLst/>
                <a:latin typeface="Arial" panose="020B0604020202020204" pitchFamily="34" charset="0"/>
                <a:ea typeface="Arial" panose="020B0604020202020204" pitchFamily="34" charset="0"/>
              </a:rPr>
              <a:t>en </a:t>
            </a:r>
            <a:r>
              <a:rPr lang="nl-BE" sz="1800" b="1" dirty="0">
                <a:solidFill>
                  <a:srgbClr val="FF0000"/>
                </a:solidFill>
                <a:effectLst/>
                <a:latin typeface="Arial" panose="020B0604020202020204" pitchFamily="34" charset="0"/>
                <a:ea typeface="Arial" panose="020B0604020202020204" pitchFamily="34" charset="0"/>
              </a:rPr>
              <a:t>met </a:t>
            </a:r>
            <a:r>
              <a:rPr lang="nl-BE" sz="1800" b="1" u="sng" dirty="0">
                <a:solidFill>
                  <a:srgbClr val="FF0000"/>
                </a:solidFill>
                <a:effectLst/>
                <a:latin typeface="Arial" panose="020B0604020202020204" pitchFamily="34" charset="0"/>
                <a:ea typeface="Arial" panose="020B0604020202020204" pitchFamily="34" charset="0"/>
              </a:rPr>
              <a:t>normale</a:t>
            </a:r>
            <a:r>
              <a:rPr lang="nl-BE" sz="1800" b="1" dirty="0">
                <a:solidFill>
                  <a:srgbClr val="FF0000"/>
                </a:solidFill>
                <a:effectLst/>
                <a:latin typeface="Arial" panose="020B0604020202020204" pitchFamily="34" charset="0"/>
                <a:ea typeface="Arial" panose="020B0604020202020204" pitchFamily="34" charset="0"/>
              </a:rPr>
              <a:t> middelen</a:t>
            </a:r>
            <a:r>
              <a:rPr lang="nl-BE" sz="1800" dirty="0">
                <a:effectLst/>
                <a:latin typeface="Arial" panose="020B0604020202020204" pitchFamily="34" charset="0"/>
                <a:ea typeface="Arial" panose="020B0604020202020204" pitchFamily="34" charset="0"/>
              </a:rPr>
              <a:t>, zijn </a:t>
            </a:r>
            <a:r>
              <a:rPr lang="nl-BE" sz="1800" b="1" u="sng" dirty="0">
                <a:solidFill>
                  <a:srgbClr val="FF0000"/>
                </a:solidFill>
                <a:effectLst/>
                <a:latin typeface="Arial" panose="020B0604020202020204" pitchFamily="34" charset="0"/>
                <a:ea typeface="Arial" panose="020B0604020202020204" pitchFamily="34" charset="0"/>
              </a:rPr>
              <a:t>opeisbaar</a:t>
            </a:r>
            <a:r>
              <a:rPr lang="nl-BE" sz="1800" dirty="0">
                <a:effectLst/>
                <a:latin typeface="Arial" panose="020B0604020202020204" pitchFamily="34" charset="0"/>
                <a:ea typeface="Arial" panose="020B0604020202020204" pitchFamily="34" charset="0"/>
              </a:rPr>
              <a:t> geworden handelsverbintenissen te voldoen</a:t>
            </a:r>
          </a:p>
          <a:p>
            <a:pPr marR="339725" algn="just">
              <a:lnSpc>
                <a:spcPct val="111000"/>
              </a:lnSpc>
            </a:pPr>
            <a:r>
              <a:rPr lang="nl-BE" sz="1800" dirty="0">
                <a:effectLst/>
                <a:latin typeface="Arial" panose="020B0604020202020204" pitchFamily="34" charset="0"/>
                <a:ea typeface="Arial" panose="020B0604020202020204" pitchFamily="34" charset="0"/>
              </a:rPr>
              <a:t> </a:t>
            </a:r>
          </a:p>
          <a:p>
            <a:pPr marR="340995" algn="just">
              <a:lnSpc>
                <a:spcPct val="111000"/>
              </a:lnSpc>
              <a:spcAft>
                <a:spcPts val="800"/>
              </a:spcAft>
              <a:tabLst>
                <a:tab pos="759460" algn="l"/>
              </a:tabLst>
            </a:pPr>
            <a:r>
              <a:rPr lang="nl-BE" sz="1800" dirty="0">
                <a:effectLst/>
                <a:latin typeface="Arial" panose="020B0604020202020204" pitchFamily="34" charset="0"/>
                <a:ea typeface="Arial" panose="020B0604020202020204" pitchFamily="34" charset="0"/>
                <a:cs typeface="Times New Roman" panose="02020603050405020304" pitchFamily="18" charset="0"/>
              </a:rPr>
              <a:t>De toestand van </a:t>
            </a:r>
            <a:r>
              <a:rPr lang="nl-BE" sz="1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staking van betaling treedt dus niet onmiddellijk </a:t>
            </a:r>
            <a:r>
              <a:rPr lang="nl-BE" sz="1800" dirty="0">
                <a:effectLst/>
                <a:latin typeface="Arial" panose="020B0604020202020204" pitchFamily="34" charset="0"/>
                <a:ea typeface="Arial" panose="020B0604020202020204" pitchFamily="34" charset="0"/>
                <a:cs typeface="Times New Roman" panose="02020603050405020304" pitchFamily="18" charset="0"/>
              </a:rPr>
              <a:t>in, de handelaar moet een redelijke termijn krijgen om de problemen alsnog te verhelpen: “</a:t>
            </a:r>
            <a:r>
              <a:rPr lang="nl-BE" sz="1800" i="1" dirty="0">
                <a:effectLst/>
                <a:latin typeface="Arial" panose="020B0604020202020204" pitchFamily="34" charset="0"/>
                <a:ea typeface="Arial" panose="020B0604020202020204" pitchFamily="34" charset="0"/>
                <a:cs typeface="Times New Roman" panose="02020603050405020304" pitchFamily="18" charset="0"/>
              </a:rPr>
              <a:t>Ingeval de debiteur ingevolge een gebrek aan liquiditeiten, dat niet </a:t>
            </a:r>
            <a:r>
              <a:rPr lang="nl-BE" sz="1800" i="1" u="sng" dirty="0">
                <a:effectLst/>
                <a:latin typeface="Arial" panose="020B0604020202020204" pitchFamily="34" charset="0"/>
                <a:ea typeface="Arial" panose="020B0604020202020204" pitchFamily="34" charset="0"/>
                <a:cs typeface="Times New Roman" panose="02020603050405020304" pitchFamily="18" charset="0"/>
              </a:rPr>
              <a:t>binnen afzienbare tijd</a:t>
            </a:r>
            <a:r>
              <a:rPr lang="nl-BE" sz="1800" i="1" dirty="0">
                <a:effectLst/>
                <a:latin typeface="Arial" panose="020B0604020202020204" pitchFamily="34" charset="0"/>
                <a:ea typeface="Arial" panose="020B0604020202020204" pitchFamily="34" charset="0"/>
                <a:cs typeface="Times New Roman" panose="02020603050405020304" pitchFamily="18" charset="0"/>
              </a:rPr>
              <a:t> zal opgelost zijn, een </a:t>
            </a:r>
            <a:r>
              <a:rPr lang="nl-BE" sz="1800" i="1" dirty="0" err="1">
                <a:effectLst/>
                <a:latin typeface="Arial" panose="020B0604020202020204" pitchFamily="34" charset="0"/>
                <a:ea typeface="Arial" panose="020B0604020202020204" pitchFamily="34" charset="0"/>
                <a:cs typeface="Times New Roman" panose="02020603050405020304" pitchFamily="18" charset="0"/>
              </a:rPr>
              <a:t>eisbare</a:t>
            </a:r>
            <a:r>
              <a:rPr lang="nl-BE" sz="1800" i="1" dirty="0">
                <a:effectLst/>
                <a:latin typeface="Arial" panose="020B0604020202020204" pitchFamily="34" charset="0"/>
                <a:ea typeface="Arial" panose="020B0604020202020204" pitchFamily="34" charset="0"/>
                <a:cs typeface="Times New Roman" panose="02020603050405020304" pitchFamily="18" charset="0"/>
              </a:rPr>
              <a:t> schuld niet kan voldoen, is staking van betalingen voorhanden</a:t>
            </a:r>
            <a:r>
              <a:rPr lang="nl-BE" sz="1800" dirty="0">
                <a:effectLst/>
                <a:latin typeface="Arial" panose="020B0604020202020204" pitchFamily="34" charset="0"/>
                <a:ea typeface="Arial" panose="020B0604020202020204" pitchFamily="34" charset="0"/>
                <a:cs typeface="Times New Roman" panose="02020603050405020304" pitchFamily="18" charset="0"/>
              </a:rPr>
              <a:t>.” </a:t>
            </a:r>
            <a:endParaRPr lang="nl-BE" sz="1800" dirty="0">
              <a:effectLst/>
              <a:latin typeface="Corbel" panose="020B0503020204020204" pitchFamily="34" charset="0"/>
              <a:ea typeface="Corbel" panose="020B0503020204020204" pitchFamily="34" charset="0"/>
              <a:cs typeface="Times New Roman" panose="02020603050405020304" pitchFamily="18" charset="0"/>
            </a:endParaRPr>
          </a:p>
          <a:p>
            <a:pPr marR="339725" algn="just">
              <a:lnSpc>
                <a:spcPct val="111000"/>
              </a:lnSpc>
            </a:pPr>
            <a:r>
              <a:rPr lang="nl-BE" sz="1800" dirty="0">
                <a:effectLst/>
                <a:latin typeface="Arial" panose="020B0604020202020204" pitchFamily="34" charset="0"/>
                <a:ea typeface="Arial" panose="020B0604020202020204" pitchFamily="34" charset="0"/>
              </a:rPr>
              <a:t> </a:t>
            </a:r>
          </a:p>
          <a:p>
            <a:r>
              <a:rPr lang="nl-BE" sz="1800" dirty="0">
                <a:effectLst/>
                <a:latin typeface="Arial" panose="020B0604020202020204" pitchFamily="34" charset="0"/>
                <a:ea typeface="Arial" panose="020B0604020202020204" pitchFamily="34" charset="0"/>
              </a:rPr>
              <a:t>In essentie beoogt de rechtsregel de bescherming van de gelijkheid onder de schuldeisers. Een </a:t>
            </a:r>
            <a:r>
              <a:rPr lang="nl-BE" sz="1800" b="1" dirty="0">
                <a:solidFill>
                  <a:srgbClr val="FF0000"/>
                </a:solidFill>
                <a:effectLst/>
                <a:latin typeface="Arial" panose="020B0604020202020204" pitchFamily="34" charset="0"/>
                <a:ea typeface="Arial" panose="020B0604020202020204" pitchFamily="34" charset="0"/>
              </a:rPr>
              <a:t>selectieve en arbitraire betaling </a:t>
            </a:r>
            <a:r>
              <a:rPr lang="nl-BE" sz="1800" dirty="0">
                <a:effectLst/>
                <a:latin typeface="Arial" panose="020B0604020202020204" pitchFamily="34" charset="0"/>
                <a:ea typeface="Arial" panose="020B0604020202020204" pitchFamily="34" charset="0"/>
              </a:rPr>
              <a:t>terwijl andere schulden systematisch onbetaald blijven kan bijgevolg een staking van betaling inhouden. </a:t>
            </a:r>
          </a:p>
          <a:p>
            <a:endParaRPr lang="nl-BE" dirty="0">
              <a:latin typeface="Arial" panose="020B0604020202020204" pitchFamily="34" charset="0"/>
              <a:ea typeface="Arial" panose="020B0604020202020204" pitchFamily="34" charset="0"/>
            </a:endParaRPr>
          </a:p>
          <a:p>
            <a:r>
              <a:rPr lang="nl-BE" sz="1800" b="1" dirty="0">
                <a:solidFill>
                  <a:srgbClr val="FF0000"/>
                </a:solidFill>
                <a:effectLst/>
                <a:latin typeface="Arial" panose="020B0604020202020204" pitchFamily="34" charset="0"/>
                <a:ea typeface="Arial" panose="020B0604020202020204" pitchFamily="34" charset="0"/>
              </a:rPr>
              <a:t>Iedere betaling zal de ongelijkheid </a:t>
            </a:r>
            <a:r>
              <a:rPr lang="nl-BE" sz="1800" dirty="0">
                <a:effectLst/>
                <a:latin typeface="Arial" panose="020B0604020202020204" pitchFamily="34" charset="0"/>
                <a:ea typeface="Arial" panose="020B0604020202020204" pitchFamily="34" charset="0"/>
              </a:rPr>
              <a:t>tussen de latere schuldeisers onvermijdelijk in de een of andere richting </a:t>
            </a:r>
            <a:r>
              <a:rPr lang="nl-BE" sz="1800" b="1" dirty="0">
                <a:solidFill>
                  <a:srgbClr val="FF0000"/>
                </a:solidFill>
                <a:effectLst/>
                <a:latin typeface="Arial" panose="020B0604020202020204" pitchFamily="34" charset="0"/>
                <a:ea typeface="Arial" panose="020B0604020202020204" pitchFamily="34" charset="0"/>
              </a:rPr>
              <a:t>beïnvloeden</a:t>
            </a:r>
            <a:r>
              <a:rPr lang="nl-BE" sz="1800" dirty="0">
                <a:effectLst/>
                <a:latin typeface="Arial" panose="020B0604020202020204" pitchFamily="34" charset="0"/>
                <a:ea typeface="Arial" panose="020B0604020202020204" pitchFamily="34" charset="0"/>
              </a:rPr>
              <a:t>. Het loutere feit dat het verder zetten na een bepaalde datum de evenwichten tussen de latere schuldeisers heeft beïnvloed volstaat niet om deze handelingen niet-</a:t>
            </a:r>
            <a:r>
              <a:rPr lang="nl-BE" sz="1800" dirty="0" err="1">
                <a:effectLst/>
                <a:latin typeface="Arial" panose="020B0604020202020204" pitchFamily="34" charset="0"/>
                <a:ea typeface="Arial" panose="020B0604020202020204" pitchFamily="34" charset="0"/>
              </a:rPr>
              <a:t>tegenwerpbaar</a:t>
            </a:r>
            <a:r>
              <a:rPr lang="nl-BE" sz="1800" dirty="0">
                <a:effectLst/>
                <a:latin typeface="Arial" panose="020B0604020202020204" pitchFamily="34" charset="0"/>
                <a:ea typeface="Arial" panose="020B0604020202020204" pitchFamily="34" charset="0"/>
              </a:rPr>
              <a:t> aan de curator te maken. </a:t>
            </a:r>
          </a:p>
        </p:txBody>
      </p:sp>
      <p:sp>
        <p:nvSpPr>
          <p:cNvPr id="5" name="Title 4">
            <a:extLst>
              <a:ext uri="{FF2B5EF4-FFF2-40B4-BE49-F238E27FC236}">
                <a16:creationId xmlns:a16="http://schemas.microsoft.com/office/drawing/2014/main" id="{CB37D5C8-C545-4CE5-B6E9-1FEE7311520C}"/>
              </a:ext>
            </a:extLst>
          </p:cNvPr>
          <p:cNvSpPr>
            <a:spLocks noGrp="1"/>
          </p:cNvSpPr>
          <p:nvPr>
            <p:ph type="title"/>
          </p:nvPr>
        </p:nvSpPr>
        <p:spPr>
          <a:xfrm>
            <a:off x="473825" y="216616"/>
            <a:ext cx="8229600" cy="1143000"/>
          </a:xfrm>
        </p:spPr>
        <p:txBody>
          <a:bodyPr/>
          <a:lstStyle/>
          <a:p>
            <a:r>
              <a:rPr lang="nl-BE" dirty="0"/>
              <a:t>Staking van betaling</a:t>
            </a:r>
          </a:p>
        </p:txBody>
      </p:sp>
    </p:spTree>
    <p:extLst>
      <p:ext uri="{BB962C8B-B14F-4D97-AF65-F5344CB8AC3E}">
        <p14:creationId xmlns:p14="http://schemas.microsoft.com/office/powerpoint/2010/main" val="3881828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61535-741A-4E1C-BA6B-8361335E1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934" y="6165304"/>
            <a:ext cx="1115616" cy="710556"/>
          </a:xfrm>
          <a:prstGeom prst="rect">
            <a:avLst/>
          </a:prstGeom>
        </p:spPr>
      </p:pic>
      <p:sp>
        <p:nvSpPr>
          <p:cNvPr id="6" name="TextBox 5">
            <a:extLst>
              <a:ext uri="{FF2B5EF4-FFF2-40B4-BE49-F238E27FC236}">
                <a16:creationId xmlns:a16="http://schemas.microsoft.com/office/drawing/2014/main" id="{D0E31E42-29F0-438D-A271-927C60577BDA}"/>
              </a:ext>
            </a:extLst>
          </p:cNvPr>
          <p:cNvSpPr txBox="1"/>
          <p:nvPr/>
        </p:nvSpPr>
        <p:spPr>
          <a:xfrm>
            <a:off x="347240" y="1049751"/>
            <a:ext cx="8449519" cy="5630709"/>
          </a:xfrm>
          <a:prstGeom prst="rect">
            <a:avLst/>
          </a:prstGeom>
          <a:noFill/>
        </p:spPr>
        <p:txBody>
          <a:bodyPr wrap="square">
            <a:spAutoFit/>
          </a:bodyPr>
          <a:lstStyle/>
          <a:p>
            <a:r>
              <a:rPr lang="nl-BE" dirty="0">
                <a:latin typeface="Arial" panose="020B0604020202020204" pitchFamily="34" charset="0"/>
                <a:ea typeface="Arial" panose="020B0604020202020204" pitchFamily="34" charset="0"/>
              </a:rPr>
              <a:t>H</a:t>
            </a:r>
            <a:r>
              <a:rPr lang="nl-BE" sz="1800" dirty="0">
                <a:effectLst/>
                <a:latin typeface="Arial" panose="020B0604020202020204" pitchFamily="34" charset="0"/>
                <a:ea typeface="Arial" panose="020B0604020202020204" pitchFamily="34" charset="0"/>
              </a:rPr>
              <a:t>et al dan niet bestaan van gerechtelijke invorderingen geen criterium.</a:t>
            </a:r>
          </a:p>
          <a:p>
            <a:endParaRPr lang="nl-BE" dirty="0">
              <a:latin typeface="Arial" panose="020B0604020202020204" pitchFamily="34" charset="0"/>
              <a:ea typeface="Arial" panose="020B0604020202020204" pitchFamily="34" charset="0"/>
            </a:endParaRPr>
          </a:p>
          <a:p>
            <a:r>
              <a:rPr lang="nl-BE" sz="1800" dirty="0">
                <a:effectLst/>
                <a:latin typeface="Arial" panose="020B0604020202020204" pitchFamily="34" charset="0"/>
                <a:ea typeface="Arial" panose="020B0604020202020204" pitchFamily="34" charset="0"/>
              </a:rPr>
              <a:t>“De situatie moet </a:t>
            </a:r>
            <a:r>
              <a:rPr lang="nl-BE" sz="1800" b="1" u="sng" dirty="0">
                <a:solidFill>
                  <a:srgbClr val="FF0000"/>
                </a:solidFill>
                <a:effectLst/>
                <a:latin typeface="Arial" panose="020B0604020202020204" pitchFamily="34" charset="0"/>
                <a:ea typeface="Arial" panose="020B0604020202020204" pitchFamily="34" charset="0"/>
              </a:rPr>
              <a:t>uitzichtloos</a:t>
            </a:r>
            <a:r>
              <a:rPr lang="nl-BE" sz="1800" dirty="0">
                <a:effectLst/>
                <a:latin typeface="Arial" panose="020B0604020202020204" pitchFamily="34" charset="0"/>
                <a:ea typeface="Arial" panose="020B0604020202020204" pitchFamily="34" charset="0"/>
              </a:rPr>
              <a:t>, </a:t>
            </a:r>
            <a:r>
              <a:rPr lang="nl-BE" sz="1800" u="sng" dirty="0">
                <a:effectLst/>
                <a:latin typeface="Arial" panose="020B0604020202020204" pitchFamily="34" charset="0"/>
                <a:ea typeface="Arial" panose="020B0604020202020204" pitchFamily="34" charset="0"/>
              </a:rPr>
              <a:t>onafhankelijk van het bestaan van vervolgingen.</a:t>
            </a:r>
            <a:r>
              <a:rPr lang="nl-BE" sz="1800" dirty="0">
                <a:effectLst/>
                <a:latin typeface="Arial" panose="020B0604020202020204" pitchFamily="34" charset="0"/>
                <a:ea typeface="Arial" panose="020B0604020202020204" pitchFamily="34" charset="0"/>
              </a:rPr>
              <a:t>”</a:t>
            </a:r>
          </a:p>
          <a:p>
            <a:r>
              <a:rPr lang="nl-BE" sz="1800" dirty="0">
                <a:effectLst/>
                <a:latin typeface="Arial" panose="020B0604020202020204" pitchFamily="34" charset="0"/>
                <a:ea typeface="Arial" panose="020B0604020202020204" pitchFamily="34" charset="0"/>
              </a:rPr>
              <a:t> </a:t>
            </a:r>
          </a:p>
          <a:p>
            <a:r>
              <a:rPr lang="nl-BE" sz="1800" dirty="0">
                <a:effectLst/>
                <a:latin typeface="Arial" panose="020B0604020202020204" pitchFamily="34" charset="0"/>
                <a:ea typeface="Arial" panose="020B0604020202020204" pitchFamily="34" charset="0"/>
              </a:rPr>
              <a:t>Ook het opzeggen van de </a:t>
            </a:r>
            <a:r>
              <a:rPr lang="nl-BE" sz="1800" b="1" dirty="0">
                <a:solidFill>
                  <a:srgbClr val="FF0000"/>
                </a:solidFill>
                <a:effectLst/>
                <a:latin typeface="Arial" panose="020B0604020202020204" pitchFamily="34" charset="0"/>
                <a:ea typeface="Arial" panose="020B0604020202020204" pitchFamily="34" charset="0"/>
              </a:rPr>
              <a:t>bankkredieten</a:t>
            </a:r>
            <a:r>
              <a:rPr lang="nl-BE" sz="1800" dirty="0">
                <a:effectLst/>
                <a:latin typeface="Arial" panose="020B0604020202020204" pitchFamily="34" charset="0"/>
                <a:ea typeface="Arial" panose="020B0604020202020204" pitchFamily="34" charset="0"/>
              </a:rPr>
              <a:t> is op zichzelf geen criterium dat toelaat te besluiten dat vanaf dan automatisch staking van betaling intreedt.</a:t>
            </a:r>
          </a:p>
          <a:p>
            <a:r>
              <a:rPr lang="nl-BE" sz="1800" dirty="0">
                <a:effectLst/>
                <a:latin typeface="Arial" panose="020B0604020202020204" pitchFamily="34" charset="0"/>
                <a:ea typeface="Arial" panose="020B0604020202020204" pitchFamily="34" charset="0"/>
              </a:rPr>
              <a:t> </a:t>
            </a:r>
          </a:p>
          <a:p>
            <a:r>
              <a:rPr lang="nl-BE" sz="1800" dirty="0">
                <a:effectLst/>
                <a:latin typeface="Arial" panose="020B0604020202020204" pitchFamily="34" charset="0"/>
                <a:ea typeface="Arial" panose="020B0604020202020204" pitchFamily="34" charset="0"/>
              </a:rPr>
              <a:t>Tenslotte is ook de vraag of de vereffening van het </a:t>
            </a:r>
            <a:r>
              <a:rPr lang="nl-BE" sz="1800" b="1" dirty="0">
                <a:solidFill>
                  <a:srgbClr val="FF0000"/>
                </a:solidFill>
                <a:effectLst/>
                <a:latin typeface="Arial" panose="020B0604020202020204" pitchFamily="34" charset="0"/>
                <a:ea typeface="Arial" panose="020B0604020202020204" pitchFamily="34" charset="0"/>
              </a:rPr>
              <a:t>vermogen een positief of negatief </a:t>
            </a:r>
            <a:r>
              <a:rPr lang="nl-BE" sz="1800" dirty="0">
                <a:effectLst/>
                <a:latin typeface="Arial" panose="020B0604020202020204" pitchFamily="34" charset="0"/>
                <a:ea typeface="Arial" panose="020B0604020202020204" pitchFamily="34" charset="0"/>
              </a:rPr>
              <a:t>saldo zou opleveren </a:t>
            </a:r>
            <a:r>
              <a:rPr lang="nl-BE" sz="1800" b="1" dirty="0">
                <a:effectLst/>
                <a:latin typeface="Arial" panose="020B0604020202020204" pitchFamily="34" charset="0"/>
                <a:ea typeface="Arial" panose="020B0604020202020204" pitchFamily="34" charset="0"/>
              </a:rPr>
              <a:t>niet relevant</a:t>
            </a:r>
            <a:r>
              <a:rPr lang="nl-BE" sz="1800" dirty="0">
                <a:effectLst/>
                <a:latin typeface="Arial" panose="020B0604020202020204" pitchFamily="34" charset="0"/>
                <a:ea typeface="Arial" panose="020B0604020202020204" pitchFamily="34" charset="0"/>
              </a:rPr>
              <a:t>. Het probleem ligt niet in de solvabiliteit, het gaat enkel om de liquiditeitspositie.</a:t>
            </a:r>
          </a:p>
          <a:p>
            <a:pPr marR="339725" algn="just">
              <a:lnSpc>
                <a:spcPct val="111000"/>
              </a:lnSpc>
            </a:pPr>
            <a:r>
              <a:rPr lang="nl-BE" sz="1800" dirty="0">
                <a:effectLst/>
                <a:latin typeface="Arial" panose="020B0604020202020204" pitchFamily="34" charset="0"/>
                <a:ea typeface="Arial" panose="020B0604020202020204" pitchFamily="34" charset="0"/>
              </a:rPr>
              <a:t> </a:t>
            </a:r>
          </a:p>
          <a:p>
            <a:pPr marR="339725" algn="just">
              <a:lnSpc>
                <a:spcPct val="111000"/>
              </a:lnSpc>
            </a:pPr>
            <a:r>
              <a:rPr lang="nl-BE" sz="1800" b="1" dirty="0">
                <a:solidFill>
                  <a:srgbClr val="FF0000"/>
                </a:solidFill>
                <a:effectLst/>
                <a:latin typeface="Arial" panose="020B0604020202020204" pitchFamily="34" charset="0"/>
                <a:ea typeface="Arial" panose="020B0604020202020204" pitchFamily="34" charset="0"/>
              </a:rPr>
              <a:t>Geschokt krediet </a:t>
            </a:r>
            <a:r>
              <a:rPr lang="nl-BE" sz="1800" dirty="0">
                <a:effectLst/>
                <a:latin typeface="Arial" panose="020B0604020202020204" pitchFamily="34" charset="0"/>
                <a:ea typeface="Arial" panose="020B0604020202020204" pitchFamily="34" charset="0"/>
              </a:rPr>
              <a:t>is voor het ophouden met betalen geen autonome voorwaarde. Het gebrek aan vertrouwen van de kredietverstrekkers is veeleer een gevolg van de staking van betaling. Wie heeft opgehouden te betalen heeft, in die benadering, per definitie geen krediet meer. </a:t>
            </a:r>
          </a:p>
          <a:p>
            <a:r>
              <a:rPr lang="nl-BE" sz="1000" dirty="0" err="1">
                <a:effectLst/>
                <a:latin typeface="Arial" panose="020B0604020202020204" pitchFamily="34" charset="0"/>
                <a:ea typeface="Times New Roman" panose="02020603050405020304" pitchFamily="18" charset="0"/>
                <a:cs typeface="Times New Roman" panose="02020603050405020304" pitchFamily="18" charset="0"/>
              </a:rPr>
              <a:t>Kh</a:t>
            </a:r>
            <a:r>
              <a:rPr lang="nl-BE" sz="1000" dirty="0">
                <a:effectLst/>
                <a:latin typeface="Arial" panose="020B0604020202020204" pitchFamily="34" charset="0"/>
                <a:ea typeface="Times New Roman" panose="02020603050405020304" pitchFamily="18" charset="0"/>
                <a:cs typeface="Times New Roman" panose="02020603050405020304" pitchFamily="18" charset="0"/>
              </a:rPr>
              <a:t>. Aarlen 22 oktober 2009, JLMB 2010, 3066, waarnaar verwezen in J. </a:t>
            </a:r>
            <a:r>
              <a:rPr lang="nl-BE" sz="1000" dirty="0" err="1">
                <a:effectLst/>
                <a:latin typeface="Arial" panose="020B0604020202020204" pitchFamily="34" charset="0"/>
                <a:ea typeface="Times New Roman" panose="02020603050405020304" pitchFamily="18" charset="0"/>
                <a:cs typeface="Times New Roman" panose="02020603050405020304" pitchFamily="18" charset="0"/>
              </a:rPr>
              <a:t>Embrechts</a:t>
            </a:r>
            <a:r>
              <a:rPr lang="nl-BE" sz="1000" dirty="0">
                <a:effectLst/>
                <a:latin typeface="Arial" panose="020B0604020202020204" pitchFamily="34" charset="0"/>
                <a:ea typeface="Times New Roman" panose="02020603050405020304" pitchFamily="18" charset="0"/>
                <a:cs typeface="Times New Roman" panose="02020603050405020304" pitchFamily="18" charset="0"/>
              </a:rPr>
              <a:t>, M. Vanmeenen, Ivan </a:t>
            </a:r>
            <a:r>
              <a:rPr lang="nl-BE" sz="1000" dirty="0" err="1">
                <a:effectLst/>
                <a:latin typeface="Arial" panose="020B0604020202020204" pitchFamily="34" charset="0"/>
                <a:ea typeface="Times New Roman" panose="02020603050405020304" pitchFamily="18" charset="0"/>
                <a:cs typeface="Times New Roman" panose="02020603050405020304" pitchFamily="18" charset="0"/>
              </a:rPr>
              <a:t>Verougstraeten</a:t>
            </a:r>
            <a:r>
              <a:rPr lang="nl-BE" sz="1000" dirty="0">
                <a:effectLst/>
                <a:latin typeface="Arial" panose="020B0604020202020204" pitchFamily="34" charset="0"/>
                <a:ea typeface="Times New Roman" panose="02020603050405020304" pitchFamily="18" charset="0"/>
                <a:cs typeface="Times New Roman" panose="02020603050405020304" pitchFamily="18" charset="0"/>
              </a:rPr>
              <a:t>, Wet en Duiding, Economisch recht, deel 7 Insolventie 2014, </a:t>
            </a:r>
            <a:r>
              <a:rPr lang="nl-BE" sz="1000" dirty="0" err="1">
                <a:effectLst/>
                <a:latin typeface="Arial" panose="020B0604020202020204" pitchFamily="34" charset="0"/>
                <a:ea typeface="Times New Roman" panose="02020603050405020304" pitchFamily="18" charset="0"/>
                <a:cs typeface="Times New Roman" panose="02020603050405020304" pitchFamily="18" charset="0"/>
              </a:rPr>
              <a:t>Larcier</a:t>
            </a:r>
            <a:r>
              <a:rPr lang="nl-BE" sz="1000" dirty="0">
                <a:effectLst/>
                <a:latin typeface="Arial" panose="020B0604020202020204" pitchFamily="34" charset="0"/>
                <a:ea typeface="Times New Roman" panose="02020603050405020304" pitchFamily="18" charset="0"/>
                <a:cs typeface="Times New Roman" panose="02020603050405020304" pitchFamily="18" charset="0"/>
              </a:rPr>
              <a:t> Brussel, p. 27</a:t>
            </a:r>
          </a:p>
          <a:p>
            <a:r>
              <a:rPr lang="nl-BE" sz="1000" dirty="0">
                <a:effectLst/>
                <a:latin typeface="Arial" panose="020B0604020202020204" pitchFamily="34" charset="0"/>
                <a:ea typeface="Times New Roman" panose="02020603050405020304" pitchFamily="18" charset="0"/>
                <a:cs typeface="Times New Roman" panose="02020603050405020304" pitchFamily="18" charset="0"/>
              </a:rPr>
              <a:t>Hof van Beroep Antwerpen 6 september 2001, RDCB 2003, 327</a:t>
            </a:r>
          </a:p>
          <a:p>
            <a:r>
              <a:rPr lang="nl-BE" sz="1000" dirty="0">
                <a:effectLst/>
                <a:latin typeface="Arial" panose="020B0604020202020204" pitchFamily="34" charset="0"/>
                <a:ea typeface="Times New Roman" panose="02020603050405020304" pitchFamily="18" charset="0"/>
                <a:cs typeface="Times New Roman" panose="02020603050405020304" pitchFamily="18" charset="0"/>
              </a:rPr>
              <a:t>P. COUSSEMENT, Faillissementsvoorwaarden, in X., Faillissement &amp; Reorganisatie, Wolters Kluwer Belgium, Mechelen, </a:t>
            </a:r>
            <a:r>
              <a:rPr lang="nl-BE" sz="1000" dirty="0" err="1">
                <a:effectLst/>
                <a:latin typeface="Arial" panose="020B0604020202020204" pitchFamily="34" charset="0"/>
                <a:ea typeface="Times New Roman" panose="02020603050405020304" pitchFamily="18" charset="0"/>
                <a:cs typeface="Times New Roman" panose="02020603050405020304" pitchFamily="18" charset="0"/>
              </a:rPr>
              <a:t>losbl</a:t>
            </a:r>
            <a:r>
              <a:rPr lang="nl-BE" sz="1000" dirty="0">
                <a:effectLst/>
                <a:latin typeface="Arial" panose="020B0604020202020204" pitchFamily="34" charset="0"/>
                <a:ea typeface="Times New Roman" panose="02020603050405020304" pitchFamily="18" charset="0"/>
                <a:cs typeface="Times New Roman" panose="02020603050405020304" pitchFamily="18" charset="0"/>
              </a:rPr>
              <a:t>., II.A.20-6</a:t>
            </a:r>
          </a:p>
          <a:p>
            <a:r>
              <a:rPr lang="nl-BE" sz="1000" dirty="0">
                <a:effectLst/>
                <a:latin typeface="Arial" panose="020B0604020202020204" pitchFamily="34" charset="0"/>
                <a:ea typeface="Times New Roman" panose="02020603050405020304" pitchFamily="18" charset="0"/>
                <a:cs typeface="Times New Roman" panose="02020603050405020304" pitchFamily="18" charset="0"/>
              </a:rPr>
              <a:t>L. </a:t>
            </a:r>
            <a:r>
              <a:rPr lang="nl-BE" sz="1000" dirty="0" err="1">
                <a:effectLst/>
                <a:latin typeface="Arial" panose="020B0604020202020204" pitchFamily="34" charset="0"/>
                <a:ea typeface="Times New Roman" panose="02020603050405020304" pitchFamily="18" charset="0"/>
                <a:cs typeface="Times New Roman" panose="02020603050405020304" pitchFamily="18" charset="0"/>
              </a:rPr>
              <a:t>Briers</a:t>
            </a:r>
            <a:r>
              <a:rPr lang="nl-BE" sz="1000" dirty="0">
                <a:effectLst/>
                <a:latin typeface="Arial" panose="020B0604020202020204" pitchFamily="34" charset="0"/>
                <a:ea typeface="Times New Roman" panose="02020603050405020304" pitchFamily="18" charset="0"/>
                <a:cs typeface="Times New Roman" panose="02020603050405020304" pitchFamily="18" charset="0"/>
              </a:rPr>
              <a:t> en P. Vandeputte, “Het vervroegen van de datum van staking van betaling”, noot onder </a:t>
            </a:r>
            <a:r>
              <a:rPr lang="nl-BE" sz="1000" dirty="0" err="1">
                <a:effectLst/>
                <a:latin typeface="Arial" panose="020B0604020202020204" pitchFamily="34" charset="0"/>
                <a:ea typeface="Times New Roman" panose="02020603050405020304" pitchFamily="18" charset="0"/>
                <a:cs typeface="Times New Roman" panose="02020603050405020304" pitchFamily="18" charset="0"/>
              </a:rPr>
              <a:t>Cass</a:t>
            </a:r>
            <a:r>
              <a:rPr lang="nl-BE" sz="1000" dirty="0">
                <a:effectLst/>
                <a:latin typeface="Arial" panose="020B0604020202020204" pitchFamily="34" charset="0"/>
                <a:ea typeface="Times New Roman" panose="02020603050405020304" pitchFamily="18" charset="0"/>
                <a:cs typeface="Times New Roman" panose="02020603050405020304" pitchFamily="18" charset="0"/>
              </a:rPr>
              <a:t>. 10 november 2006, R.W. 2007-08, nr. 1, 24 en 25</a:t>
            </a:r>
          </a:p>
          <a:p>
            <a:r>
              <a:rPr lang="nl-BE" sz="1000" dirty="0">
                <a:effectLst/>
                <a:latin typeface="Arial" panose="020B0604020202020204" pitchFamily="34" charset="0"/>
                <a:ea typeface="Times New Roman" panose="02020603050405020304" pitchFamily="18" charset="0"/>
                <a:cs typeface="Times New Roman" panose="02020603050405020304" pitchFamily="18" charset="0"/>
              </a:rPr>
              <a:t>J. VERHAERT, “Stopzetting van een vennootschap - Het Faillissement – De aansprakelijkheid van de curator”, in X, Bestendig Handboek Vennootschap en Aansprakelijkheid, IV.4-8.)</a:t>
            </a:r>
          </a:p>
        </p:txBody>
      </p:sp>
      <p:sp>
        <p:nvSpPr>
          <p:cNvPr id="7" name="Title 4">
            <a:extLst>
              <a:ext uri="{FF2B5EF4-FFF2-40B4-BE49-F238E27FC236}">
                <a16:creationId xmlns:a16="http://schemas.microsoft.com/office/drawing/2014/main" id="{70138C16-8115-48BB-9130-29460FD65081}"/>
              </a:ext>
            </a:extLst>
          </p:cNvPr>
          <p:cNvSpPr>
            <a:spLocks noGrp="1"/>
          </p:cNvSpPr>
          <p:nvPr>
            <p:ph type="title"/>
          </p:nvPr>
        </p:nvSpPr>
        <p:spPr>
          <a:xfrm>
            <a:off x="473825" y="216616"/>
            <a:ext cx="8229600" cy="1143000"/>
          </a:xfrm>
        </p:spPr>
        <p:txBody>
          <a:bodyPr/>
          <a:lstStyle/>
          <a:p>
            <a:r>
              <a:rPr lang="nl-BE" dirty="0"/>
              <a:t>Staking van betaling</a:t>
            </a:r>
          </a:p>
        </p:txBody>
      </p:sp>
    </p:spTree>
    <p:extLst>
      <p:ext uri="{BB962C8B-B14F-4D97-AF65-F5344CB8AC3E}">
        <p14:creationId xmlns:p14="http://schemas.microsoft.com/office/powerpoint/2010/main" val="9158956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61535-741A-4E1C-BA6B-8361335E1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934" y="6165304"/>
            <a:ext cx="1115616" cy="710556"/>
          </a:xfrm>
          <a:prstGeom prst="rect">
            <a:avLst/>
          </a:prstGeom>
        </p:spPr>
      </p:pic>
      <p:sp>
        <p:nvSpPr>
          <p:cNvPr id="6" name="TextBox 5">
            <a:extLst>
              <a:ext uri="{FF2B5EF4-FFF2-40B4-BE49-F238E27FC236}">
                <a16:creationId xmlns:a16="http://schemas.microsoft.com/office/drawing/2014/main" id="{D0E31E42-29F0-438D-A271-927C60577BDA}"/>
              </a:ext>
            </a:extLst>
          </p:cNvPr>
          <p:cNvSpPr txBox="1"/>
          <p:nvPr/>
        </p:nvSpPr>
        <p:spPr>
          <a:xfrm>
            <a:off x="347240" y="1049751"/>
            <a:ext cx="8449519" cy="5294847"/>
          </a:xfrm>
          <a:prstGeom prst="rect">
            <a:avLst/>
          </a:prstGeom>
          <a:noFill/>
        </p:spPr>
        <p:txBody>
          <a:bodyPr wrap="square">
            <a:spAutoFit/>
          </a:bodyPr>
          <a:lstStyle/>
          <a:p>
            <a:pPr marR="341630" algn="just">
              <a:lnSpc>
                <a:spcPct val="111000"/>
              </a:lnSpc>
            </a:pPr>
            <a:r>
              <a:rPr lang="nl-BE" sz="1800" dirty="0">
                <a:effectLst/>
                <a:latin typeface="Arial" panose="020B0604020202020204" pitchFamily="34" charset="0"/>
                <a:ea typeface="Arial" panose="020B0604020202020204" pitchFamily="34" charset="0"/>
              </a:rPr>
              <a:t>De vraag of een onderneming heeft opgehouden te betalen dient dus in de </a:t>
            </a:r>
            <a:r>
              <a:rPr lang="nl-BE" sz="1800" b="1" dirty="0">
                <a:solidFill>
                  <a:srgbClr val="FF0000"/>
                </a:solidFill>
                <a:effectLst/>
                <a:latin typeface="Arial" panose="020B0604020202020204" pitchFamily="34" charset="0"/>
                <a:ea typeface="Arial" panose="020B0604020202020204" pitchFamily="34" charset="0"/>
              </a:rPr>
              <a:t>volledige context </a:t>
            </a:r>
            <a:r>
              <a:rPr lang="nl-BE" sz="1800" dirty="0">
                <a:effectLst/>
                <a:latin typeface="Arial" panose="020B0604020202020204" pitchFamily="34" charset="0"/>
                <a:ea typeface="Arial" panose="020B0604020202020204" pitchFamily="34" charset="0"/>
              </a:rPr>
              <a:t>van die onderneming te worden beoordeeld, met name de bescherming van </a:t>
            </a:r>
            <a:r>
              <a:rPr lang="nl-BE" sz="1800" b="1" dirty="0">
                <a:solidFill>
                  <a:srgbClr val="FF0000"/>
                </a:solidFill>
                <a:effectLst/>
                <a:latin typeface="Arial" panose="020B0604020202020204" pitchFamily="34" charset="0"/>
                <a:ea typeface="Arial" panose="020B0604020202020204" pitchFamily="34" charset="0"/>
              </a:rPr>
              <a:t>wat algemeen als correct wordt ervaren</a:t>
            </a:r>
            <a:r>
              <a:rPr lang="nl-BE" sz="1800" dirty="0">
                <a:effectLst/>
                <a:latin typeface="Arial" panose="020B0604020202020204" pitchFamily="34" charset="0"/>
                <a:ea typeface="Arial" panose="020B0604020202020204" pitchFamily="34" charset="0"/>
              </a:rPr>
              <a:t>. </a:t>
            </a:r>
          </a:p>
          <a:p>
            <a:pPr marR="341630" algn="just">
              <a:lnSpc>
                <a:spcPct val="111000"/>
              </a:lnSpc>
            </a:pPr>
            <a:endParaRPr lang="nl-BE" dirty="0">
              <a:latin typeface="Arial" panose="020B0604020202020204" pitchFamily="34" charset="0"/>
              <a:ea typeface="Arial" panose="020B0604020202020204" pitchFamily="34" charset="0"/>
            </a:endParaRPr>
          </a:p>
          <a:p>
            <a:pPr marR="341630" algn="just">
              <a:lnSpc>
                <a:spcPct val="111000"/>
              </a:lnSpc>
            </a:pPr>
            <a:r>
              <a:rPr lang="nl-BE" sz="1800" dirty="0">
                <a:effectLst/>
                <a:latin typeface="Arial" panose="020B0604020202020204" pitchFamily="34" charset="0"/>
                <a:ea typeface="Arial" panose="020B0604020202020204" pitchFamily="34" charset="0"/>
              </a:rPr>
              <a:t>De ondernemer heeft het recht, misschien zelfs de plicht, om zo lang mogelijk te trachten het bedrijf alsnog te redden van de ondergang. Apple en Tesla, om twee bedrijven te noemen met vandaag een gigantische beurskapitalisatie, bengelden in hun geschiedenis meermaals op en over de rand van de afgrond. De vraag is enkel </a:t>
            </a:r>
            <a:r>
              <a:rPr lang="nl-BE" sz="1800" dirty="0" err="1">
                <a:effectLst/>
                <a:latin typeface="Arial" panose="020B0604020202020204" pitchFamily="34" charset="0"/>
                <a:ea typeface="Arial" panose="020B0604020202020204" pitchFamily="34" charset="0"/>
              </a:rPr>
              <a:t>hoè</a:t>
            </a:r>
            <a:r>
              <a:rPr lang="nl-BE" sz="1800" dirty="0">
                <a:effectLst/>
                <a:latin typeface="Arial" panose="020B0604020202020204" pitchFamily="34" charset="0"/>
                <a:ea typeface="Arial" panose="020B0604020202020204" pitchFamily="34" charset="0"/>
              </a:rPr>
              <a:t> lang mag men in slechte papieren en met slechte vooruitzichten nog blijven geloven in de redding, en wanneer slaat de balans dus door in de richting van de rechten van de latere schuldeisers? </a:t>
            </a:r>
          </a:p>
          <a:p>
            <a:pPr marR="341630" algn="just">
              <a:lnSpc>
                <a:spcPct val="111000"/>
              </a:lnSpc>
            </a:pPr>
            <a:r>
              <a:rPr lang="nl-BE" sz="1800" dirty="0">
                <a:effectLst/>
                <a:latin typeface="Arial" panose="020B0604020202020204" pitchFamily="34" charset="0"/>
                <a:ea typeface="Arial" panose="020B0604020202020204" pitchFamily="34" charset="0"/>
              </a:rPr>
              <a:t> </a:t>
            </a:r>
          </a:p>
          <a:p>
            <a:pPr marR="341630" algn="just">
              <a:lnSpc>
                <a:spcPct val="111000"/>
              </a:lnSpc>
            </a:pPr>
            <a:r>
              <a:rPr lang="nl-BE" sz="1800" dirty="0">
                <a:effectLst/>
                <a:latin typeface="Arial" panose="020B0604020202020204" pitchFamily="34" charset="0"/>
                <a:ea typeface="Arial" panose="020B0604020202020204" pitchFamily="34" charset="0"/>
              </a:rPr>
              <a:t>Er is dus geen stereotype antwoord of alleenzaligmakende formule of doorslaggevend criterium. “</a:t>
            </a:r>
            <a:r>
              <a:rPr lang="nl-BE" sz="1800" i="1" dirty="0">
                <a:effectLst/>
                <a:latin typeface="Arial" panose="020B0604020202020204" pitchFamily="34" charset="0"/>
                <a:ea typeface="Arial" panose="020B0604020202020204" pitchFamily="34" charset="0"/>
              </a:rPr>
              <a:t>De beoordeling van het ernstig en objectief karakter van de omstandigheden die een verdaging van de datum van staken van betalen verantwoorden, behoort aldus tot de </a:t>
            </a:r>
            <a:r>
              <a:rPr lang="nl-BE" sz="1800" b="1" i="1" dirty="0">
                <a:solidFill>
                  <a:srgbClr val="FF0000"/>
                </a:solidFill>
                <a:effectLst/>
                <a:latin typeface="Arial" panose="020B0604020202020204" pitchFamily="34" charset="0"/>
                <a:ea typeface="Arial" panose="020B0604020202020204" pitchFamily="34" charset="0"/>
              </a:rPr>
              <a:t>soevereine appreciatie van de feitenrechter</a:t>
            </a:r>
            <a:r>
              <a:rPr lang="nl-BE" sz="1800" dirty="0">
                <a:effectLst/>
                <a:latin typeface="Arial" panose="020B0604020202020204" pitchFamily="34" charset="0"/>
                <a:ea typeface="Arial" panose="020B0604020202020204" pitchFamily="34" charset="0"/>
              </a:rPr>
              <a:t>.”</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47CD1006-9029-4580-A0C4-DC7CE61113D0}"/>
              </a:ext>
            </a:extLst>
          </p:cNvPr>
          <p:cNvSpPr>
            <a:spLocks noGrp="1"/>
          </p:cNvSpPr>
          <p:nvPr>
            <p:ph type="title"/>
          </p:nvPr>
        </p:nvSpPr>
        <p:spPr>
          <a:xfrm>
            <a:off x="473825" y="216616"/>
            <a:ext cx="8229600" cy="1143000"/>
          </a:xfrm>
        </p:spPr>
        <p:txBody>
          <a:bodyPr/>
          <a:lstStyle/>
          <a:p>
            <a:r>
              <a:rPr lang="nl-BE" dirty="0"/>
              <a:t>Staking van betaling</a:t>
            </a:r>
          </a:p>
        </p:txBody>
      </p:sp>
    </p:spTree>
    <p:extLst>
      <p:ext uri="{BB962C8B-B14F-4D97-AF65-F5344CB8AC3E}">
        <p14:creationId xmlns:p14="http://schemas.microsoft.com/office/powerpoint/2010/main" val="9892624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61535-741A-4E1C-BA6B-8361335E1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934" y="6165304"/>
            <a:ext cx="1115616" cy="710556"/>
          </a:xfrm>
          <a:prstGeom prst="rect">
            <a:avLst/>
          </a:prstGeom>
        </p:spPr>
      </p:pic>
      <p:sp>
        <p:nvSpPr>
          <p:cNvPr id="6" name="TextBox 5">
            <a:extLst>
              <a:ext uri="{FF2B5EF4-FFF2-40B4-BE49-F238E27FC236}">
                <a16:creationId xmlns:a16="http://schemas.microsoft.com/office/drawing/2014/main" id="{D0E31E42-29F0-438D-A271-927C60577BDA}"/>
              </a:ext>
            </a:extLst>
          </p:cNvPr>
          <p:cNvSpPr txBox="1"/>
          <p:nvPr/>
        </p:nvSpPr>
        <p:spPr>
          <a:xfrm>
            <a:off x="347240" y="1049751"/>
            <a:ext cx="8449519" cy="2835200"/>
          </a:xfrm>
          <a:prstGeom prst="rect">
            <a:avLst/>
          </a:prstGeom>
          <a:noFill/>
        </p:spPr>
        <p:txBody>
          <a:bodyPr wrap="square">
            <a:spAutoFit/>
          </a:bodyPr>
          <a:lstStyle/>
          <a:p>
            <a:pPr marR="341630" algn="just">
              <a:lnSpc>
                <a:spcPct val="111000"/>
              </a:lnSpc>
            </a:pPr>
            <a:r>
              <a:rPr lang="nl-BE" sz="1800" dirty="0">
                <a:effectLst/>
                <a:latin typeface="Arial" panose="020B0604020202020204" pitchFamily="34" charset="0"/>
                <a:ea typeface="Arial" panose="020B0604020202020204" pitchFamily="34" charset="0"/>
              </a:rPr>
              <a:t>Essentieel is o.i. dus de vraag of de ondernemer:</a:t>
            </a:r>
          </a:p>
          <a:p>
            <a:pPr marR="341630" algn="just">
              <a:lnSpc>
                <a:spcPct val="111000"/>
              </a:lnSpc>
            </a:pPr>
            <a:r>
              <a:rPr lang="nl-BE" sz="1800" dirty="0">
                <a:effectLst/>
                <a:latin typeface="Arial" panose="020B0604020202020204" pitchFamily="34" charset="0"/>
                <a:ea typeface="Arial" panose="020B0604020202020204" pitchFamily="34" charset="0"/>
              </a:rPr>
              <a:t> </a:t>
            </a:r>
          </a:p>
          <a:p>
            <a:pPr marL="285750" marR="341630" indent="-285750" algn="just">
              <a:lnSpc>
                <a:spcPct val="111000"/>
              </a:lnSpc>
              <a:buFontTx/>
              <a:buChar char="-"/>
            </a:pPr>
            <a:r>
              <a:rPr lang="nl-BE" sz="1800" dirty="0">
                <a:effectLst/>
                <a:latin typeface="Arial" panose="020B0604020202020204" pitchFamily="34" charset="0"/>
                <a:ea typeface="Arial" panose="020B0604020202020204" pitchFamily="34" charset="0"/>
              </a:rPr>
              <a:t>met voldoende zekerheid weet, </a:t>
            </a:r>
          </a:p>
          <a:p>
            <a:pPr marL="285750" marR="341630" indent="-285750" algn="just">
              <a:lnSpc>
                <a:spcPct val="111000"/>
              </a:lnSpc>
              <a:buFontTx/>
              <a:buChar char="-"/>
            </a:pPr>
            <a:r>
              <a:rPr lang="nl-BE" sz="1800" dirty="0">
                <a:effectLst/>
                <a:latin typeface="Arial" panose="020B0604020202020204" pitchFamily="34" charset="0"/>
                <a:ea typeface="Arial" panose="020B0604020202020204" pitchFamily="34" charset="0"/>
              </a:rPr>
              <a:t>of als </a:t>
            </a:r>
            <a:r>
              <a:rPr lang="nl-BE" sz="1800" b="1" dirty="0">
                <a:solidFill>
                  <a:srgbClr val="FF0000"/>
                </a:solidFill>
                <a:effectLst/>
                <a:latin typeface="Arial" panose="020B0604020202020204" pitchFamily="34" charset="0"/>
                <a:ea typeface="Arial" panose="020B0604020202020204" pitchFamily="34" charset="0"/>
              </a:rPr>
              <a:t>normaal en redelijk bestuurder </a:t>
            </a:r>
            <a:r>
              <a:rPr lang="nl-BE" sz="1800" dirty="0">
                <a:effectLst/>
                <a:latin typeface="Arial" panose="020B0604020202020204" pitchFamily="34" charset="0"/>
                <a:ea typeface="Arial" panose="020B0604020202020204" pitchFamily="34" charset="0"/>
              </a:rPr>
              <a:t>diende te weten,  </a:t>
            </a:r>
          </a:p>
          <a:p>
            <a:pPr marL="285750" marR="341630" indent="-285750" algn="just">
              <a:lnSpc>
                <a:spcPct val="111000"/>
              </a:lnSpc>
              <a:buFontTx/>
              <a:buChar char="-"/>
            </a:pPr>
            <a:r>
              <a:rPr lang="nl-BE" sz="1800" dirty="0">
                <a:effectLst/>
                <a:latin typeface="Arial" panose="020B0604020202020204" pitchFamily="34" charset="0"/>
                <a:ea typeface="Arial" panose="020B0604020202020204" pitchFamily="34" charset="0"/>
              </a:rPr>
              <a:t>dat het bedrijf </a:t>
            </a:r>
            <a:r>
              <a:rPr lang="nl-BE" sz="1800" b="1" dirty="0">
                <a:solidFill>
                  <a:srgbClr val="FF0000"/>
                </a:solidFill>
                <a:effectLst/>
                <a:latin typeface="Arial" panose="020B0604020202020204" pitchFamily="34" charset="0"/>
                <a:ea typeface="Arial" panose="020B0604020202020204" pitchFamily="34" charset="0"/>
              </a:rPr>
              <a:t>niet meer te redden </a:t>
            </a:r>
            <a:r>
              <a:rPr lang="nl-BE" sz="1800" dirty="0">
                <a:effectLst/>
                <a:latin typeface="Arial" panose="020B0604020202020204" pitchFamily="34" charset="0"/>
                <a:ea typeface="Arial" panose="020B0604020202020204" pitchFamily="34" charset="0"/>
              </a:rPr>
              <a:t>is en </a:t>
            </a:r>
          </a:p>
          <a:p>
            <a:pPr marL="285750" marR="341630" indent="-285750" algn="just">
              <a:lnSpc>
                <a:spcPct val="111000"/>
              </a:lnSpc>
              <a:buFontTx/>
              <a:buChar char="-"/>
            </a:pPr>
            <a:r>
              <a:rPr lang="nl-BE" sz="1800" dirty="0">
                <a:effectLst/>
                <a:latin typeface="Arial" panose="020B0604020202020204" pitchFamily="34" charset="0"/>
                <a:ea typeface="Arial" panose="020B0604020202020204" pitchFamily="34" charset="0"/>
              </a:rPr>
              <a:t>hij of zij desondanks het bedrijf </a:t>
            </a:r>
            <a:r>
              <a:rPr lang="nl-BE" sz="1800" b="1" dirty="0">
                <a:solidFill>
                  <a:srgbClr val="FF0000"/>
                </a:solidFill>
                <a:effectLst/>
                <a:latin typeface="Arial" panose="020B0604020202020204" pitchFamily="34" charset="0"/>
                <a:ea typeface="Arial" panose="020B0604020202020204" pitchFamily="34" charset="0"/>
              </a:rPr>
              <a:t>nog een ruime tijd hardnekkig </a:t>
            </a:r>
            <a:r>
              <a:rPr lang="nl-BE" sz="1800" dirty="0">
                <a:effectLst/>
                <a:latin typeface="Arial" panose="020B0604020202020204" pitchFamily="34" charset="0"/>
                <a:ea typeface="Arial" panose="020B0604020202020204" pitchFamily="34" charset="0"/>
              </a:rPr>
              <a:t>verder bleef zetten, </a:t>
            </a:r>
          </a:p>
          <a:p>
            <a:pPr marL="285750" marR="341630" indent="-285750" algn="just">
              <a:lnSpc>
                <a:spcPct val="111000"/>
              </a:lnSpc>
              <a:buFontTx/>
              <a:buChar char="-"/>
            </a:pPr>
            <a:r>
              <a:rPr lang="nl-BE" sz="1800" dirty="0">
                <a:effectLst/>
                <a:latin typeface="Arial" panose="020B0604020202020204" pitchFamily="34" charset="0"/>
                <a:ea typeface="Arial" panose="020B0604020202020204" pitchFamily="34" charset="0"/>
              </a:rPr>
              <a:t>hierdoor </a:t>
            </a:r>
            <a:r>
              <a:rPr lang="nl-BE" sz="1800" b="1" dirty="0">
                <a:effectLst/>
                <a:latin typeface="Arial" panose="020B0604020202020204" pitchFamily="34" charset="0"/>
                <a:ea typeface="Arial" panose="020B0604020202020204" pitchFamily="34" charset="0"/>
              </a:rPr>
              <a:t>potentieel (of soms intentioneel) </a:t>
            </a:r>
            <a:r>
              <a:rPr lang="nl-BE" sz="1800" dirty="0">
                <a:effectLst/>
                <a:latin typeface="Arial" panose="020B0604020202020204" pitchFamily="34" charset="0"/>
                <a:ea typeface="Arial" panose="020B0604020202020204" pitchFamily="34" charset="0"/>
              </a:rPr>
              <a:t>de wettelijke </a:t>
            </a:r>
            <a:r>
              <a:rPr lang="nl-BE" sz="1800" b="1" dirty="0">
                <a:solidFill>
                  <a:srgbClr val="FF0000"/>
                </a:solidFill>
                <a:effectLst/>
                <a:latin typeface="Arial" panose="020B0604020202020204" pitchFamily="34" charset="0"/>
                <a:ea typeface="Arial" panose="020B0604020202020204" pitchFamily="34" charset="0"/>
              </a:rPr>
              <a:t>gelijkheid</a:t>
            </a:r>
            <a:r>
              <a:rPr lang="nl-BE" sz="1800" dirty="0">
                <a:effectLst/>
                <a:latin typeface="Arial" panose="020B0604020202020204" pitchFamily="34" charset="0"/>
                <a:ea typeface="Arial" panose="020B0604020202020204" pitchFamily="34" charset="0"/>
              </a:rPr>
              <a:t> tussen de </a:t>
            </a:r>
            <a:r>
              <a:rPr lang="nl-BE" sz="1800" b="1" dirty="0">
                <a:solidFill>
                  <a:srgbClr val="FF0000"/>
                </a:solidFill>
                <a:effectLst/>
                <a:latin typeface="Arial" panose="020B0604020202020204" pitchFamily="34" charset="0"/>
                <a:ea typeface="Arial" panose="020B0604020202020204" pitchFamily="34" charset="0"/>
              </a:rPr>
              <a:t>schuldeisers schadend</a:t>
            </a:r>
            <a:r>
              <a:rPr lang="nl-BE" sz="1800" dirty="0">
                <a:effectLst/>
                <a:latin typeface="Arial" panose="020B0604020202020204" pitchFamily="34" charset="0"/>
                <a:ea typeface="Arial" panose="020B0604020202020204" pitchFamily="34" charset="0"/>
              </a:rPr>
              <a:t>.</a:t>
            </a:r>
          </a:p>
        </p:txBody>
      </p:sp>
      <p:sp>
        <p:nvSpPr>
          <p:cNvPr id="5" name="Title 4">
            <a:extLst>
              <a:ext uri="{FF2B5EF4-FFF2-40B4-BE49-F238E27FC236}">
                <a16:creationId xmlns:a16="http://schemas.microsoft.com/office/drawing/2014/main" id="{AF599B86-FB19-4CB0-B9C1-5637CC91B77E}"/>
              </a:ext>
            </a:extLst>
          </p:cNvPr>
          <p:cNvSpPr>
            <a:spLocks noGrp="1"/>
          </p:cNvSpPr>
          <p:nvPr>
            <p:ph type="title"/>
          </p:nvPr>
        </p:nvSpPr>
        <p:spPr>
          <a:xfrm>
            <a:off x="473825" y="216616"/>
            <a:ext cx="8229600" cy="1143000"/>
          </a:xfrm>
        </p:spPr>
        <p:txBody>
          <a:bodyPr/>
          <a:lstStyle/>
          <a:p>
            <a:r>
              <a:rPr lang="nl-BE" dirty="0"/>
              <a:t>Staking van betaling</a:t>
            </a:r>
          </a:p>
        </p:txBody>
      </p:sp>
    </p:spTree>
    <p:extLst>
      <p:ext uri="{BB962C8B-B14F-4D97-AF65-F5344CB8AC3E}">
        <p14:creationId xmlns:p14="http://schemas.microsoft.com/office/powerpoint/2010/main" val="35529233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547813" y="44450"/>
            <a:ext cx="7058025" cy="1511300"/>
          </a:xfrm>
        </p:spPr>
        <p:txBody>
          <a:bodyPr/>
          <a:lstStyle/>
          <a:p>
            <a:endParaRPr lang="nl-NL" sz="38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76386"/>
            <a:ext cx="7416824" cy="541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47864" y="3140968"/>
            <a:ext cx="3240360" cy="1656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 name="Straight Arrow Connector 3"/>
          <p:cNvCxnSpPr/>
          <p:nvPr/>
        </p:nvCxnSpPr>
        <p:spPr>
          <a:xfrm>
            <a:off x="6372000" y="3024000"/>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72200" y="3348000"/>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3096001" y="3573016"/>
            <a:ext cx="49549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23447" y="3888000"/>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72200" y="4104000"/>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50724" y="4464000"/>
            <a:ext cx="48952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96000" y="4608000"/>
            <a:ext cx="48952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4576" y="4941168"/>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91499" y="4869160"/>
            <a:ext cx="2780701" cy="396044"/>
          </a:xfrm>
          <a:prstGeom prst="rect">
            <a:avLst/>
          </a:prstGeom>
          <a:solidFill>
            <a:srgbClr val="FF0000">
              <a:alpha val="23137"/>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Picture 14">
            <a:extLst>
              <a:ext uri="{FF2B5EF4-FFF2-40B4-BE49-F238E27FC236}">
                <a16:creationId xmlns:a16="http://schemas.microsoft.com/office/drawing/2014/main" id="{BBFDD1E6-F4EA-4762-9AA7-9BBD6C043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18" name="Rectangle 17">
            <a:extLst>
              <a:ext uri="{FF2B5EF4-FFF2-40B4-BE49-F238E27FC236}">
                <a16:creationId xmlns:a16="http://schemas.microsoft.com/office/drawing/2014/main" id="{3E8A1721-14CF-46C8-B1F1-5460AECFED2B}"/>
              </a:ext>
            </a:extLst>
          </p:cNvPr>
          <p:cNvSpPr/>
          <p:nvPr/>
        </p:nvSpPr>
        <p:spPr>
          <a:xfrm>
            <a:off x="3569662" y="2096852"/>
            <a:ext cx="2780701" cy="396044"/>
          </a:xfrm>
          <a:prstGeom prst="rect">
            <a:avLst/>
          </a:prstGeom>
          <a:solidFill>
            <a:srgbClr val="FF0000">
              <a:alpha val="23137"/>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 name="Straight Arrow Connector 21">
            <a:extLst>
              <a:ext uri="{FF2B5EF4-FFF2-40B4-BE49-F238E27FC236}">
                <a16:creationId xmlns:a16="http://schemas.microsoft.com/office/drawing/2014/main" id="{FD257E06-D7F8-4EF0-B3C1-A63DE15E26D9}"/>
              </a:ext>
            </a:extLst>
          </p:cNvPr>
          <p:cNvCxnSpPr>
            <a:cxnSpLocks/>
          </p:cNvCxnSpPr>
          <p:nvPr/>
        </p:nvCxnSpPr>
        <p:spPr>
          <a:xfrm>
            <a:off x="4981849" y="2492896"/>
            <a:ext cx="0" cy="2240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12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1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BFDD1E6-F4EA-4762-9AA7-9BBD6C043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30" name="TextBox 29">
            <a:extLst>
              <a:ext uri="{FF2B5EF4-FFF2-40B4-BE49-F238E27FC236}">
                <a16:creationId xmlns:a16="http://schemas.microsoft.com/office/drawing/2014/main" id="{ABA96F21-9892-4CCA-BAA5-AEFEB6C2F268}"/>
              </a:ext>
            </a:extLst>
          </p:cNvPr>
          <p:cNvSpPr txBox="1"/>
          <p:nvPr/>
        </p:nvSpPr>
        <p:spPr>
          <a:xfrm>
            <a:off x="3757351" y="873453"/>
            <a:ext cx="652743" cy="369332"/>
          </a:xfrm>
          <a:prstGeom prst="rect">
            <a:avLst/>
          </a:prstGeom>
          <a:noFill/>
        </p:spPr>
        <p:txBody>
          <a:bodyPr wrap="none" rtlCol="0">
            <a:spAutoFit/>
          </a:bodyPr>
          <a:lstStyle/>
          <a:p>
            <a:r>
              <a:rPr lang="nl-BE" dirty="0"/>
              <a:t>2016</a:t>
            </a:r>
          </a:p>
        </p:txBody>
      </p:sp>
      <p:sp>
        <p:nvSpPr>
          <p:cNvPr id="31" name="TextBox 30">
            <a:extLst>
              <a:ext uri="{FF2B5EF4-FFF2-40B4-BE49-F238E27FC236}">
                <a16:creationId xmlns:a16="http://schemas.microsoft.com/office/drawing/2014/main" id="{CDB1DAF9-CE23-48F1-8E81-4C3E85F4F2E4}"/>
              </a:ext>
            </a:extLst>
          </p:cNvPr>
          <p:cNvSpPr txBox="1"/>
          <p:nvPr/>
        </p:nvSpPr>
        <p:spPr>
          <a:xfrm>
            <a:off x="4978664" y="880487"/>
            <a:ext cx="652743" cy="369332"/>
          </a:xfrm>
          <a:prstGeom prst="rect">
            <a:avLst/>
          </a:prstGeom>
          <a:noFill/>
        </p:spPr>
        <p:txBody>
          <a:bodyPr wrap="none" rtlCol="0">
            <a:spAutoFit/>
          </a:bodyPr>
          <a:lstStyle/>
          <a:p>
            <a:r>
              <a:rPr lang="nl-BE" dirty="0"/>
              <a:t>2017</a:t>
            </a:r>
          </a:p>
        </p:txBody>
      </p:sp>
      <p:pic>
        <p:nvPicPr>
          <p:cNvPr id="4" name="Picture 3">
            <a:extLst>
              <a:ext uri="{FF2B5EF4-FFF2-40B4-BE49-F238E27FC236}">
                <a16:creationId xmlns:a16="http://schemas.microsoft.com/office/drawing/2014/main" id="{64FAE670-EAFB-4799-BB29-CEAEA4E88EB3}"/>
              </a:ext>
            </a:extLst>
          </p:cNvPr>
          <p:cNvPicPr>
            <a:picLocks noChangeAspect="1"/>
          </p:cNvPicPr>
          <p:nvPr/>
        </p:nvPicPr>
        <p:blipFill>
          <a:blip r:embed="rId3"/>
          <a:stretch>
            <a:fillRect/>
          </a:stretch>
        </p:blipFill>
        <p:spPr>
          <a:xfrm>
            <a:off x="111136" y="813188"/>
            <a:ext cx="3384686" cy="5111439"/>
          </a:xfrm>
          <a:prstGeom prst="rect">
            <a:avLst/>
          </a:prstGeom>
        </p:spPr>
      </p:pic>
      <p:pic>
        <p:nvPicPr>
          <p:cNvPr id="7" name="Picture 6">
            <a:extLst>
              <a:ext uri="{FF2B5EF4-FFF2-40B4-BE49-F238E27FC236}">
                <a16:creationId xmlns:a16="http://schemas.microsoft.com/office/drawing/2014/main" id="{B5DBE25F-A1BF-4811-8A2C-B2A71F5A1F6D}"/>
              </a:ext>
            </a:extLst>
          </p:cNvPr>
          <p:cNvPicPr>
            <a:picLocks noChangeAspect="1"/>
          </p:cNvPicPr>
          <p:nvPr/>
        </p:nvPicPr>
        <p:blipFill>
          <a:blip r:embed="rId4"/>
          <a:stretch>
            <a:fillRect/>
          </a:stretch>
        </p:blipFill>
        <p:spPr>
          <a:xfrm>
            <a:off x="3460651" y="1139484"/>
            <a:ext cx="1237957" cy="4795522"/>
          </a:xfrm>
          <a:prstGeom prst="rect">
            <a:avLst/>
          </a:prstGeom>
        </p:spPr>
      </p:pic>
      <p:pic>
        <p:nvPicPr>
          <p:cNvPr id="10" name="Picture 9">
            <a:extLst>
              <a:ext uri="{FF2B5EF4-FFF2-40B4-BE49-F238E27FC236}">
                <a16:creationId xmlns:a16="http://schemas.microsoft.com/office/drawing/2014/main" id="{981C91B5-AE6E-4F11-8211-33E9476BF510}"/>
              </a:ext>
            </a:extLst>
          </p:cNvPr>
          <p:cNvPicPr>
            <a:picLocks noChangeAspect="1"/>
          </p:cNvPicPr>
          <p:nvPr/>
        </p:nvPicPr>
        <p:blipFill>
          <a:blip r:embed="rId5"/>
          <a:stretch>
            <a:fillRect/>
          </a:stretch>
        </p:blipFill>
        <p:spPr>
          <a:xfrm>
            <a:off x="4663438" y="1150640"/>
            <a:ext cx="1233313" cy="4795522"/>
          </a:xfrm>
          <a:prstGeom prst="rect">
            <a:avLst/>
          </a:prstGeom>
        </p:spPr>
      </p:pic>
      <p:sp>
        <p:nvSpPr>
          <p:cNvPr id="33" name="Rectangle 32">
            <a:extLst>
              <a:ext uri="{FF2B5EF4-FFF2-40B4-BE49-F238E27FC236}">
                <a16:creationId xmlns:a16="http://schemas.microsoft.com/office/drawing/2014/main" id="{EADF9595-8A86-4331-8EB1-A23FDD45380B}"/>
              </a:ext>
            </a:extLst>
          </p:cNvPr>
          <p:cNvSpPr/>
          <p:nvPr/>
        </p:nvSpPr>
        <p:spPr>
          <a:xfrm>
            <a:off x="229797" y="5718516"/>
            <a:ext cx="5666954" cy="206111"/>
          </a:xfrm>
          <a:prstGeom prst="rect">
            <a:avLst/>
          </a:prstGeom>
          <a:solidFill>
            <a:schemeClr val="accent1">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4" name="Rectangle 33">
            <a:extLst>
              <a:ext uri="{FF2B5EF4-FFF2-40B4-BE49-F238E27FC236}">
                <a16:creationId xmlns:a16="http://schemas.microsoft.com/office/drawing/2014/main" id="{8172493C-F027-4066-B44C-353442913548}"/>
              </a:ext>
            </a:extLst>
          </p:cNvPr>
          <p:cNvSpPr/>
          <p:nvPr/>
        </p:nvSpPr>
        <p:spPr>
          <a:xfrm>
            <a:off x="309489" y="2078232"/>
            <a:ext cx="5541514" cy="369332"/>
          </a:xfrm>
          <a:prstGeom prst="rect">
            <a:avLst/>
          </a:prstGeom>
          <a:solidFill>
            <a:schemeClr val="accent1">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Oval 17">
            <a:extLst>
              <a:ext uri="{FF2B5EF4-FFF2-40B4-BE49-F238E27FC236}">
                <a16:creationId xmlns:a16="http://schemas.microsoft.com/office/drawing/2014/main" id="{5809952F-500D-4CC8-9984-C2B1D2A46471}"/>
              </a:ext>
            </a:extLst>
          </p:cNvPr>
          <p:cNvSpPr/>
          <p:nvPr/>
        </p:nvSpPr>
        <p:spPr>
          <a:xfrm>
            <a:off x="309489" y="1401307"/>
            <a:ext cx="662784" cy="1728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a16="http://schemas.microsoft.com/office/drawing/2014/main" id="{4176D2E3-6CC8-4ECC-A7A6-6BA04F653723}"/>
              </a:ext>
            </a:extLst>
          </p:cNvPr>
          <p:cNvSpPr/>
          <p:nvPr/>
        </p:nvSpPr>
        <p:spPr>
          <a:xfrm>
            <a:off x="4079629" y="1402495"/>
            <a:ext cx="1771374" cy="173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Rectangle 21">
            <a:extLst>
              <a:ext uri="{FF2B5EF4-FFF2-40B4-BE49-F238E27FC236}">
                <a16:creationId xmlns:a16="http://schemas.microsoft.com/office/drawing/2014/main" id="{FA5C9A5C-644E-40E0-B4AC-E23F3E509D16}"/>
              </a:ext>
            </a:extLst>
          </p:cNvPr>
          <p:cNvSpPr/>
          <p:nvPr/>
        </p:nvSpPr>
        <p:spPr>
          <a:xfrm>
            <a:off x="4082116" y="5730885"/>
            <a:ext cx="1771374" cy="173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a16="http://schemas.microsoft.com/office/drawing/2014/main" id="{3B6FA057-EB39-4D8A-A77B-D18445EEC3D5}"/>
              </a:ext>
            </a:extLst>
          </p:cNvPr>
          <p:cNvSpPr/>
          <p:nvPr/>
        </p:nvSpPr>
        <p:spPr>
          <a:xfrm>
            <a:off x="4102503" y="2262898"/>
            <a:ext cx="1771374" cy="173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xtBox 1">
            <a:extLst>
              <a:ext uri="{FF2B5EF4-FFF2-40B4-BE49-F238E27FC236}">
                <a16:creationId xmlns:a16="http://schemas.microsoft.com/office/drawing/2014/main" id="{C5E863C3-F686-45E9-B22D-65F02EAD86DE}"/>
              </a:ext>
            </a:extLst>
          </p:cNvPr>
          <p:cNvSpPr txBox="1"/>
          <p:nvPr/>
        </p:nvSpPr>
        <p:spPr>
          <a:xfrm>
            <a:off x="6407936" y="2394200"/>
            <a:ext cx="2585003" cy="584775"/>
          </a:xfrm>
          <a:prstGeom prst="rect">
            <a:avLst/>
          </a:prstGeom>
          <a:noFill/>
          <a:ln>
            <a:noFill/>
          </a:ln>
        </p:spPr>
        <p:txBody>
          <a:bodyPr wrap="none" rtlCol="0">
            <a:spAutoFit/>
          </a:bodyPr>
          <a:lstStyle/>
          <a:p>
            <a:r>
              <a:rPr lang="nl-BE" sz="1600" dirty="0"/>
              <a:t>N-1:(21+17 =) 38K cash-flow </a:t>
            </a:r>
          </a:p>
          <a:p>
            <a:r>
              <a:rPr lang="nl-BE" sz="1600" dirty="0"/>
              <a:t>N     (-1+10=) 9K cash flow</a:t>
            </a:r>
          </a:p>
        </p:txBody>
      </p:sp>
      <p:cxnSp>
        <p:nvCxnSpPr>
          <p:cNvPr id="5" name="Straight Arrow Connector 4">
            <a:extLst>
              <a:ext uri="{FF2B5EF4-FFF2-40B4-BE49-F238E27FC236}">
                <a16:creationId xmlns:a16="http://schemas.microsoft.com/office/drawing/2014/main" id="{CFF2B535-A7C1-45DD-B33D-89E038B59A72}"/>
              </a:ext>
            </a:extLst>
          </p:cNvPr>
          <p:cNvCxnSpPr>
            <a:stCxn id="34" idx="3"/>
          </p:cNvCxnSpPr>
          <p:nvPr/>
        </p:nvCxnSpPr>
        <p:spPr>
          <a:xfrm>
            <a:off x="5851003" y="2262898"/>
            <a:ext cx="627070" cy="184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8C135E0-8D7B-4165-8973-AF2E7EF82619}"/>
              </a:ext>
            </a:extLst>
          </p:cNvPr>
          <p:cNvCxnSpPr>
            <a:cxnSpLocks/>
          </p:cNvCxnSpPr>
          <p:nvPr/>
        </p:nvCxnSpPr>
        <p:spPr>
          <a:xfrm flipV="1">
            <a:off x="5305035" y="2774688"/>
            <a:ext cx="1173038" cy="29561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A1294AE-5162-48FE-B2CA-F20436FFF714}"/>
              </a:ext>
            </a:extLst>
          </p:cNvPr>
          <p:cNvSpPr/>
          <p:nvPr/>
        </p:nvSpPr>
        <p:spPr>
          <a:xfrm>
            <a:off x="4077144" y="1847400"/>
            <a:ext cx="1819607" cy="3341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Box 10">
            <a:extLst>
              <a:ext uri="{FF2B5EF4-FFF2-40B4-BE49-F238E27FC236}">
                <a16:creationId xmlns:a16="http://schemas.microsoft.com/office/drawing/2014/main" id="{335744AD-DE9C-4D5B-98B2-193F442C6738}"/>
              </a:ext>
            </a:extLst>
          </p:cNvPr>
          <p:cNvSpPr txBox="1"/>
          <p:nvPr/>
        </p:nvSpPr>
        <p:spPr>
          <a:xfrm>
            <a:off x="5827750" y="1281592"/>
            <a:ext cx="699230" cy="369332"/>
          </a:xfrm>
          <a:prstGeom prst="rect">
            <a:avLst/>
          </a:prstGeom>
          <a:noFill/>
        </p:spPr>
        <p:txBody>
          <a:bodyPr wrap="none" rtlCol="0">
            <a:spAutoFit/>
          </a:bodyPr>
          <a:lstStyle/>
          <a:p>
            <a:r>
              <a:rPr lang="nl-BE" b="1" dirty="0">
                <a:solidFill>
                  <a:srgbClr val="FF0000"/>
                </a:solidFill>
              </a:rPr>
              <a:t>+15%</a:t>
            </a:r>
          </a:p>
        </p:txBody>
      </p:sp>
      <p:sp>
        <p:nvSpPr>
          <p:cNvPr id="29" name="TextBox 28">
            <a:extLst>
              <a:ext uri="{FF2B5EF4-FFF2-40B4-BE49-F238E27FC236}">
                <a16:creationId xmlns:a16="http://schemas.microsoft.com/office/drawing/2014/main" id="{7A697B82-9B5E-4A8C-A958-7CCD46074183}"/>
              </a:ext>
            </a:extLst>
          </p:cNvPr>
          <p:cNvSpPr txBox="1"/>
          <p:nvPr/>
        </p:nvSpPr>
        <p:spPr>
          <a:xfrm>
            <a:off x="5827750" y="1845593"/>
            <a:ext cx="702436" cy="369332"/>
          </a:xfrm>
          <a:prstGeom prst="rect">
            <a:avLst/>
          </a:prstGeom>
          <a:noFill/>
        </p:spPr>
        <p:txBody>
          <a:bodyPr wrap="none" rtlCol="0">
            <a:spAutoFit/>
          </a:bodyPr>
          <a:lstStyle/>
          <a:p>
            <a:r>
              <a:rPr lang="nl-BE" b="1" dirty="0">
                <a:solidFill>
                  <a:srgbClr val="FF0000"/>
                </a:solidFill>
              </a:rPr>
              <a:t>+49%</a:t>
            </a:r>
          </a:p>
        </p:txBody>
      </p:sp>
      <p:sp>
        <p:nvSpPr>
          <p:cNvPr id="13" name="Explosion: 14 Points 12">
            <a:extLst>
              <a:ext uri="{FF2B5EF4-FFF2-40B4-BE49-F238E27FC236}">
                <a16:creationId xmlns:a16="http://schemas.microsoft.com/office/drawing/2014/main" id="{A32B177A-7A65-46D0-99A1-AFB0AEC5B305}"/>
              </a:ext>
            </a:extLst>
          </p:cNvPr>
          <p:cNvSpPr/>
          <p:nvPr/>
        </p:nvSpPr>
        <p:spPr>
          <a:xfrm rot="1304182">
            <a:off x="5310034" y="5473569"/>
            <a:ext cx="798653" cy="710556"/>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extBox 15">
            <a:extLst>
              <a:ext uri="{FF2B5EF4-FFF2-40B4-BE49-F238E27FC236}">
                <a16:creationId xmlns:a16="http://schemas.microsoft.com/office/drawing/2014/main" id="{86FD7C1B-1964-44B7-B250-F588806038E2}"/>
              </a:ext>
            </a:extLst>
          </p:cNvPr>
          <p:cNvSpPr txBox="1"/>
          <p:nvPr/>
        </p:nvSpPr>
        <p:spPr>
          <a:xfrm>
            <a:off x="6106834" y="5505681"/>
            <a:ext cx="1521526" cy="646331"/>
          </a:xfrm>
          <a:prstGeom prst="rect">
            <a:avLst/>
          </a:prstGeom>
          <a:noFill/>
        </p:spPr>
        <p:txBody>
          <a:bodyPr wrap="square" rtlCol="0">
            <a:spAutoFit/>
          </a:bodyPr>
          <a:lstStyle/>
          <a:p>
            <a:r>
              <a:rPr lang="nl-BE" sz="1200" dirty="0">
                <a:solidFill>
                  <a:srgbClr val="FF0000"/>
                </a:solidFill>
              </a:rPr>
              <a:t>Wantrouw een resultaat in de buurt van nul</a:t>
            </a:r>
          </a:p>
        </p:txBody>
      </p:sp>
      <p:sp>
        <p:nvSpPr>
          <p:cNvPr id="36" name="TextBox 35">
            <a:extLst>
              <a:ext uri="{FF2B5EF4-FFF2-40B4-BE49-F238E27FC236}">
                <a16:creationId xmlns:a16="http://schemas.microsoft.com/office/drawing/2014/main" id="{24C1124B-7513-4FED-AD7B-1DD8D7F7045B}"/>
              </a:ext>
            </a:extLst>
          </p:cNvPr>
          <p:cNvSpPr txBox="1"/>
          <p:nvPr/>
        </p:nvSpPr>
        <p:spPr>
          <a:xfrm>
            <a:off x="6404278" y="2958201"/>
            <a:ext cx="2742097" cy="615553"/>
          </a:xfrm>
          <a:prstGeom prst="rect">
            <a:avLst/>
          </a:prstGeom>
          <a:noFill/>
          <a:ln>
            <a:noFill/>
          </a:ln>
        </p:spPr>
        <p:txBody>
          <a:bodyPr wrap="none" rtlCol="0">
            <a:spAutoFit/>
          </a:bodyPr>
          <a:lstStyle/>
          <a:p>
            <a:r>
              <a:rPr lang="nl-BE" sz="1600" dirty="0">
                <a:solidFill>
                  <a:srgbClr val="FF0000"/>
                </a:solidFill>
              </a:rPr>
              <a:t>N+1 (-40+10 =) </a:t>
            </a:r>
            <a:r>
              <a:rPr lang="nl-BE" sz="1600" b="1" dirty="0">
                <a:solidFill>
                  <a:srgbClr val="FF0000"/>
                </a:solidFill>
              </a:rPr>
              <a:t>-30K </a:t>
            </a:r>
            <a:r>
              <a:rPr lang="nl-BE" sz="1600" dirty="0">
                <a:solidFill>
                  <a:srgbClr val="FF0000"/>
                </a:solidFill>
              </a:rPr>
              <a:t>cash-flow </a:t>
            </a:r>
          </a:p>
          <a:p>
            <a:endParaRPr lang="nl-BE" dirty="0"/>
          </a:p>
        </p:txBody>
      </p:sp>
    </p:spTree>
    <p:extLst>
      <p:ext uri="{BB962C8B-B14F-4D97-AF65-F5344CB8AC3E}">
        <p14:creationId xmlns:p14="http://schemas.microsoft.com/office/powerpoint/2010/main" val="41429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animBg="1"/>
      <p:bldP spid="2" grpId="0" animBg="1"/>
      <p:bldP spid="9" grpId="0" animBg="1"/>
      <p:bldP spid="11" grpId="0"/>
      <p:bldP spid="29" grpId="0"/>
      <p:bldP spid="13" grpId="0" animBg="1"/>
      <p:bldP spid="16" grpId="0"/>
      <p:bldP spid="3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547813" y="44450"/>
            <a:ext cx="7058025" cy="1511300"/>
          </a:xfrm>
        </p:spPr>
        <p:txBody>
          <a:bodyPr/>
          <a:lstStyle/>
          <a:p>
            <a:endParaRPr lang="nl-NL" sz="3800" dirty="0"/>
          </a:p>
        </p:txBody>
      </p:sp>
      <p:pic>
        <p:nvPicPr>
          <p:cNvPr id="15" name="Picture 14">
            <a:extLst>
              <a:ext uri="{FF2B5EF4-FFF2-40B4-BE49-F238E27FC236}">
                <a16:creationId xmlns:a16="http://schemas.microsoft.com/office/drawing/2014/main" id="{BBFDD1E6-F4EA-4762-9AA7-9BBD6C043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pic>
        <p:nvPicPr>
          <p:cNvPr id="5" name="Picture 4">
            <a:extLst>
              <a:ext uri="{FF2B5EF4-FFF2-40B4-BE49-F238E27FC236}">
                <a16:creationId xmlns:a16="http://schemas.microsoft.com/office/drawing/2014/main" id="{18848A8D-E34F-4E40-AC86-6066851C71CA}"/>
              </a:ext>
            </a:extLst>
          </p:cNvPr>
          <p:cNvPicPr>
            <a:picLocks noChangeAspect="1"/>
          </p:cNvPicPr>
          <p:nvPr/>
        </p:nvPicPr>
        <p:blipFill>
          <a:blip r:embed="rId3"/>
          <a:stretch>
            <a:fillRect/>
          </a:stretch>
        </p:blipFill>
        <p:spPr>
          <a:xfrm>
            <a:off x="323923" y="569742"/>
            <a:ext cx="4055064" cy="3509889"/>
          </a:xfrm>
          <a:prstGeom prst="rect">
            <a:avLst/>
          </a:prstGeom>
        </p:spPr>
      </p:pic>
      <p:pic>
        <p:nvPicPr>
          <p:cNvPr id="7" name="Picture 6">
            <a:extLst>
              <a:ext uri="{FF2B5EF4-FFF2-40B4-BE49-F238E27FC236}">
                <a16:creationId xmlns:a16="http://schemas.microsoft.com/office/drawing/2014/main" id="{EDC1616F-1DF2-41AA-972F-F7F3DBCDE63A}"/>
              </a:ext>
            </a:extLst>
          </p:cNvPr>
          <p:cNvPicPr>
            <a:picLocks noChangeAspect="1"/>
          </p:cNvPicPr>
          <p:nvPr/>
        </p:nvPicPr>
        <p:blipFill>
          <a:blip r:embed="rId4"/>
          <a:stretch>
            <a:fillRect/>
          </a:stretch>
        </p:blipFill>
        <p:spPr>
          <a:xfrm>
            <a:off x="4469597" y="563367"/>
            <a:ext cx="4407703" cy="1729667"/>
          </a:xfrm>
          <a:prstGeom prst="rect">
            <a:avLst/>
          </a:prstGeom>
        </p:spPr>
      </p:pic>
      <p:pic>
        <p:nvPicPr>
          <p:cNvPr id="10" name="Picture 9">
            <a:extLst>
              <a:ext uri="{FF2B5EF4-FFF2-40B4-BE49-F238E27FC236}">
                <a16:creationId xmlns:a16="http://schemas.microsoft.com/office/drawing/2014/main" id="{EC134FD8-F40F-49AD-91CF-F018ADB9C6A0}"/>
              </a:ext>
            </a:extLst>
          </p:cNvPr>
          <p:cNvPicPr>
            <a:picLocks noChangeAspect="1"/>
          </p:cNvPicPr>
          <p:nvPr/>
        </p:nvPicPr>
        <p:blipFill>
          <a:blip r:embed="rId5"/>
          <a:stretch>
            <a:fillRect/>
          </a:stretch>
        </p:blipFill>
        <p:spPr>
          <a:xfrm>
            <a:off x="4393055" y="2293033"/>
            <a:ext cx="4498313" cy="2496861"/>
          </a:xfrm>
          <a:prstGeom prst="rect">
            <a:avLst/>
          </a:prstGeom>
        </p:spPr>
      </p:pic>
      <p:sp>
        <p:nvSpPr>
          <p:cNvPr id="11" name="Rectangle 10">
            <a:extLst>
              <a:ext uri="{FF2B5EF4-FFF2-40B4-BE49-F238E27FC236}">
                <a16:creationId xmlns:a16="http://schemas.microsoft.com/office/drawing/2014/main" id="{18FFB1DF-63C0-4595-9A06-5E74429633B2}"/>
              </a:ext>
            </a:extLst>
          </p:cNvPr>
          <p:cNvSpPr/>
          <p:nvPr/>
        </p:nvSpPr>
        <p:spPr>
          <a:xfrm>
            <a:off x="233313" y="2686929"/>
            <a:ext cx="4145674" cy="742071"/>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4" name="Rectangle 23">
            <a:extLst>
              <a:ext uri="{FF2B5EF4-FFF2-40B4-BE49-F238E27FC236}">
                <a16:creationId xmlns:a16="http://schemas.microsoft.com/office/drawing/2014/main" id="{761D562A-557A-43B9-B860-9C23E26380D3}"/>
              </a:ext>
            </a:extLst>
          </p:cNvPr>
          <p:cNvSpPr/>
          <p:nvPr/>
        </p:nvSpPr>
        <p:spPr>
          <a:xfrm>
            <a:off x="4378987" y="3676788"/>
            <a:ext cx="4441090" cy="803772"/>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Rectangle 24">
            <a:extLst>
              <a:ext uri="{FF2B5EF4-FFF2-40B4-BE49-F238E27FC236}">
                <a16:creationId xmlns:a16="http://schemas.microsoft.com/office/drawing/2014/main" id="{23F87A80-1E17-4C09-86B4-247B3AE7A416}"/>
              </a:ext>
            </a:extLst>
          </p:cNvPr>
          <p:cNvSpPr/>
          <p:nvPr/>
        </p:nvSpPr>
        <p:spPr>
          <a:xfrm>
            <a:off x="233313" y="3430526"/>
            <a:ext cx="4145674" cy="297412"/>
          </a:xfrm>
          <a:prstGeom prst="rect">
            <a:avLst/>
          </a:prstGeom>
          <a:solidFill>
            <a:schemeClr val="accent1">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6" name="Rectangle 25">
            <a:extLst>
              <a:ext uri="{FF2B5EF4-FFF2-40B4-BE49-F238E27FC236}">
                <a16:creationId xmlns:a16="http://schemas.microsoft.com/office/drawing/2014/main" id="{AD1E43E6-3407-4A89-A487-73F95BDD3F91}"/>
              </a:ext>
            </a:extLst>
          </p:cNvPr>
          <p:cNvSpPr/>
          <p:nvPr/>
        </p:nvSpPr>
        <p:spPr>
          <a:xfrm>
            <a:off x="4393055" y="2467562"/>
            <a:ext cx="4441090" cy="1201349"/>
          </a:xfrm>
          <a:prstGeom prst="rect">
            <a:avLst/>
          </a:prstGeom>
          <a:solidFill>
            <a:schemeClr val="accent1">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Rectangle 26">
            <a:extLst>
              <a:ext uri="{FF2B5EF4-FFF2-40B4-BE49-F238E27FC236}">
                <a16:creationId xmlns:a16="http://schemas.microsoft.com/office/drawing/2014/main" id="{7B356ABC-A218-4FE5-BDA8-B0C83ACB6F96}"/>
              </a:ext>
            </a:extLst>
          </p:cNvPr>
          <p:cNvSpPr/>
          <p:nvPr/>
        </p:nvSpPr>
        <p:spPr>
          <a:xfrm>
            <a:off x="233313" y="3715053"/>
            <a:ext cx="4131606" cy="174664"/>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8" name="Rectangle 27">
            <a:extLst>
              <a:ext uri="{FF2B5EF4-FFF2-40B4-BE49-F238E27FC236}">
                <a16:creationId xmlns:a16="http://schemas.microsoft.com/office/drawing/2014/main" id="{6536B6A2-852A-4A81-B6B4-38C2620A62D9}"/>
              </a:ext>
            </a:extLst>
          </p:cNvPr>
          <p:cNvSpPr/>
          <p:nvPr/>
        </p:nvSpPr>
        <p:spPr>
          <a:xfrm>
            <a:off x="233313" y="1207072"/>
            <a:ext cx="4145674" cy="1008590"/>
          </a:xfrm>
          <a:prstGeom prst="rect">
            <a:avLst/>
          </a:prstGeom>
          <a:solidFill>
            <a:srgbClr val="FFFF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Rectangle 17">
            <a:extLst>
              <a:ext uri="{FF2B5EF4-FFF2-40B4-BE49-F238E27FC236}">
                <a16:creationId xmlns:a16="http://schemas.microsoft.com/office/drawing/2014/main" id="{1B6D559C-B949-4F11-B8E2-9FC849A37544}"/>
              </a:ext>
            </a:extLst>
          </p:cNvPr>
          <p:cNvSpPr/>
          <p:nvPr/>
        </p:nvSpPr>
        <p:spPr>
          <a:xfrm>
            <a:off x="775347" y="4728817"/>
            <a:ext cx="2922764" cy="1230368"/>
          </a:xfrm>
          <a:prstGeom prst="rect">
            <a:avLst/>
          </a:prstGeom>
          <a:solidFill>
            <a:schemeClr val="accent6">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Rectangle 18">
            <a:extLst>
              <a:ext uri="{FF2B5EF4-FFF2-40B4-BE49-F238E27FC236}">
                <a16:creationId xmlns:a16="http://schemas.microsoft.com/office/drawing/2014/main" id="{35DCCCCC-E451-4073-A31A-B4DEA07B1EAA}"/>
              </a:ext>
            </a:extLst>
          </p:cNvPr>
          <p:cNvSpPr/>
          <p:nvPr/>
        </p:nvSpPr>
        <p:spPr>
          <a:xfrm>
            <a:off x="775347" y="5959185"/>
            <a:ext cx="2922764" cy="615235"/>
          </a:xfrm>
          <a:prstGeom prst="rect">
            <a:avLst/>
          </a:prstGeom>
          <a:solidFill>
            <a:schemeClr val="accent1">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Rectangle 2">
            <a:extLst>
              <a:ext uri="{FF2B5EF4-FFF2-40B4-BE49-F238E27FC236}">
                <a16:creationId xmlns:a16="http://schemas.microsoft.com/office/drawing/2014/main" id="{FB96A6EE-9C81-41B1-B8BF-D5068694AB2C}"/>
              </a:ext>
            </a:extLst>
          </p:cNvPr>
          <p:cNvSpPr/>
          <p:nvPr/>
        </p:nvSpPr>
        <p:spPr>
          <a:xfrm>
            <a:off x="7384648" y="798653"/>
            <a:ext cx="1569194" cy="173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a16="http://schemas.microsoft.com/office/drawing/2014/main" id="{5BEA708D-C2BA-46E6-8DFB-E3D7D6B22282}"/>
              </a:ext>
            </a:extLst>
          </p:cNvPr>
          <p:cNvSpPr/>
          <p:nvPr/>
        </p:nvSpPr>
        <p:spPr>
          <a:xfrm>
            <a:off x="3084653" y="3532855"/>
            <a:ext cx="1280266" cy="173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Rectangle 21">
            <a:extLst>
              <a:ext uri="{FF2B5EF4-FFF2-40B4-BE49-F238E27FC236}">
                <a16:creationId xmlns:a16="http://schemas.microsoft.com/office/drawing/2014/main" id="{7F1C6742-9900-4B99-96A4-80CCB43B2A30}"/>
              </a:ext>
            </a:extLst>
          </p:cNvPr>
          <p:cNvSpPr/>
          <p:nvPr/>
        </p:nvSpPr>
        <p:spPr>
          <a:xfrm>
            <a:off x="3105755" y="1032454"/>
            <a:ext cx="1280266" cy="173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a16="http://schemas.microsoft.com/office/drawing/2014/main" id="{5DC2636D-849A-4F55-9859-16C02A3181D3}"/>
              </a:ext>
            </a:extLst>
          </p:cNvPr>
          <p:cNvSpPr/>
          <p:nvPr/>
        </p:nvSpPr>
        <p:spPr>
          <a:xfrm>
            <a:off x="3098721" y="3045116"/>
            <a:ext cx="1280266" cy="173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Oval 3">
            <a:extLst>
              <a:ext uri="{FF2B5EF4-FFF2-40B4-BE49-F238E27FC236}">
                <a16:creationId xmlns:a16="http://schemas.microsoft.com/office/drawing/2014/main" id="{BD39D08F-DD72-4EE0-AF1E-5EEA3D94EC14}"/>
              </a:ext>
            </a:extLst>
          </p:cNvPr>
          <p:cNvSpPr/>
          <p:nvPr/>
        </p:nvSpPr>
        <p:spPr>
          <a:xfrm>
            <a:off x="7442522" y="3897864"/>
            <a:ext cx="462987" cy="181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8" name="Straight Arrow Connector 7">
            <a:extLst>
              <a:ext uri="{FF2B5EF4-FFF2-40B4-BE49-F238E27FC236}">
                <a16:creationId xmlns:a16="http://schemas.microsoft.com/office/drawing/2014/main" id="{863783D6-780D-4A9B-BD5B-A3158DBFA90C}"/>
              </a:ext>
            </a:extLst>
          </p:cNvPr>
          <p:cNvCxnSpPr/>
          <p:nvPr/>
        </p:nvCxnSpPr>
        <p:spPr>
          <a:xfrm flipH="1" flipV="1">
            <a:off x="3407196" y="3181212"/>
            <a:ext cx="4021258" cy="8004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640EC6D-A334-4F51-B1EF-F39E67B8A64C}"/>
              </a:ext>
            </a:extLst>
          </p:cNvPr>
          <p:cNvPicPr>
            <a:picLocks noChangeAspect="1"/>
          </p:cNvPicPr>
          <p:nvPr/>
        </p:nvPicPr>
        <p:blipFill>
          <a:blip r:embed="rId6"/>
          <a:stretch>
            <a:fillRect/>
          </a:stretch>
        </p:blipFill>
        <p:spPr>
          <a:xfrm>
            <a:off x="863482" y="4181960"/>
            <a:ext cx="2781218" cy="2615528"/>
          </a:xfrm>
          <a:prstGeom prst="rect">
            <a:avLst/>
          </a:prstGeom>
        </p:spPr>
      </p:pic>
      <p:sp>
        <p:nvSpPr>
          <p:cNvPr id="29" name="Oval 28">
            <a:extLst>
              <a:ext uri="{FF2B5EF4-FFF2-40B4-BE49-F238E27FC236}">
                <a16:creationId xmlns:a16="http://schemas.microsoft.com/office/drawing/2014/main" id="{A6180BAF-9D82-4F53-8744-8228F4F59D5F}"/>
              </a:ext>
            </a:extLst>
          </p:cNvPr>
          <p:cNvSpPr/>
          <p:nvPr/>
        </p:nvSpPr>
        <p:spPr>
          <a:xfrm>
            <a:off x="7428454" y="4235010"/>
            <a:ext cx="462987" cy="1475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a:extLst>
              <a:ext uri="{FF2B5EF4-FFF2-40B4-BE49-F238E27FC236}">
                <a16:creationId xmlns:a16="http://schemas.microsoft.com/office/drawing/2014/main" id="{137B0F5A-E8AB-47A9-9B44-212056BAE348}"/>
              </a:ext>
            </a:extLst>
          </p:cNvPr>
          <p:cNvSpPr/>
          <p:nvPr/>
        </p:nvSpPr>
        <p:spPr>
          <a:xfrm>
            <a:off x="7428454" y="3741701"/>
            <a:ext cx="462987" cy="1475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Oval 33">
            <a:extLst>
              <a:ext uri="{FF2B5EF4-FFF2-40B4-BE49-F238E27FC236}">
                <a16:creationId xmlns:a16="http://schemas.microsoft.com/office/drawing/2014/main" id="{8A5B945B-B163-49A6-AA6A-170FA1A0C109}"/>
              </a:ext>
            </a:extLst>
          </p:cNvPr>
          <p:cNvSpPr/>
          <p:nvPr/>
        </p:nvSpPr>
        <p:spPr>
          <a:xfrm>
            <a:off x="7462260" y="3428999"/>
            <a:ext cx="462987" cy="1211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Oval 34">
            <a:extLst>
              <a:ext uri="{FF2B5EF4-FFF2-40B4-BE49-F238E27FC236}">
                <a16:creationId xmlns:a16="http://schemas.microsoft.com/office/drawing/2014/main" id="{4467D58C-D43E-4FCC-9B4E-7E040DC04072}"/>
              </a:ext>
            </a:extLst>
          </p:cNvPr>
          <p:cNvSpPr/>
          <p:nvPr/>
        </p:nvSpPr>
        <p:spPr>
          <a:xfrm>
            <a:off x="7472346" y="2510996"/>
            <a:ext cx="462987" cy="1475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656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P spid="26" grpId="0" animBg="1"/>
      <p:bldP spid="27" grpId="0" animBg="1"/>
      <p:bldP spid="28" grpId="0" animBg="1"/>
      <p:bldP spid="18" grpId="0" animBg="1"/>
      <p:bldP spid="19" grpId="0" animBg="1"/>
      <p:bldP spid="3" grpId="0" animBg="1"/>
      <p:bldP spid="21" grpId="0" animBg="1"/>
      <p:bldP spid="22" grpId="0" animBg="1"/>
      <p:bldP spid="23" grpId="0" animBg="1"/>
      <p:bldP spid="4" grpId="0" animBg="1"/>
      <p:bldP spid="29" grpId="0" animBg="1"/>
      <p:bldP spid="33" grpId="0" animBg="1"/>
      <p:bldP spid="34" grpId="0" animBg="1"/>
      <p:bldP spid="3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6214</TotalTime>
  <Words>6773</Words>
  <Application>Microsoft Office PowerPoint</Application>
  <PresentationFormat>On-screen Show (4:3)</PresentationFormat>
  <Paragraphs>2650</Paragraphs>
  <Slides>108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108</vt:i4>
      </vt:variant>
    </vt:vector>
  </HeadingPairs>
  <TitlesOfParts>
    <vt:vector size="116" baseType="lpstr">
      <vt:lpstr>Arial</vt:lpstr>
      <vt:lpstr>Calibri</vt:lpstr>
      <vt:lpstr>Calibri Light</vt:lpstr>
      <vt:lpstr>Corbel</vt:lpstr>
      <vt:lpstr>French Script MT</vt:lpstr>
      <vt:lpstr>Symbol</vt:lpstr>
      <vt:lpstr>Trebuchet MS</vt:lpstr>
      <vt:lpstr>Office Theme</vt:lpstr>
      <vt:lpstr>PowerPoint Presentation</vt:lpstr>
      <vt:lpstr>Flip de Mey</vt:lpstr>
      <vt:lpstr>PowerPoint Presentation</vt:lpstr>
      <vt:lpstr>Embryonale boekhouding: Kasboek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to cash period</vt:lpstr>
      <vt:lpstr>Cash to cash period</vt:lpstr>
      <vt:lpstr>Cash to cash period</vt:lpstr>
      <vt:lpstr>Cash to cash period</vt:lpstr>
      <vt:lpstr>PowerPoint Presentation</vt:lpstr>
      <vt:lpstr>Cash to cash period</vt:lpstr>
      <vt:lpstr>Cash to cash period</vt:lpstr>
      <vt:lpstr>Cash to cash period</vt:lpstr>
      <vt:lpstr>Cash to cash period</vt:lpstr>
      <vt:lpstr>Cash to cash period</vt:lpstr>
      <vt:lpstr>Cash to cash period</vt:lpstr>
      <vt:lpstr>Cash to cash period</vt:lpstr>
      <vt:lpstr>HOE METEN?</vt:lpstr>
      <vt:lpstr>PowerPoint Presentation</vt:lpstr>
      <vt:lpstr>PowerPoint Presentation</vt:lpstr>
      <vt:lpstr>Staking van betaling</vt:lpstr>
      <vt:lpstr>Staking van betaling</vt:lpstr>
      <vt:lpstr>Staking van betaling</vt:lpstr>
      <vt:lpstr>Staking van betaling</vt:lpstr>
      <vt:lpstr>Staking van betaling</vt:lpstr>
      <vt:lpstr>Staking van betaling</vt:lpstr>
      <vt:lpstr>PowerPoint Presentation</vt:lpstr>
      <vt:lpstr>PowerPoint Presentation</vt:lpstr>
      <vt:lpstr>PowerPoint Presentation</vt:lpstr>
      <vt:lpstr>PowerPoint Presentation</vt:lpstr>
      <vt:lpstr>PowerPoint Presentation</vt:lpstr>
      <vt:lpstr>PowerPoint Presentation</vt:lpstr>
      <vt:lpstr>Discontinuïteit treedt op een bepaald punt onvermijdelijk in,  en is dan nog nauwelijks te stoppen. </vt:lpstr>
      <vt:lpstr>PowerPoint Presentation</vt:lpstr>
      <vt:lpstr>PowerPoint Presentation</vt:lpstr>
      <vt:lpstr>Maar de tekorten accumuleren</vt:lpstr>
      <vt:lpstr>PowerPoint Presentation</vt:lpstr>
      <vt:lpstr>Dank u voor uw aandacht!  vragen: flip.demey@litigationsupport.be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Flip de Mey</dc:creator>
  <cp:lastModifiedBy>Flip de Mey</cp:lastModifiedBy>
  <cp:revision>408</cp:revision>
  <dcterms:created xsi:type="dcterms:W3CDTF">2018-04-15T11:48:06Z</dcterms:created>
  <dcterms:modified xsi:type="dcterms:W3CDTF">2021-02-22T12:27:01Z</dcterms:modified>
</cp:coreProperties>
</file>